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338" r:id="rId3"/>
    <p:sldId id="349" r:id="rId4"/>
    <p:sldId id="348" r:id="rId5"/>
    <p:sldId id="339" r:id="rId6"/>
    <p:sldId id="340" r:id="rId7"/>
    <p:sldId id="341" r:id="rId8"/>
    <p:sldId id="350" r:id="rId9"/>
    <p:sldId id="355" r:id="rId10"/>
    <p:sldId id="356" r:id="rId11"/>
    <p:sldId id="357" r:id="rId12"/>
    <p:sldId id="342" r:id="rId13"/>
    <p:sldId id="257" r:id="rId14"/>
    <p:sldId id="347" r:id="rId15"/>
    <p:sldId id="354" r:id="rId16"/>
    <p:sldId id="351" r:id="rId17"/>
    <p:sldId id="352" r:id="rId18"/>
    <p:sldId id="353" r:id="rId19"/>
    <p:sldId id="258"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17" autoAdjust="0"/>
    <p:restoredTop sz="95238" autoAdjust="0"/>
  </p:normalViewPr>
  <p:slideViewPr>
    <p:cSldViewPr snapToGrid="0" snapToObjects="1">
      <p:cViewPr varScale="1">
        <p:scale>
          <a:sx n="82" d="100"/>
          <a:sy n="82" d="100"/>
        </p:scale>
        <p:origin x="11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24/11/2020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12</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15</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24/11/2020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609600" y="160336"/>
            <a:ext cx="10972800" cy="1143000"/>
          </a:xfrm>
        </p:spPr>
        <p:txBody>
          <a:bodyPr>
            <a:normAutofit/>
          </a:bodyPr>
          <a:lstStyle/>
          <a:p>
            <a:pPr algn="l"/>
            <a:r>
              <a:rPr lang="es-ES_tradnl" sz="3600" b="1" dirty="0">
                <a:latin typeface="Century Gothic" panose="020B0502020202020204" pitchFamily="34" charset="0"/>
              </a:rPr>
              <a:t>Foreign Direct Investment and Firms Equities</a:t>
            </a:r>
          </a:p>
        </p:txBody>
      </p:sp>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417638"/>
                <a:ext cx="5384800" cy="4525963"/>
              </a:xfrm>
            </p:spPr>
            <p:txBody>
              <a:bodyPr numCol="1">
                <a:noAutofit/>
              </a:bodyPr>
              <a:lstStyle/>
              <a:p>
                <a:pPr marL="0" indent="0" algn="just">
                  <a:buNone/>
                </a:pPr>
                <a:r>
                  <a:rPr lang="es-CO" sz="16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 </m:t>
                      </m:r>
                      <m:r>
                        <a:rPr lang="en-US"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s-CO" sz="1600" b="0" i="1" smtClean="0">
                              <a:latin typeface="Cambria Math" panose="02040503050406030204" pitchFamily="18" charset="0"/>
                            </a:rPr>
                            <m:t>𝐾</m:t>
                          </m:r>
                        </m:sup>
                      </m:sSup>
                      <m:r>
                        <a:rPr lang="es-ES" sz="1600" i="1">
                          <a:latin typeface="Cambria Math" panose="02040503050406030204" pitchFamily="18" charset="0"/>
                        </a:rPr>
                        <m:t>−</m:t>
                      </m:r>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r>
                  <a:rPr lang="es-CO" sz="1600" dirty="0">
                    <a:latin typeface="Century Gothic" panose="020B0502020202020204" pitchFamily="34" charset="0"/>
                  </a:rPr>
                  <a:t>The variation in shares is equal to the variation in shares held by households and the rest of the world </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m:t>
                      </m:r>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𝐻</m:t>
                          </m:r>
                        </m:sub>
                      </m:sSub>
                      <m:r>
                        <a:rPr lang="en-US"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r>
                        <a:rPr lang="es-CO" sz="1600" i="1">
                          <a:latin typeface="Cambria Math" panose="02040503050406030204" pitchFamily="18" charset="0"/>
                        </a:rPr>
                        <m:t> </m:t>
                      </m:r>
                    </m:oMath>
                  </m:oMathPara>
                </a14:m>
                <a:endParaRPr lang="es-CO" sz="1600" dirty="0">
                  <a:latin typeface="Century Gothic" panose="020B0502020202020204" pitchFamily="34" charset="0"/>
                </a:endParaRPr>
              </a:p>
              <a:p>
                <a:pPr marL="0" indent="0" algn="just">
                  <a:buNone/>
                </a:pPr>
                <a:endParaRPr lang="en-GB" sz="1600" i="1" dirty="0"/>
              </a:p>
              <a:p>
                <a:pPr marL="0" indent="0" algn="just">
                  <a:buNone/>
                </a:pPr>
                <a:endParaRPr lang="en-GB" sz="1600" i="1" dirty="0"/>
              </a:p>
              <a:p>
                <a:pPr marL="0" indent="0" algn="just">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𝐷</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f>
                        <m:fPr>
                          <m:ctrlPr>
                            <a:rPr lang="es-CO" sz="1600" i="1">
                              <a:latin typeface="Cambria Math" panose="02040503050406030204" pitchFamily="18" charset="0"/>
                            </a:rPr>
                          </m:ctrlPr>
                        </m:fPr>
                        <m:num>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𝐺</m:t>
                              </m:r>
                            </m:sup>
                          </m:sSup>
                          <m:r>
                            <a:rPr lang="en-GB" sz="1600" i="1">
                              <a:latin typeface="Cambria Math" panose="02040503050406030204" pitchFamily="18" charset="0"/>
                            </a:rPr>
                            <m:t> ⋅</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num>
                        <m:den>
                          <m:r>
                            <a:rPr lang="en-GB" sz="1600" i="1">
                              <a:latin typeface="Cambria Math" panose="02040503050406030204" pitchFamily="18" charset="0"/>
                            </a:rPr>
                            <m:t>𝑝</m:t>
                          </m:r>
                        </m:den>
                      </m:f>
                    </m:oMath>
                  </m:oMathPara>
                </a14:m>
                <a:endParaRPr lang="es-CO" sz="1600" dirty="0">
                  <a:latin typeface="Century Gothic" panose="020B0502020202020204" pitchFamily="34" charset="0"/>
                </a:endParaRPr>
              </a:p>
              <a:p>
                <a:pPr marL="0" indent="0" algn="just">
                  <a:buNone/>
                </a:pPr>
                <a:endParaRPr lang="es-ES_tradnl" sz="16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417638"/>
                <a:ext cx="5384800" cy="4525963"/>
              </a:xfrm>
              <a:blipFill>
                <a:blip r:embed="rId2"/>
                <a:stretch>
                  <a:fillRect l="-680" t="-404" r="-566"/>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8DCD05AE-1EEE-A440-9A86-70F0AE580CD9}"/>
                  </a:ext>
                </a:extLst>
              </p:cNvPr>
              <p:cNvSpPr>
                <a:spLocks noGrp="1"/>
              </p:cNvSpPr>
              <p:nvPr>
                <p:ph sz="half" idx="2"/>
              </p:nvPr>
            </p:nvSpPr>
            <p:spPr>
              <a:xfrm>
                <a:off x="6197600" y="1600202"/>
                <a:ext cx="5384800" cy="43434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600" i="1" smtClean="0">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buNone/>
                </a:pPr>
                <a:endParaRPr lang="es-CO" sz="16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d>
                        <m:dPr>
                          <m:ctrlPr>
                            <a:rPr lang="es-CO" sz="1600" i="1" smtClean="0">
                              <a:solidFill>
                                <a:schemeClr val="accent3">
                                  <a:lumMod val="50000"/>
                                </a:schemeClr>
                              </a:solidFill>
                              <a:latin typeface="Cambria Math" panose="02040503050406030204" pitchFamily="18" charset="0"/>
                            </a:rPr>
                          </m:ctrlPr>
                        </m:dPr>
                        <m:e>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𝐾</m:t>
                              </m:r>
                            </m:sup>
                          </m:sSup>
                          <m:r>
                            <a:rPr lang="es-CO" sz="1600" b="0" i="1" smtClean="0">
                              <a:solidFill>
                                <a:schemeClr val="accent3">
                                  <a:lumMod val="50000"/>
                                </a:schemeClr>
                              </a:solidFill>
                              <a:latin typeface="Cambria Math" panose="02040503050406030204" pitchFamily="18" charset="0"/>
                            </a:rPr>
                            <m:t>−</m:t>
                          </m:r>
                          <m:f>
                            <m:fPr>
                              <m:ctrlPr>
                                <a:rPr lang="es-CO" sz="1600" i="1">
                                  <a:solidFill>
                                    <a:schemeClr val="accent3">
                                      <a:lumMod val="50000"/>
                                    </a:schemeClr>
                                  </a:solidFill>
                                  <a:latin typeface="Cambria Math" panose="02040503050406030204" pitchFamily="18" charset="0"/>
                                </a:rPr>
                              </m:ctrlPr>
                            </m:fPr>
                            <m:num>
                              <m:r>
                                <a:rPr lang="en-GB" sz="1600" i="1">
                                  <a:solidFill>
                                    <a:schemeClr val="accent3">
                                      <a:lumMod val="50000"/>
                                    </a:schemeClr>
                                  </a:solidFill>
                                  <a:latin typeface="Cambria Math" panose="02040503050406030204" pitchFamily="18" charset="0"/>
                                </a:rPr>
                                <m:t>𝐹𝐷</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𝐺</m:t>
                                  </m:r>
                                </m:sup>
                              </m:sSup>
                              <m:r>
                                <a:rPr lang="en-GB" sz="1600" i="1">
                                  <a:solidFill>
                                    <a:schemeClr val="accent3">
                                      <a:lumMod val="50000"/>
                                    </a:schemeClr>
                                  </a:solidFill>
                                  <a:latin typeface="Cambria Math" panose="02040503050406030204" pitchFamily="18" charset="0"/>
                                </a:rPr>
                                <m:t> ⋅</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𝑒</m:t>
                                  </m:r>
                                </m:e>
                                <m:sup>
                                  <m:r>
                                    <a:rPr lang="en-GB" sz="1600" i="1">
                                      <a:solidFill>
                                        <a:schemeClr val="accent3">
                                          <a:lumMod val="50000"/>
                                        </a:schemeClr>
                                      </a:solidFill>
                                      <a:latin typeface="Cambria Math" panose="02040503050406030204" pitchFamily="18" charset="0"/>
                                    </a:rPr>
                                    <m:t>𝑁</m:t>
                                  </m:r>
                                </m:sup>
                              </m:sSup>
                            </m:num>
                            <m:den>
                              <m:r>
                                <a:rPr lang="en-GB" sz="1600" i="1">
                                  <a:solidFill>
                                    <a:schemeClr val="accent3">
                                      <a:lumMod val="50000"/>
                                    </a:schemeClr>
                                  </a:solidFill>
                                  <a:latin typeface="Cambria Math" panose="02040503050406030204" pitchFamily="18" charset="0"/>
                                </a:rPr>
                                <m:t>𝑝</m:t>
                              </m:r>
                            </m:den>
                          </m:f>
                        </m:e>
                      </m:d>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smtClean="0">
                          <a:solidFill>
                            <a:schemeClr val="accent6">
                              <a:lumMod val="75000"/>
                            </a:schemeClr>
                          </a:solidFill>
                          <a:latin typeface="Cambria Math" panose="02040503050406030204" pitchFamily="18" charset="0"/>
                        </a:rPr>
                        <m:t>−</m:t>
                      </m:r>
                      <m:r>
                        <a:rPr lang="en-GB" sz="1600" i="1" smtClean="0">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𝐺</m:t>
                          </m:r>
                        </m:sup>
                      </m:sSup>
                      <m:r>
                        <a:rPr lang="en-GB" sz="1600" i="1">
                          <a:solidFill>
                            <a:schemeClr val="accent6">
                              <a:lumMod val="75000"/>
                            </a:schemeClr>
                          </a:solidFill>
                          <a:latin typeface="Cambria Math" panose="02040503050406030204" pitchFamily="18" charset="0"/>
                        </a:rPr>
                        <m:t> ⋅</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smtClean="0">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𝜉</m:t>
                          </m:r>
                        </m:e>
                        <m:sub>
                          <m:r>
                            <a:rPr lang="en-GB" sz="1600" i="1">
                              <a:solidFill>
                                <a:schemeClr val="accent6">
                                  <a:lumMod val="75000"/>
                                </a:schemeClr>
                              </a:solidFill>
                              <a:latin typeface="Cambria Math" panose="02040503050406030204" pitchFamily="18" charset="0"/>
                            </a:rPr>
                            <m:t>𝐹</m:t>
                          </m:r>
                        </m:sub>
                      </m:sSub>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𝑃</m:t>
                          </m:r>
                        </m:sup>
                      </m:sSup>
                      <m:r>
                        <a:rPr lang="en-GB" sz="1600" i="1">
                          <a:solidFill>
                            <a:schemeClr val="accent6">
                              <a:lumMod val="75000"/>
                            </a:schemeClr>
                          </a:solidFill>
                          <a:latin typeface="Cambria Math" panose="02040503050406030204" pitchFamily="18" charset="0"/>
                        </a:rPr>
                        <m:t>⋅</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𝑝</m:t>
                          </m:r>
                          <m:r>
                            <a:rPr lang="en-GB" sz="1600" i="1">
                              <a:latin typeface="Cambria Math" panose="02040503050406030204" pitchFamily="18" charset="0"/>
                            </a:rPr>
                            <m:t>⋅</m:t>
                          </m:r>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bSup>
                        <m:sSubSupPr>
                          <m:ctrlPr>
                            <a:rPr lang="es-CO" sz="1600" i="1" smtClean="0">
                              <a:solidFill>
                                <a:schemeClr val="accent3">
                                  <a:lumMod val="50000"/>
                                </a:schemeClr>
                              </a:solidFill>
                              <a:latin typeface="Cambria Math" panose="02040503050406030204" pitchFamily="18" charset="0"/>
                            </a:rPr>
                          </m:ctrlPr>
                        </m:sSubSupPr>
                        <m:e>
                          <m:acc>
                            <m:accPr>
                              <m:chr m:val="̇"/>
                              <m:ctrlPr>
                                <a:rPr lang="es-CO" sz="1600" i="1">
                                  <a:solidFill>
                                    <a:schemeClr val="accent3">
                                      <a:lumMod val="50000"/>
                                    </a:schemeClr>
                                  </a:solidFill>
                                  <a:latin typeface="Cambria Math" panose="02040503050406030204" pitchFamily="18" charset="0"/>
                                </a:rPr>
                              </m:ctrlPr>
                            </m:accPr>
                            <m:e>
                              <m:r>
                                <a:rPr lang="es-CO" sz="1600" i="1">
                                  <a:solidFill>
                                    <a:schemeClr val="accent3">
                                      <a:lumMod val="50000"/>
                                    </a:schemeClr>
                                  </a:solidFill>
                                  <a:latin typeface="Cambria Math" panose="02040503050406030204" pitchFamily="18" charset="0"/>
                                </a:rPr>
                                <m:t>𝐸𝑄</m:t>
                              </m:r>
                            </m:e>
                          </m:acc>
                        </m:e>
                        <m:sub>
                          <m:r>
                            <a:rPr lang="es-CO" sz="1600" i="1">
                              <a:solidFill>
                                <a:schemeClr val="accent3">
                                  <a:lumMod val="50000"/>
                                </a:schemeClr>
                              </a:solidFill>
                              <a:latin typeface="Cambria Math" panose="02040503050406030204" pitchFamily="18" charset="0"/>
                            </a:rPr>
                            <m:t>𝐹</m:t>
                          </m:r>
                        </m:sub>
                        <m:sup>
                          <m:r>
                            <a:rPr lang="es-CO" sz="1600" i="1">
                              <a:solidFill>
                                <a:schemeClr val="accent3">
                                  <a:lumMod val="50000"/>
                                </a:schemeClr>
                              </a:solidFill>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𝐾</m:t>
                          </m:r>
                        </m:sup>
                      </m:sSup>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𝑇𝐹</m:t>
                      </m:r>
                      <m:sSub>
                        <m:sSubPr>
                          <m:ctrlPr>
                            <a:rPr lang="es-CO" sz="1600" i="1">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𝑁</m:t>
                          </m:r>
                        </m:e>
                        <m:sub>
                          <m:r>
                            <a:rPr lang="en-GB" sz="1600" i="1">
                              <a:solidFill>
                                <a:schemeClr val="accent6">
                                  <a:lumMod val="75000"/>
                                </a:schemeClr>
                              </a:solidFill>
                              <a:latin typeface="Cambria Math" panose="02040503050406030204" pitchFamily="18" charset="0"/>
                            </a:rPr>
                            <m:t>𝐹</m:t>
                          </m:r>
                        </m:sub>
                      </m:sSub>
                      <m:r>
                        <a:rPr lang="en-GB"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800" b="1" i="1">
                          <a:latin typeface="Cambria Math" panose="02040503050406030204" pitchFamily="18" charset="0"/>
                        </a:rPr>
                        <m:t>𝑹</m:t>
                      </m:r>
                      <m:sSub>
                        <m:sSubPr>
                          <m:ctrlPr>
                            <a:rPr lang="es-CO" sz="1800" b="1" i="1">
                              <a:latin typeface="Cambria Math" panose="02040503050406030204" pitchFamily="18" charset="0"/>
                            </a:rPr>
                          </m:ctrlPr>
                        </m:sSubPr>
                        <m:e>
                          <m:r>
                            <a:rPr lang="en-GB" sz="1800" b="1" i="1">
                              <a:latin typeface="Cambria Math" panose="02040503050406030204" pitchFamily="18" charset="0"/>
                            </a:rPr>
                            <m:t>𝑬</m:t>
                          </m:r>
                        </m:e>
                        <m:sub>
                          <m:r>
                            <a:rPr lang="en-GB" sz="1800" b="1" i="1">
                              <a:latin typeface="Cambria Math" panose="02040503050406030204" pitchFamily="18" charset="0"/>
                            </a:rPr>
                            <m:t>𝑭</m:t>
                          </m:r>
                        </m:sub>
                      </m:sSub>
                      <m:r>
                        <a:rPr lang="en-GB"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𝑭</m:t>
                          </m:r>
                        </m:sub>
                      </m:sSub>
                      <m:r>
                        <a:rPr lang="en-GB" sz="1800" b="1" i="1">
                          <a:latin typeface="Cambria Math" panose="02040503050406030204" pitchFamily="18" charset="0"/>
                        </a:rPr>
                        <m:t>−</m:t>
                      </m:r>
                      <m:sSubSup>
                        <m:sSubSupPr>
                          <m:ctrlPr>
                            <a:rPr lang="es-CO" sz="1800" b="1" i="1">
                              <a:latin typeface="Cambria Math" panose="02040503050406030204" pitchFamily="18" charset="0"/>
                            </a:rPr>
                          </m:ctrlPr>
                        </m:sSubSupPr>
                        <m:e>
                          <m:acc>
                            <m:accPr>
                              <m:chr m:val="̇"/>
                              <m:ctrlPr>
                                <a:rPr lang="es-CO" sz="1800" b="1" i="1">
                                  <a:latin typeface="Cambria Math" panose="02040503050406030204" pitchFamily="18" charset="0"/>
                                </a:rPr>
                              </m:ctrlPr>
                            </m:accPr>
                            <m:e>
                              <m:r>
                                <a:rPr lang="es-CO" sz="1800" b="1" i="1">
                                  <a:latin typeface="Cambria Math" panose="02040503050406030204" pitchFamily="18" charset="0"/>
                                </a:rPr>
                                <m:t>𝑬𝑸</m:t>
                              </m:r>
                            </m:e>
                          </m:acc>
                        </m:e>
                        <m:sub>
                          <m:r>
                            <a:rPr lang="es-CO" sz="1800" b="1" i="1">
                              <a:latin typeface="Cambria Math" panose="02040503050406030204" pitchFamily="18" charset="0"/>
                            </a:rPr>
                            <m:t>𝑭</m:t>
                          </m:r>
                        </m:sub>
                        <m:sup>
                          <m:r>
                            <a:rPr lang="es-CO" sz="1800" b="1" i="1">
                              <a:latin typeface="Cambria Math" panose="02040503050406030204" pitchFamily="18" charset="0"/>
                            </a:rPr>
                            <m:t>𝑹𝒐𝑾</m:t>
                          </m:r>
                        </m:sup>
                      </m:sSubSup>
                      <m:r>
                        <a:rPr lang="es-CO"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𝑯</m:t>
                          </m:r>
                        </m:sub>
                      </m:sSub>
                    </m:oMath>
                  </m:oMathPara>
                </a14:m>
                <a:endParaRPr lang="es-CO" sz="1800" b="1"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latin typeface="Century Gothic" panose="020B0502020202020204" pitchFamily="34" charset="0"/>
                </a:endParaRPr>
              </a:p>
              <a:p>
                <a:pPr marL="0" indent="0">
                  <a:buNone/>
                </a:pPr>
                <a:endParaRPr lang="es-ES_tradnl" sz="1600" dirty="0">
                  <a:latin typeface="Century Gothic" panose="020B0502020202020204" pitchFamily="34" charset="0"/>
                </a:endParaRPr>
              </a:p>
            </p:txBody>
          </p:sp>
        </mc:Choice>
        <mc:Fallback>
          <p:sp>
            <p:nvSpPr>
              <p:cNvPr id="5" name="Marcador de contenido 4">
                <a:extLst>
                  <a:ext uri="{FF2B5EF4-FFF2-40B4-BE49-F238E27FC236}">
                    <a16:creationId xmlns:a16="http://schemas.microsoft.com/office/drawing/2014/main" id="{8DCD05AE-1EEE-A440-9A86-70F0AE580CD9}"/>
                  </a:ext>
                </a:extLst>
              </p:cNvPr>
              <p:cNvSpPr>
                <a:spLocks noGrp="1" noRot="1" noChangeAspect="1" noMove="1" noResize="1" noEditPoints="1" noAdjustHandles="1" noChangeArrowheads="1" noChangeShapeType="1" noTextEdit="1"/>
              </p:cNvSpPr>
              <p:nvPr>
                <p:ph sz="half" idx="2"/>
              </p:nvPr>
            </p:nvSpPr>
            <p:spPr>
              <a:xfrm>
                <a:off x="6197600" y="1600202"/>
                <a:ext cx="5384800" cy="4343400"/>
              </a:xfrm>
              <a:blipFill>
                <a:blip r:embed="rId3"/>
                <a:stretch>
                  <a:fillRect/>
                </a:stretch>
              </a:blipFill>
            </p:spPr>
            <p:txBody>
              <a:bodyPr/>
              <a:lstStyle/>
              <a:p>
                <a:r>
                  <a:rPr lang="es-CO">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ángulo redondeado 8">
            <a:extLst>
              <a:ext uri="{FF2B5EF4-FFF2-40B4-BE49-F238E27FC236}">
                <a16:creationId xmlns:a16="http://schemas.microsoft.com/office/drawing/2014/main" id="{7B8525E5-E5AA-E542-B4FF-ED22EDBEE31E}"/>
              </a:ext>
            </a:extLst>
          </p:cNvPr>
          <p:cNvSpPr/>
          <p:nvPr/>
        </p:nvSpPr>
        <p:spPr>
          <a:xfrm>
            <a:off x="7211683" y="4873925"/>
            <a:ext cx="3407434"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a:xfrm>
            <a:off x="609601" y="482816"/>
            <a:ext cx="10972800" cy="621101"/>
          </a:xfrm>
        </p:spPr>
        <p:txBody>
          <a:bodyPr anchor="ctr">
            <a:normAutofit/>
          </a:bodyPr>
          <a:lstStyle/>
          <a:p>
            <a:pPr algn="l">
              <a:lnSpc>
                <a:spcPct val="90000"/>
              </a:lnSpc>
            </a:pPr>
            <a:r>
              <a:rPr lang="es-ES_tradnl" sz="3700" b="1" dirty="0">
                <a:latin typeface="Century Gothic" panose="020B0502020202020204" pitchFamily="34" charset="0"/>
              </a:rPr>
              <a:t>Foreign Direct Investment and Banks Equities</a:t>
            </a:r>
            <a:endParaRPr lang="es-ES_tradnl" sz="3700"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1E129327-17BA-4EEF-87AE-6FFF42FECD99}"/>
                  </a:ext>
                </a:extLst>
              </p:cNvPr>
              <p:cNvSpPr>
                <a:spLocks noGrp="1"/>
              </p:cNvSpPr>
              <p:nvPr>
                <p:ph sz="half" idx="1"/>
              </p:nvPr>
            </p:nvSpPr>
            <p:spPr>
              <a:xfrm>
                <a:off x="309115" y="1755476"/>
                <a:ext cx="7237562"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400" i="1" smtClean="0">
                          <a:solidFill>
                            <a:schemeClr val="accent6">
                              <a:lumMod val="75000"/>
                            </a:schemeClr>
                          </a:solidFill>
                          <a:latin typeface="Cambria Math" panose="02040503050406030204" pitchFamily="18" charset="0"/>
                        </a:rPr>
                        <m:t>𝑇𝐹</m:t>
                      </m:r>
                      <m:sSubSup>
                        <m:sSubSupPr>
                          <m:ctrlPr>
                            <a:rPr lang="es-CO" sz="1400" i="1">
                              <a:solidFill>
                                <a:schemeClr val="accent6">
                                  <a:lumMod val="75000"/>
                                </a:schemeClr>
                              </a:solidFill>
                              <a:latin typeface="Cambria Math" panose="02040503050406030204" pitchFamily="18" charset="0"/>
                            </a:rPr>
                          </m:ctrlPr>
                        </m:sSubSupPr>
                        <m:e>
                          <m:r>
                            <a:rPr lang="es-CO" sz="1400" i="1">
                              <a:solidFill>
                                <a:schemeClr val="accent6">
                                  <a:lumMod val="75000"/>
                                </a:schemeClr>
                              </a:solidFill>
                              <a:latin typeface="Cambria Math" panose="02040503050406030204" pitchFamily="18" charset="0"/>
                            </a:rPr>
                            <m:t>𝑁</m:t>
                          </m:r>
                        </m:e>
                        <m:sub>
                          <m:r>
                            <a:rPr lang="es-CO" sz="1400" i="1">
                              <a:solidFill>
                                <a:schemeClr val="accent6">
                                  <a:lumMod val="75000"/>
                                </a:schemeClr>
                              </a:solidFill>
                              <a:latin typeface="Cambria Math" panose="02040503050406030204" pitchFamily="18" charset="0"/>
                            </a:rPr>
                            <m:t>𝐵</m:t>
                          </m:r>
                        </m:sub>
                        <m:sup>
                          <m:r>
                            <a:rPr lang="es-CO" sz="1400" i="1">
                              <a:solidFill>
                                <a:schemeClr val="accent6">
                                  <a:lumMod val="75000"/>
                                </a:schemeClr>
                              </a:solidFill>
                              <a:latin typeface="Cambria Math" panose="02040503050406030204" pitchFamily="18" charset="0"/>
                            </a:rPr>
                            <m:t>𝐷</m:t>
                          </m:r>
                        </m:sup>
                      </m:sSubSup>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r>
                        <a:rPr lang="es-CO" sz="1400" i="1">
                          <a:latin typeface="Cambria Math" panose="02040503050406030204" pitchFamily="18" charset="0"/>
                        </a:rPr>
                        <m:t>𝑟𝑟𝑟</m:t>
                      </m:r>
                      <m:r>
                        <a:rPr lang="en-US" sz="1400" i="1">
                          <a:latin typeface="Cambria Math" panose="02040503050406030204" pitchFamily="18" charset="0"/>
                        </a:rPr>
                        <m:t>⋅</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e>
                      </m:d>
                      <m:r>
                        <a:rPr lang="en-US" sz="1400" i="1">
                          <a:latin typeface="Cambria Math" panose="02040503050406030204" pitchFamily="18" charset="0"/>
                        </a:rPr>
                        <m:t>− </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r>
                            <a:rPr lang="en-US" sz="1400" i="1">
                              <a:latin typeface="Cambria Math" panose="02040503050406030204" pitchFamily="18" charset="0"/>
                            </a:rPr>
                            <m:t>+</m:t>
                          </m:r>
                          <m:acc>
                            <m:accPr>
                              <m:chr m:val="̇"/>
                              <m:ctrlPr>
                                <a:rPr lang="es-CO" sz="1400" i="1">
                                  <a:latin typeface="Cambria Math" panose="02040503050406030204" pitchFamily="18" charset="0"/>
                                </a:rPr>
                              </m:ctrlPr>
                            </m:accPr>
                            <m:e>
                              <m:r>
                                <a:rPr lang="en-US" sz="1400" i="1">
                                  <a:latin typeface="Cambria Math" panose="02040503050406030204" pitchFamily="18" charset="0"/>
                                </a:rPr>
                                <m:t>𝑂𝐹</m:t>
                              </m:r>
                            </m:e>
                          </m:acc>
                        </m:e>
                      </m:d>
                      <m:r>
                        <a:rPr lang="en-US" sz="1400" i="1">
                          <a:latin typeface="Cambria Math" panose="02040503050406030204" pitchFamily="18" charset="0"/>
                        </a:rPr>
                        <m:t>− </m:t>
                      </m:r>
                      <m:d>
                        <m:dPr>
                          <m:ctrlPr>
                            <a:rPr lang="es-CO" sz="1400" i="1" smtClean="0">
                              <a:solidFill>
                                <a:schemeClr val="accent6">
                                  <a:lumMod val="75000"/>
                                </a:schemeClr>
                              </a:solidFill>
                              <a:latin typeface="Cambria Math" panose="02040503050406030204" pitchFamily="18" charset="0"/>
                            </a:rPr>
                          </m:ctrlPr>
                        </m:dPr>
                        <m:e>
                          <m:sSub>
                            <m:sSubPr>
                              <m:ctrlPr>
                                <a:rPr lang="es-CO" sz="1400" i="1">
                                  <a:solidFill>
                                    <a:schemeClr val="accent6">
                                      <a:lumMod val="75000"/>
                                    </a:schemeClr>
                                  </a:solidFill>
                                  <a:latin typeface="Cambria Math" panose="02040503050406030204" pitchFamily="18" charset="0"/>
                                </a:rPr>
                              </m:ctrlPr>
                            </m:sSubPr>
                            <m:e>
                              <m:r>
                                <a:rPr lang="en-GB" sz="1400" i="1">
                                  <a:solidFill>
                                    <a:schemeClr val="accent6">
                                      <a:lumMod val="75000"/>
                                    </a:schemeClr>
                                  </a:solidFill>
                                  <a:latin typeface="Cambria Math" panose="02040503050406030204" pitchFamily="18" charset="0"/>
                                </a:rPr>
                                <m:t>1− </m:t>
                              </m:r>
                              <m:r>
                                <a:rPr lang="en-GB" sz="1400" i="1">
                                  <a:solidFill>
                                    <a:schemeClr val="accent6">
                                      <a:lumMod val="75000"/>
                                    </a:schemeClr>
                                  </a:solidFill>
                                  <a:latin typeface="Cambria Math" panose="02040503050406030204" pitchFamily="18" charset="0"/>
                                </a:rPr>
                                <m:t>𝜉</m:t>
                              </m:r>
                            </m:e>
                            <m:sub>
                              <m:r>
                                <a:rPr lang="en-GB" sz="1400" i="1">
                                  <a:solidFill>
                                    <a:schemeClr val="accent6">
                                      <a:lumMod val="75000"/>
                                    </a:schemeClr>
                                  </a:solidFill>
                                  <a:latin typeface="Cambria Math" panose="02040503050406030204" pitchFamily="18" charset="0"/>
                                </a:rPr>
                                <m:t>𝐹</m:t>
                              </m:r>
                            </m:sub>
                          </m:sSub>
                        </m:e>
                      </m:d>
                      <m:r>
                        <a:rPr lang="en-GB" sz="1400" i="1">
                          <a:solidFill>
                            <a:schemeClr val="accent6">
                              <a:lumMod val="75000"/>
                            </a:schemeClr>
                          </a:solidFill>
                          <a:latin typeface="Cambria Math" panose="02040503050406030204" pitchFamily="18" charset="0"/>
                        </a:rPr>
                        <m:t>⋅</m:t>
                      </m:r>
                      <m:r>
                        <a:rPr lang="en-GB" sz="1400" i="1">
                          <a:solidFill>
                            <a:schemeClr val="accent6">
                              <a:lumMod val="75000"/>
                            </a:schemeClr>
                          </a:solidFill>
                          <a:latin typeface="Cambria Math" panose="02040503050406030204" pitchFamily="18" charset="0"/>
                        </a:rPr>
                        <m:t>𝐹𝐷</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𝐼</m:t>
                          </m:r>
                        </m:e>
                        <m:sup>
                          <m:r>
                            <a:rPr lang="en-GB" sz="1400" i="1">
                              <a:solidFill>
                                <a:schemeClr val="accent6">
                                  <a:lumMod val="75000"/>
                                </a:schemeClr>
                              </a:solidFill>
                              <a:latin typeface="Cambria Math" panose="02040503050406030204" pitchFamily="18" charset="0"/>
                            </a:rPr>
                            <m:t>𝑃</m:t>
                          </m:r>
                        </m:sup>
                      </m:sSup>
                      <m:r>
                        <a:rPr lang="en-GB" sz="1400" i="1">
                          <a:solidFill>
                            <a:schemeClr val="accent6">
                              <a:lumMod val="75000"/>
                            </a:schemeClr>
                          </a:solidFill>
                          <a:latin typeface="Cambria Math" panose="02040503050406030204" pitchFamily="18" charset="0"/>
                        </a:rPr>
                        <m:t>⋅</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𝑒</m:t>
                          </m:r>
                        </m:e>
                        <m:sup>
                          <m:r>
                            <a:rPr lang="en-GB" sz="1400" i="1">
                              <a:solidFill>
                                <a:schemeClr val="accent6">
                                  <a:lumMod val="75000"/>
                                </a:schemeClr>
                              </a:solidFill>
                              <a:latin typeface="Cambria Math" panose="02040503050406030204" pitchFamily="18" charset="0"/>
                            </a:rPr>
                            <m:t>𝑁</m:t>
                          </m:r>
                        </m:sup>
                      </m:s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smtClean="0">
                              <a:solidFill>
                                <a:schemeClr val="accent3">
                                  <a:lumMod val="75000"/>
                                </a:schemeClr>
                              </a:solidFill>
                              <a:latin typeface="Cambria Math" panose="02040503050406030204" pitchFamily="18" charset="0"/>
                            </a:rPr>
                          </m:ctrlPr>
                        </m:accPr>
                        <m:e>
                          <m:r>
                            <a:rPr lang="en-GB" sz="1400" i="1">
                              <a:solidFill>
                                <a:schemeClr val="accent3">
                                  <a:lumMod val="75000"/>
                                </a:schemeClr>
                              </a:solidFill>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smtClean="0">
                          <a:solidFill>
                            <a:schemeClr val="accent6">
                              <a:lumMod val="75000"/>
                            </a:schemeClr>
                          </a:solidFill>
                          <a:latin typeface="Cambria Math" panose="02040503050406030204" pitchFamily="18" charset="0"/>
                        </a:rPr>
                        <m:t>+</m:t>
                      </m:r>
                      <m:r>
                        <a:rPr lang="es-CO" sz="1400" i="1">
                          <a:solidFill>
                            <a:schemeClr val="accent6">
                              <a:lumMod val="75000"/>
                            </a:schemeClr>
                          </a:solidFill>
                          <a:latin typeface="Cambria Math" panose="02040503050406030204" pitchFamily="18" charset="0"/>
                        </a:rPr>
                        <m:t>𝑟𝑟𝑟</m:t>
                      </m:r>
                      <m:r>
                        <a:rPr lang="en-US" sz="1400" i="1">
                          <a:solidFill>
                            <a:schemeClr val="accent6">
                              <a:lumMod val="75000"/>
                            </a:schemeClr>
                          </a:solidFill>
                          <a:latin typeface="Cambria Math" panose="02040503050406030204" pitchFamily="18" charset="0"/>
                        </a:rPr>
                        <m:t>⋅</m:t>
                      </m:r>
                      <m:d>
                        <m:dPr>
                          <m:ctrlPr>
                            <a:rPr lang="es-CO" sz="1400" i="1">
                              <a:solidFill>
                                <a:schemeClr val="accent6">
                                  <a:lumMod val="75000"/>
                                </a:schemeClr>
                              </a:solidFill>
                              <a:latin typeface="Cambria Math" panose="02040503050406030204" pitchFamily="18" charset="0"/>
                            </a:rPr>
                          </m:ctrlPr>
                        </m:dPr>
                        <m:e>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𝐻</m:t>
                              </m:r>
                            </m:sub>
                            <m:sup>
                              <m:r>
                                <a:rPr lang="en-US" sz="1400" i="1">
                                  <a:solidFill>
                                    <a:schemeClr val="accent6">
                                      <a:lumMod val="75000"/>
                                    </a:schemeClr>
                                  </a:solidFill>
                                  <a:latin typeface="Cambria Math" panose="02040503050406030204" pitchFamily="18" charset="0"/>
                                </a:rPr>
                                <m:t>𝐷</m:t>
                              </m:r>
                            </m:sup>
                          </m:sSubSup>
                          <m:r>
                            <a:rPr lang="en-US" sz="1400" i="1">
                              <a:solidFill>
                                <a:schemeClr val="accent6">
                                  <a:lumMod val="75000"/>
                                </a:schemeClr>
                              </a:solidFill>
                              <a:latin typeface="Cambria Math" panose="02040503050406030204" pitchFamily="18" charset="0"/>
                            </a:rPr>
                            <m:t>+</m:t>
                          </m:r>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𝐺</m:t>
                              </m:r>
                            </m:sub>
                            <m:sup>
                              <m:r>
                                <a:rPr lang="en-US" sz="1400" i="1">
                                  <a:solidFill>
                                    <a:schemeClr val="accent6">
                                      <a:lumMod val="75000"/>
                                    </a:schemeClr>
                                  </a:solidFill>
                                  <a:latin typeface="Cambria Math" panose="02040503050406030204" pitchFamily="18" charset="0"/>
                                </a:rPr>
                                <m:t>𝐷</m:t>
                              </m:r>
                            </m:sup>
                          </m:sSubSup>
                        </m:e>
                      </m:d>
                      <m:r>
                        <a:rPr lang="en-US" sz="1400" i="1">
                          <a:latin typeface="Cambria Math" panose="02040503050406030204" pitchFamily="18" charset="0"/>
                        </a:rPr>
                        <m:t>−</m:t>
                      </m:r>
                      <m:d>
                        <m:dPr>
                          <m:ctrlPr>
                            <a:rPr lang="es-CO" sz="1400" i="1" smtClean="0">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r>
                        <a:rPr lang="es-ES" sz="1400" b="0" i="1" smtClean="0">
                          <a:solidFill>
                            <a:schemeClr val="accent4">
                              <a:lumMod val="75000"/>
                            </a:schemeClr>
                          </a:solidFill>
                          <a:latin typeface="Cambria Math" panose="02040503050406030204" pitchFamily="18" charset="0"/>
                        </a:rPr>
                        <m:t>−</m:t>
                      </m:r>
                      <m:acc>
                        <m:accPr>
                          <m:chr m:val="̇"/>
                          <m:ctrlPr>
                            <a:rPr lang="es-CO" sz="1400" i="1" smtClean="0">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𝑂𝐹</m:t>
                          </m:r>
                        </m:e>
                      </m:acc>
                      <m:r>
                        <a:rPr lang="en-US" sz="1400" i="1">
                          <a:latin typeface="Cambria Math" panose="02040503050406030204" pitchFamily="18" charset="0"/>
                        </a:rPr>
                        <m:t>−</m:t>
                      </m:r>
                      <m:sSubSup>
                        <m:sSubSupPr>
                          <m:ctrlPr>
                            <a:rPr lang="es-CO" sz="1400" i="1">
                              <a:solidFill>
                                <a:schemeClr val="accent3">
                                  <a:lumMod val="75000"/>
                                </a:schemeClr>
                              </a:solidFill>
                              <a:latin typeface="Cambria Math" panose="02040503050406030204" pitchFamily="18" charset="0"/>
                            </a:rPr>
                          </m:ctrlPr>
                        </m:sSubSupPr>
                        <m:e>
                          <m:acc>
                            <m:accPr>
                              <m:chr m:val="̇"/>
                              <m:ctrlPr>
                                <a:rPr lang="es-CO" sz="1400" i="1">
                                  <a:solidFill>
                                    <a:schemeClr val="accent3">
                                      <a:lumMod val="75000"/>
                                    </a:schemeClr>
                                  </a:solidFill>
                                  <a:latin typeface="Cambria Math" panose="02040503050406030204" pitchFamily="18" charset="0"/>
                                </a:rPr>
                              </m:ctrlPr>
                            </m:accPr>
                            <m:e>
                              <m:r>
                                <a:rPr lang="es-CO" sz="1400" i="1">
                                  <a:solidFill>
                                    <a:schemeClr val="accent3">
                                      <a:lumMod val="75000"/>
                                    </a:schemeClr>
                                  </a:solidFill>
                                  <a:latin typeface="Cambria Math" panose="02040503050406030204" pitchFamily="18" charset="0"/>
                                </a:rPr>
                                <m:t>𝐸𝑄</m:t>
                              </m:r>
                            </m:e>
                          </m:acc>
                        </m:e>
                        <m:sub>
                          <m:r>
                            <a:rPr lang="es-CO" sz="1400" i="1">
                              <a:solidFill>
                                <a:schemeClr val="accent3">
                                  <a:lumMod val="75000"/>
                                </a:schemeClr>
                              </a:solidFill>
                              <a:latin typeface="Cambria Math" panose="02040503050406030204" pitchFamily="18" charset="0"/>
                            </a:rPr>
                            <m:t>𝐵</m:t>
                          </m:r>
                        </m:sub>
                        <m:sup>
                          <m:r>
                            <a:rPr lang="es-CO" sz="1400" i="1">
                              <a:solidFill>
                                <a:schemeClr val="accent3">
                                  <a:lumMod val="75000"/>
                                </a:schemeClr>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s-ES" sz="1400" b="0" i="1" smtClean="0">
                          <a:latin typeface="Cambria Math" panose="02040503050406030204" pitchFamily="18" charset="0"/>
                        </a:rPr>
                        <m:t>−</m:t>
                      </m:r>
                      <m:d>
                        <m:dPr>
                          <m:begChr m:val="["/>
                          <m:endChr m:val="]"/>
                          <m:ctrlPr>
                            <a:rPr lang="es-ES" sz="1400" b="0" i="1" smtClean="0">
                              <a:latin typeface="Cambria Math" panose="02040503050406030204" pitchFamily="18" charset="0"/>
                            </a:rPr>
                          </m:ctrlPr>
                        </m:dPr>
                        <m:e>
                          <m:d>
                            <m:dPr>
                              <m:ctrlPr>
                                <a:rPr lang="es-CO" sz="1400" i="1">
                                  <a:solidFill>
                                    <a:schemeClr val="accent3">
                                      <a:lumMod val="50000"/>
                                    </a:schemeClr>
                                  </a:solidFill>
                                  <a:latin typeface="Cambria Math" panose="02040503050406030204" pitchFamily="18" charset="0"/>
                                </a:rPr>
                              </m:ctrlPr>
                            </m:dPr>
                            <m:e>
                              <m:r>
                                <a:rPr lang="en-GB" sz="1400" i="1">
                                  <a:solidFill>
                                    <a:schemeClr val="accent3">
                                      <a:lumMod val="50000"/>
                                    </a:schemeClr>
                                  </a:solidFill>
                                  <a:latin typeface="Cambria Math" panose="02040503050406030204" pitchFamily="18" charset="0"/>
                                </a:rPr>
                                <m:t>1−</m:t>
                              </m:r>
                              <m:r>
                                <a:rPr lang="es-CO" sz="1400" i="1">
                                  <a:solidFill>
                                    <a:schemeClr val="accent3">
                                      <a:lumMod val="50000"/>
                                    </a:schemeClr>
                                  </a:solidFill>
                                  <a:latin typeface="Cambria Math" panose="02040503050406030204" pitchFamily="18" charset="0"/>
                                </a:rPr>
                                <m:t>𝑟𝑟𝑟</m:t>
                              </m:r>
                            </m:e>
                          </m:d>
                          <m:r>
                            <a:rPr lang="en-US" sz="1400" i="1">
                              <a:solidFill>
                                <a:schemeClr val="accent3">
                                  <a:lumMod val="50000"/>
                                </a:schemeClr>
                              </a:solidFill>
                              <a:latin typeface="Cambria Math" panose="02040503050406030204" pitchFamily="18" charset="0"/>
                            </a:rPr>
                            <m:t>⋅</m:t>
                          </m:r>
                          <m:d>
                            <m:dPr>
                              <m:ctrlPr>
                                <a:rPr lang="es-CO" sz="1400" i="1">
                                  <a:solidFill>
                                    <a:schemeClr val="accent3">
                                      <a:lumMod val="50000"/>
                                    </a:schemeClr>
                                  </a:solidFill>
                                  <a:latin typeface="Cambria Math" panose="02040503050406030204" pitchFamily="18" charset="0"/>
                                </a:rPr>
                              </m:ctrlPr>
                            </m:dPr>
                            <m:e>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𝐻</m:t>
                                  </m:r>
                                </m:sub>
                                <m:sup>
                                  <m:r>
                                    <a:rPr lang="en-US" sz="1400" i="1">
                                      <a:solidFill>
                                        <a:schemeClr val="accent3">
                                          <a:lumMod val="50000"/>
                                        </a:schemeClr>
                                      </a:solidFill>
                                      <a:latin typeface="Cambria Math" panose="02040503050406030204" pitchFamily="18" charset="0"/>
                                    </a:rPr>
                                    <m:t>𝐷</m:t>
                                  </m:r>
                                </m:sup>
                              </m:sSubSup>
                              <m:r>
                                <a:rPr lang="en-US" sz="1400" i="1">
                                  <a:solidFill>
                                    <a:schemeClr val="accent3">
                                      <a:lumMod val="50000"/>
                                    </a:schemeClr>
                                  </a:solidFill>
                                  <a:latin typeface="Cambria Math" panose="02040503050406030204" pitchFamily="18" charset="0"/>
                                </a:rPr>
                                <m:t>+</m:t>
                              </m:r>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𝐺</m:t>
                                  </m:r>
                                </m:sub>
                                <m:sup>
                                  <m:r>
                                    <a:rPr lang="en-US" sz="1400" i="1">
                                      <a:solidFill>
                                        <a:schemeClr val="accent3">
                                          <a:lumMod val="50000"/>
                                        </a:schemeClr>
                                      </a:solidFill>
                                      <a:latin typeface="Cambria Math" panose="02040503050406030204" pitchFamily="18" charset="0"/>
                                    </a:rPr>
                                    <m:t>𝐷</m:t>
                                  </m:r>
                                </m:sup>
                              </m:sSubSup>
                            </m:e>
                          </m:d>
                        </m:e>
                      </m:d>
                      <m:r>
                        <a:rPr lang="es-ES" sz="1400" i="1">
                          <a:latin typeface="Cambria Math" panose="02040503050406030204" pitchFamily="18" charset="0"/>
                        </a:rPr>
                        <m:t>−</m:t>
                      </m:r>
                      <m:r>
                        <a:rPr lang="en-US" sz="1400" i="1" smtClean="0">
                          <a:solidFill>
                            <a:schemeClr val="accent3">
                              <a:lumMod val="75000"/>
                            </a:schemeClr>
                          </a:solidFill>
                          <a:latin typeface="Cambria Math" panose="02040503050406030204" pitchFamily="18" charset="0"/>
                        </a:rPr>
                        <m:t>𝑅</m:t>
                      </m:r>
                      <m:sSub>
                        <m:sSubPr>
                          <m:ctrlPr>
                            <a:rPr lang="es-CO" sz="1400" i="1">
                              <a:solidFill>
                                <a:schemeClr val="accent3">
                                  <a:lumMod val="75000"/>
                                </a:schemeClr>
                              </a:solidFill>
                              <a:latin typeface="Cambria Math" panose="02040503050406030204" pitchFamily="18" charset="0"/>
                            </a:rPr>
                          </m:ctrlPr>
                        </m:sSubPr>
                        <m:e>
                          <m:r>
                            <a:rPr lang="en-US" sz="1400" i="1">
                              <a:solidFill>
                                <a:schemeClr val="accent3">
                                  <a:lumMod val="75000"/>
                                </a:schemeClr>
                              </a:solidFill>
                              <a:latin typeface="Cambria Math" panose="02040503050406030204" pitchFamily="18" charset="0"/>
                            </a:rPr>
                            <m:t>𝐸</m:t>
                          </m:r>
                        </m:e>
                        <m:sub>
                          <m:r>
                            <a:rPr lang="es-ES" sz="1400" b="0" i="1" smtClean="0">
                              <a:solidFill>
                                <a:schemeClr val="accent3">
                                  <a:lumMod val="75000"/>
                                </a:schemeClr>
                              </a:solidFill>
                              <a:latin typeface="Cambria Math" panose="02040503050406030204" pitchFamily="18" charset="0"/>
                            </a:rPr>
                            <m:t>𝐵</m:t>
                          </m:r>
                        </m:sub>
                      </m:sSub>
                      <m:r>
                        <a:rPr lang="en-US" sz="1400" i="1">
                          <a:latin typeface="Cambria Math" panose="02040503050406030204" pitchFamily="18" charset="0"/>
                        </a:rPr>
                        <m:t>−</m:t>
                      </m:r>
                      <m:sSubSup>
                        <m:sSubSupPr>
                          <m:ctrlPr>
                            <a:rPr lang="es-CO" sz="1400" i="1" smtClean="0">
                              <a:solidFill>
                                <a:schemeClr val="tx1"/>
                              </a:solidFill>
                              <a:latin typeface="Cambria Math" panose="02040503050406030204" pitchFamily="18" charset="0"/>
                            </a:rPr>
                          </m:ctrlPr>
                        </m:sSubSupPr>
                        <m:e>
                          <m:acc>
                            <m:accPr>
                              <m:chr m:val="̇"/>
                              <m:ctrlPr>
                                <a:rPr lang="es-CO" sz="1400" i="1">
                                  <a:solidFill>
                                    <a:schemeClr val="tx1"/>
                                  </a:solidFill>
                                  <a:latin typeface="Cambria Math" panose="02040503050406030204" pitchFamily="18" charset="0"/>
                                </a:rPr>
                              </m:ctrlPr>
                            </m:accPr>
                            <m:e>
                              <m:r>
                                <a:rPr lang="es-CO" sz="1400" i="1">
                                  <a:solidFill>
                                    <a:schemeClr val="tx1"/>
                                  </a:solidFill>
                                  <a:latin typeface="Cambria Math" panose="02040503050406030204" pitchFamily="18" charset="0"/>
                                </a:rPr>
                                <m:t>𝐸𝑄</m:t>
                              </m:r>
                            </m:e>
                          </m:acc>
                        </m:e>
                        <m:sub>
                          <m:r>
                            <a:rPr lang="es-CO" sz="1400" i="1">
                              <a:solidFill>
                                <a:schemeClr val="tx1"/>
                              </a:solidFill>
                              <a:latin typeface="Cambria Math" panose="02040503050406030204" pitchFamily="18" charset="0"/>
                            </a:rPr>
                            <m:t>𝐵</m:t>
                          </m:r>
                        </m:sub>
                        <m:sup>
                          <m:r>
                            <a:rPr lang="es-CO" sz="1400" i="1">
                              <a:solidFill>
                                <a:schemeClr val="tx1"/>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s-ES" sz="1400" b="0" i="1" smtClean="0">
                              <a:latin typeface="Cambria Math" panose="02040503050406030204" pitchFamily="18" charset="0"/>
                            </a:rPr>
                            <m:t>𝐵</m:t>
                          </m:r>
                        </m:sub>
                      </m:sSub>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𝐸𝑄</m:t>
                              </m:r>
                            </m:e>
                          </m:acc>
                        </m:e>
                        <m:sub>
                          <m:r>
                            <a:rPr lang="es-CO" sz="1400" i="1">
                              <a:latin typeface="Cambria Math" panose="02040503050406030204" pitchFamily="18" charset="0"/>
                            </a:rPr>
                            <m:t>𝐵</m:t>
                          </m:r>
                        </m:sub>
                        <m:sup>
                          <m:r>
                            <a:rPr lang="es-CO" sz="1400" i="1">
                              <a:latin typeface="Cambria Math" panose="02040503050406030204" pitchFamily="18" charset="0"/>
                            </a:rPr>
                            <m:t>𝑅𝑜𝑊</m:t>
                          </m:r>
                        </m:sup>
                      </m:sSubSup>
                      <m:r>
                        <a:rPr lang="en-GB" sz="1400" i="1">
                          <a:latin typeface="Cambria Math" panose="02040503050406030204" pitchFamily="18" charset="0"/>
                        </a:rPr>
                        <m:t>=</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d>
                        <m:dPr>
                          <m:begChr m:val="["/>
                          <m:endChr m:val="]"/>
                          <m:ctrlPr>
                            <a:rPr lang="es-CO" sz="1400" i="1">
                              <a:solidFill>
                                <a:schemeClr val="accent4">
                                  <a:lumMod val="75000"/>
                                </a:schemeClr>
                              </a:solidFill>
                              <a:latin typeface="Cambria Math" panose="02040503050406030204" pitchFamily="18" charset="0"/>
                            </a:rPr>
                          </m:ctrlPr>
                        </m:dPr>
                        <m:e>
                          <m:acc>
                            <m:accPr>
                              <m:chr m:val="̇"/>
                              <m:ctrlPr>
                                <a:rPr lang="es-CO" sz="1400" i="1">
                                  <a:solidFill>
                                    <a:schemeClr val="accent4">
                                      <a:lumMod val="75000"/>
                                    </a:schemeClr>
                                  </a:solidFill>
                                  <a:latin typeface="Cambria Math" panose="02040503050406030204" pitchFamily="18" charset="0"/>
                                </a:rPr>
                              </m:ctrlPr>
                            </m:accPr>
                            <m:e>
                              <m:r>
                                <a:rPr lang="en-GB" sz="1400" i="1">
                                  <a:solidFill>
                                    <a:schemeClr val="accent4">
                                      <a:lumMod val="75000"/>
                                    </a:schemeClr>
                                  </a:solidFill>
                                  <a:latin typeface="Cambria Math" panose="02040503050406030204" pitchFamily="18" charset="0"/>
                                </a:rPr>
                                <m:t>𝐴</m:t>
                              </m:r>
                            </m:e>
                          </m:acc>
                          <m:r>
                            <a:rPr lang="en-GB"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r>
                                <a:rPr lang="en-GB" sz="1400" i="1">
                                  <a:solidFill>
                                    <a:schemeClr val="accent4">
                                      <a:lumMod val="75000"/>
                                    </a:schemeClr>
                                  </a:solidFill>
                                  <a:latin typeface="Cambria Math" panose="02040503050406030204" pitchFamily="18" charset="0"/>
                                </a:rPr>
                                <m:t>1−</m:t>
                              </m:r>
                              <m:r>
                                <a:rPr lang="es-CO" sz="1400" i="1">
                                  <a:solidFill>
                                    <a:schemeClr val="accent4">
                                      <a:lumMod val="75000"/>
                                    </a:schemeClr>
                                  </a:solidFill>
                                  <a:latin typeface="Cambria Math" panose="02040503050406030204" pitchFamily="18" charset="0"/>
                                </a:rPr>
                                <m:t>𝑟𝑟𝑟</m:t>
                              </m:r>
                            </m:e>
                          </m:d>
                          <m:r>
                            <a:rPr lang="en-US"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e>
                      </m:d>
                    </m:oMath>
                  </m:oMathPara>
                </a14:m>
                <a:endParaRPr lang="es-CO" sz="1400" dirty="0"/>
              </a:p>
              <a:p>
                <a:pPr marL="0" indent="0">
                  <a:buNone/>
                </a:pPr>
                <a:endParaRPr lang="es-CO" sz="1400" dirty="0"/>
              </a:p>
              <a:p>
                <a:pPr marL="0" indent="0">
                  <a:buNone/>
                </a:pPr>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up>
                          <m:r>
                            <a:rPr lang="en-US" sz="1500" b="1" i="1">
                              <a:latin typeface="Cambria Math" panose="02040503050406030204" pitchFamily="18" charset="0"/>
                            </a:rPr>
                            <m:t>𝑯</m:t>
                          </m:r>
                        </m:sup>
                      </m:sSubSup>
                      <m:r>
                        <a:rPr lang="en-US"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𝑬𝑸</m:t>
                              </m:r>
                            </m:e>
                          </m:acc>
                        </m:e>
                        <m:sub>
                          <m:r>
                            <a:rPr lang="es-CO" sz="1500" b="1" i="1">
                              <a:latin typeface="Cambria Math" panose="02040503050406030204" pitchFamily="18" charset="0"/>
                            </a:rPr>
                            <m:t>𝑩</m:t>
                          </m:r>
                        </m:sub>
                        <m:sup>
                          <m:r>
                            <a:rPr lang="es-CO" sz="1500" b="1" i="1">
                              <a:latin typeface="Cambria Math" panose="02040503050406030204" pitchFamily="18" charset="0"/>
                            </a:rPr>
                            <m:t>𝑹𝒐𝑾</m:t>
                          </m:r>
                        </m:sup>
                      </m:sSubSup>
                      <m:r>
                        <a:rPr lang="en-GB" sz="1500" b="1" i="1">
                          <a:latin typeface="Cambria Math" panose="02040503050406030204" pitchFamily="18" charset="0"/>
                        </a:rPr>
                        <m:t>=</m:t>
                      </m:r>
                      <m:d>
                        <m:dPr>
                          <m:begChr m:val="["/>
                          <m:endChr m:val="]"/>
                          <m:ctrlPr>
                            <a:rPr lang="es-CO" sz="1500" b="1" i="1">
                              <a:latin typeface="Cambria Math" panose="02040503050406030204" pitchFamily="18" charset="0"/>
                            </a:rPr>
                          </m:ctrlPr>
                        </m:dPr>
                        <m:e>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𝑭</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𝑯</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𝑩</m:t>
                                  </m:r>
                                </m:e>
                              </m:acc>
                            </m:e>
                            <m:sub>
                              <m:r>
                                <a:rPr lang="es-CO" sz="1500" b="1" i="1">
                                  <a:latin typeface="Cambria Math" panose="02040503050406030204" pitchFamily="18" charset="0"/>
                                </a:rPr>
                                <m:t>𝑮</m:t>
                              </m:r>
                            </m:sub>
                            <m:sup>
                              <m:r>
                                <a:rPr lang="es-CO" sz="1500" b="1" i="1">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tx1"/>
                              </a:solidFill>
                              <a:latin typeface="Cambria Math" panose="02040503050406030204" pitchFamily="18" charset="0"/>
                            </a:rPr>
                          </m:ctrlPr>
                        </m:dPr>
                        <m:e>
                          <m:acc>
                            <m:accPr>
                              <m:chr m:val="̇"/>
                              <m:ctrlPr>
                                <a:rPr lang="es-CO" sz="1500" b="1" i="1">
                                  <a:solidFill>
                                    <a:schemeClr val="tx1"/>
                                  </a:solidFill>
                                  <a:latin typeface="Cambria Math" panose="02040503050406030204" pitchFamily="18" charset="0"/>
                                </a:rPr>
                              </m:ctrlPr>
                            </m:accPr>
                            <m:e>
                              <m:r>
                                <a:rPr lang="en-GB" sz="1500" b="1" i="1">
                                  <a:solidFill>
                                    <a:schemeClr val="tx1"/>
                                  </a:solidFill>
                                  <a:latin typeface="Cambria Math" panose="02040503050406030204" pitchFamily="18" charset="0"/>
                                </a:rPr>
                                <m:t>𝑨</m:t>
                              </m:r>
                            </m:e>
                          </m:acc>
                          <m:r>
                            <a:rPr lang="en-GB"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r>
                                <a:rPr lang="en-GB" sz="1500" b="1" i="1">
                                  <a:solidFill>
                                    <a:schemeClr val="tx1"/>
                                  </a:solidFill>
                                  <a:latin typeface="Cambria Math" panose="02040503050406030204" pitchFamily="18" charset="0"/>
                                </a:rPr>
                                <m:t>𝟏</m:t>
                              </m:r>
                              <m:r>
                                <a:rPr lang="en-GB" sz="1500" b="1" i="1">
                                  <a:solidFill>
                                    <a:schemeClr val="tx1"/>
                                  </a:solidFill>
                                  <a:latin typeface="Cambria Math" panose="02040503050406030204" pitchFamily="18" charset="0"/>
                                </a:rPr>
                                <m:t>−</m:t>
                              </m:r>
                              <m:r>
                                <a:rPr lang="es-CO" sz="1500" b="1" i="1">
                                  <a:solidFill>
                                    <a:schemeClr val="tx1"/>
                                  </a:solidFill>
                                  <a:latin typeface="Cambria Math" panose="02040503050406030204" pitchFamily="18" charset="0"/>
                                </a:rPr>
                                <m:t>𝒓𝒓𝒓</m:t>
                              </m:r>
                            </m:e>
                          </m:d>
                          <m:r>
                            <a:rPr lang="en-US"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𝑯</m:t>
                                  </m:r>
                                </m:sub>
                                <m:sup>
                                  <m:r>
                                    <a:rPr lang="en-US" sz="1500" b="1" i="1">
                                      <a:solidFill>
                                        <a:schemeClr val="tx1"/>
                                      </a:solidFill>
                                      <a:latin typeface="Cambria Math" panose="02040503050406030204" pitchFamily="18" charset="0"/>
                                    </a:rPr>
                                    <m:t>𝑫</m:t>
                                  </m:r>
                                </m:sup>
                              </m:sSubSup>
                              <m:r>
                                <a:rPr lang="en-US" sz="1500" b="1" i="1">
                                  <a:solidFill>
                                    <a:schemeClr val="tx1"/>
                                  </a:solidFill>
                                  <a:latin typeface="Cambria Math" panose="02040503050406030204" pitchFamily="18" charset="0"/>
                                </a:rPr>
                                <m:t>+</m:t>
                              </m:r>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𝑮</m:t>
                                  </m:r>
                                </m:sub>
                                <m:sup>
                                  <m:r>
                                    <a:rPr lang="en-US" sz="1500" b="1" i="1">
                                      <a:solidFill>
                                        <a:schemeClr val="tx1"/>
                                      </a:solidFill>
                                      <a:latin typeface="Cambria Math" panose="02040503050406030204" pitchFamily="18" charset="0"/>
                                    </a:rPr>
                                    <m:t>𝑫</m:t>
                                  </m:r>
                                </m:sup>
                              </m:sSubSup>
                            </m:e>
                          </m:d>
                        </m:e>
                      </m:d>
                    </m:oMath>
                  </m:oMathPara>
                </a14:m>
                <a:endParaRPr lang="es-CO" sz="1500" b="1" dirty="0"/>
              </a:p>
              <a:p>
                <a:pPr marL="0" indent="0">
                  <a:buNone/>
                </a:pPr>
                <a:endParaRPr lang="es-CO" sz="1500" b="1" dirty="0"/>
              </a:p>
              <a:p>
                <a:pPr marL="0" indent="0">
                  <a:buNone/>
                </a:pPr>
                <a14:m>
                  <m:oMathPara xmlns:m="http://schemas.openxmlformats.org/officeDocument/2006/math">
                    <m:oMathParaPr>
                      <m:jc m:val="centerGroup"/>
                    </m:oMathParaPr>
                    <m:oMath xmlns:m="http://schemas.openxmlformats.org/officeDocument/2006/math">
                      <m:sSub>
                        <m:sSubPr>
                          <m:ctrlPr>
                            <a:rPr lang="es-CO" sz="1500" b="1" i="1">
                              <a:latin typeface="Cambria Math" panose="02040503050406030204" pitchFamily="18" charset="0"/>
                            </a:rPr>
                          </m:ctrlPr>
                        </m:sSub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Sub>
                      <m:r>
                        <a:rPr lang="en-US" sz="1500" b="1" i="1">
                          <a:latin typeface="Cambria Math" panose="02040503050406030204" pitchFamily="18" charset="0"/>
                        </a:rPr>
                        <m:t>=</m:t>
                      </m:r>
                      <m:d>
                        <m:dPr>
                          <m:begChr m:val="["/>
                          <m:endChr m:val="]"/>
                          <m:ctrlPr>
                            <a:rPr lang="es-CO" sz="1500" b="1" i="1" smtClean="0">
                              <a:solidFill>
                                <a:schemeClr val="accent3">
                                  <a:lumMod val="50000"/>
                                </a:schemeClr>
                              </a:solidFill>
                              <a:latin typeface="Cambria Math" panose="02040503050406030204" pitchFamily="18" charset="0"/>
                            </a:rPr>
                          </m:ctrlPr>
                        </m:dPr>
                        <m:e>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𝑭</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𝑯</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𝑩</m:t>
                                  </m:r>
                                </m:e>
                              </m:acc>
                            </m:e>
                            <m:sub>
                              <m:r>
                                <a:rPr lang="es-CO" sz="1500" b="1" i="1">
                                  <a:solidFill>
                                    <a:schemeClr val="accent3">
                                      <a:lumMod val="50000"/>
                                    </a:schemeClr>
                                  </a:solidFill>
                                  <a:latin typeface="Cambria Math" panose="02040503050406030204" pitchFamily="18" charset="0"/>
                                </a:rPr>
                                <m:t>𝑮</m:t>
                              </m:r>
                            </m:sub>
                            <m:sup>
                              <m:r>
                                <a:rPr lang="es-CO" sz="1500" b="1" i="1">
                                  <a:solidFill>
                                    <a:schemeClr val="accent3">
                                      <a:lumMod val="50000"/>
                                    </a:schemeClr>
                                  </a:solidFill>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accent2">
                                  <a:lumMod val="75000"/>
                                </a:schemeClr>
                              </a:solidFill>
                              <a:latin typeface="Cambria Math" panose="02040503050406030204" pitchFamily="18" charset="0"/>
                            </a:rPr>
                          </m:ctrlPr>
                        </m:dPr>
                        <m:e>
                          <m:acc>
                            <m:accPr>
                              <m:chr m:val="̇"/>
                              <m:ctrlPr>
                                <a:rPr lang="es-CO" sz="1500" b="1" i="1">
                                  <a:solidFill>
                                    <a:schemeClr val="accent2">
                                      <a:lumMod val="75000"/>
                                    </a:schemeClr>
                                  </a:solidFill>
                                  <a:latin typeface="Cambria Math" panose="02040503050406030204" pitchFamily="18" charset="0"/>
                                </a:rPr>
                              </m:ctrlPr>
                            </m:accPr>
                            <m:e>
                              <m:r>
                                <a:rPr lang="en-GB" sz="1500" b="1" i="1">
                                  <a:solidFill>
                                    <a:schemeClr val="accent2">
                                      <a:lumMod val="75000"/>
                                    </a:schemeClr>
                                  </a:solidFill>
                                  <a:latin typeface="Cambria Math" panose="02040503050406030204" pitchFamily="18" charset="0"/>
                                </a:rPr>
                                <m:t>𝑨</m:t>
                              </m:r>
                            </m:e>
                          </m:acc>
                          <m:r>
                            <a:rPr lang="en-GB"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r>
                                <a:rPr lang="en-GB" sz="1500" b="1" i="1">
                                  <a:solidFill>
                                    <a:schemeClr val="accent2">
                                      <a:lumMod val="75000"/>
                                    </a:schemeClr>
                                  </a:solidFill>
                                  <a:latin typeface="Cambria Math" panose="02040503050406030204" pitchFamily="18" charset="0"/>
                                </a:rPr>
                                <m:t>𝟏</m:t>
                              </m:r>
                              <m:r>
                                <a:rPr lang="en-GB" sz="1500" b="1" i="1">
                                  <a:solidFill>
                                    <a:schemeClr val="accent2">
                                      <a:lumMod val="75000"/>
                                    </a:schemeClr>
                                  </a:solidFill>
                                  <a:latin typeface="Cambria Math" panose="02040503050406030204" pitchFamily="18" charset="0"/>
                                </a:rPr>
                                <m:t>−</m:t>
                              </m:r>
                              <m:r>
                                <a:rPr lang="es-CO" sz="1500" b="1" i="1">
                                  <a:solidFill>
                                    <a:schemeClr val="accent2">
                                      <a:lumMod val="75000"/>
                                    </a:schemeClr>
                                  </a:solidFill>
                                  <a:latin typeface="Cambria Math" panose="02040503050406030204" pitchFamily="18" charset="0"/>
                                </a:rPr>
                                <m:t>𝒓𝒓𝒓</m:t>
                              </m:r>
                            </m:e>
                          </m:d>
                          <m:r>
                            <a:rPr lang="en-US"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𝑯</m:t>
                                  </m:r>
                                </m:sub>
                                <m:sup>
                                  <m:r>
                                    <a:rPr lang="en-US" sz="1500" b="1" i="1">
                                      <a:solidFill>
                                        <a:schemeClr val="accent2">
                                          <a:lumMod val="75000"/>
                                        </a:schemeClr>
                                      </a:solidFill>
                                      <a:latin typeface="Cambria Math" panose="02040503050406030204" pitchFamily="18" charset="0"/>
                                    </a:rPr>
                                    <m:t>𝑫</m:t>
                                  </m:r>
                                </m:sup>
                              </m:sSubSup>
                              <m:r>
                                <a:rPr lang="en-US" sz="1500" b="1" i="1">
                                  <a:solidFill>
                                    <a:schemeClr val="accent2">
                                      <a:lumMod val="75000"/>
                                    </a:schemeClr>
                                  </a:solidFill>
                                  <a:latin typeface="Cambria Math" panose="02040503050406030204" pitchFamily="18" charset="0"/>
                                </a:rPr>
                                <m:t>+</m:t>
                              </m:r>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𝑮</m:t>
                                  </m:r>
                                </m:sub>
                                <m:sup>
                                  <m:r>
                                    <a:rPr lang="en-US" sz="1500" b="1" i="1">
                                      <a:solidFill>
                                        <a:schemeClr val="accent2">
                                          <a:lumMod val="75000"/>
                                        </a:schemeClr>
                                      </a:solidFill>
                                      <a:latin typeface="Cambria Math" panose="02040503050406030204" pitchFamily="18" charset="0"/>
                                    </a:rPr>
                                    <m:t>𝑫</m:t>
                                  </m:r>
                                </m:sup>
                              </m:sSubSup>
                            </m:e>
                          </m:d>
                        </m:e>
                      </m:d>
                    </m:oMath>
                  </m:oMathPara>
                </a14:m>
                <a:endParaRPr lang="es-CO" sz="1500" b="1" dirty="0"/>
              </a:p>
              <a:p>
                <a:pPr marL="0" indent="0">
                  <a:buNone/>
                </a:pPr>
                <a:endParaRPr lang="es-CO" sz="1200" dirty="0"/>
              </a:p>
              <a:p>
                <a:pPr marL="0" indent="0">
                  <a:buNone/>
                </a:pPr>
                <a:endParaRPr lang="es-CO" sz="1200" dirty="0"/>
              </a:p>
              <a:p>
                <a:pPr marL="0" indent="0" algn="ctr">
                  <a:buNone/>
                </a:pPr>
                <a:endParaRPr lang="en-US" dirty="0"/>
              </a:p>
            </p:txBody>
          </p:sp>
        </mc:Choice>
        <mc:Fallback xmlns="">
          <p:sp>
            <p:nvSpPr>
              <p:cNvPr id="12" name="Content Placeholder 1">
                <a:extLst>
                  <a:ext uri="{FF2B5EF4-FFF2-40B4-BE49-F238E27FC236}">
                    <a16:creationId xmlns:a16="http://schemas.microsoft.com/office/drawing/2014/main" id="{1E129327-17BA-4EEF-87AE-6FFF42FECD99}"/>
                  </a:ext>
                </a:extLst>
              </p:cNvPr>
              <p:cNvSpPr>
                <a:spLocks noGrp="1" noRot="1" noChangeAspect="1" noMove="1" noResize="1" noEditPoints="1" noAdjustHandles="1" noChangeArrowheads="1" noChangeShapeType="1" noTextEdit="1"/>
              </p:cNvSpPr>
              <p:nvPr>
                <p:ph sz="half" idx="1"/>
              </p:nvPr>
            </p:nvSpPr>
            <p:spPr>
              <a:xfrm>
                <a:off x="309115" y="1755476"/>
                <a:ext cx="7237562" cy="4525963"/>
              </a:xfrm>
              <a:blipFill>
                <a:blip r:embed="rId2"/>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9109494" y="1600201"/>
                <a:ext cx="24729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m:t>
                      </m:r>
                      <m:r>
                        <a:rPr lang="en-GB" sz="1400" i="1">
                          <a:latin typeface="Cambria Math" panose="02040503050406030204" pitchFamily="18" charset="0"/>
                        </a:rPr>
                        <m:t>𝑇𝐹</m:t>
                      </m:r>
                      <m:sSubSup>
                        <m:sSubSupPr>
                          <m:ctrlPr>
                            <a:rPr lang="es-CO" sz="1400" i="1">
                              <a:latin typeface="Cambria Math" panose="02040503050406030204" pitchFamily="18" charset="0"/>
                            </a:rPr>
                          </m:ctrlPr>
                        </m:sSubSupPr>
                        <m:e>
                          <m:r>
                            <a:rPr lang="en-GB" sz="1400" i="1">
                              <a:latin typeface="Cambria Math" panose="02040503050406030204" pitchFamily="18" charset="0"/>
                            </a:rPr>
                            <m:t>𝑁</m:t>
                          </m:r>
                        </m:e>
                        <m:sub>
                          <m:r>
                            <a:rPr lang="en-GB" sz="1400" i="1">
                              <a:latin typeface="Cambria Math" panose="02040503050406030204" pitchFamily="18" charset="0"/>
                            </a:rPr>
                            <m:t>𝐵</m:t>
                          </m:r>
                        </m:sub>
                        <m:sup>
                          <m:r>
                            <a:rPr lang="en-GB" sz="1400" i="1">
                              <a:latin typeface="Cambria Math" panose="02040503050406030204" pitchFamily="18" charset="0"/>
                            </a:rPr>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GB" sz="1400" i="1">
                                  <a:latin typeface="Cambria Math" panose="02040503050406030204" pitchFamily="18" charset="0"/>
                                </a:rPr>
                                <m:t>𝑂𝐹</m:t>
                              </m:r>
                            </m:e>
                          </m:acc>
                        </m:e>
                        <m:sub>
                          <m:r>
                            <a:rPr lang="en-GB" sz="1400" i="1">
                              <a:latin typeface="Cambria Math" panose="02040503050406030204" pitchFamily="18" charset="0"/>
                            </a:rPr>
                            <m:t>𝐵</m:t>
                          </m:r>
                        </m:sub>
                      </m:sSub>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m:t>
                      </m:r>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𝐹</m:t>
                          </m:r>
                        </m:sub>
                      </m:sSub>
                    </m:oMath>
                  </m:oMathPara>
                </a14:m>
                <a:endParaRPr lang="es-CO" sz="1400" dirty="0"/>
              </a:p>
              <a:p>
                <a:pPr marL="0" indent="0">
                  <a:buNone/>
                </a:pPr>
                <a:endParaRPr lang="es-CO" sz="1400" dirty="0"/>
              </a:p>
              <a:p>
                <a:pPr marL="0" indent="0">
                  <a:buNone/>
                </a:pPr>
                <a:endParaRPr lang="es-ES_tradnl" sz="1400" dirty="0"/>
              </a:p>
            </p:txBody>
          </p:sp>
        </mc:Choice>
        <mc:Fallback xmlns="">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9109494" y="1600201"/>
                <a:ext cx="2472905" cy="4525963"/>
              </a:xfrm>
              <a:blipFill>
                <a:blip r:embed="rId3"/>
                <a:stretch>
                  <a:fillRect/>
                </a:stretch>
              </a:blipFill>
            </p:spPr>
            <p:txBody>
              <a:bodyPr/>
              <a:lstStyle/>
              <a:p>
                <a:r>
                  <a:rPr lang="es-ES_tradnl">
                    <a:noFill/>
                  </a:rPr>
                  <a:t> </a:t>
                </a:r>
              </a:p>
            </p:txBody>
          </p:sp>
        </mc:Fallback>
      </mc:AlternateContent>
      <p:sp>
        <p:nvSpPr>
          <p:cNvPr id="10" name="Rectángulo redondeado 9">
            <a:extLst>
              <a:ext uri="{FF2B5EF4-FFF2-40B4-BE49-F238E27FC236}">
                <a16:creationId xmlns:a16="http://schemas.microsoft.com/office/drawing/2014/main" id="{4A7CE8EE-5C28-1341-AD03-7D3F77FE8CDA}"/>
              </a:ext>
            </a:extLst>
          </p:cNvPr>
          <p:cNvSpPr/>
          <p:nvPr/>
        </p:nvSpPr>
        <p:spPr>
          <a:xfrm>
            <a:off x="1007855" y="4121974"/>
            <a:ext cx="5650301" cy="1105633"/>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673381" y="1513937"/>
            <a:ext cx="0" cy="434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lnSpcReduction="10000"/>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9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000" dirty="0">
                    <a:latin typeface="Century Gothic" panose="020B0502020202020204" pitchFamily="34" charset="0"/>
                  </a:rPr>
                  <a:t>The variation in shares is equal to the capital investment that is not financed, that is, the net increase in assets</a:t>
                </a:r>
              </a:p>
              <a:p>
                <a:pPr marL="0" indent="0">
                  <a:buNone/>
                </a:pPr>
                <a:endParaRPr lang="es-CO" sz="2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𝐹</m:t>
                          </m:r>
                        </m:sub>
                      </m:sSub>
                      <m:r>
                        <a:rPr lang="en-US" sz="2000" i="1">
                          <a:latin typeface="Cambria Math" panose="02040503050406030204" pitchFamily="18" charset="0"/>
                        </a:rPr>
                        <m:t>= </m:t>
                      </m:r>
                      <m:r>
                        <a:rPr lang="en-US" sz="2000" i="1">
                          <a:latin typeface="Cambria Math" panose="02040503050406030204" pitchFamily="18" charset="0"/>
                        </a:rPr>
                        <m:t>𝑝</m:t>
                      </m:r>
                      <m:r>
                        <a:rPr lang="en-GB" sz="2000" i="1">
                          <a:latin typeface="Cambria Math" panose="02040503050406030204" pitchFamily="18" charset="0"/>
                        </a:rPr>
                        <m:t>⋅</m:t>
                      </m:r>
                      <m:sSup>
                        <m:sSupPr>
                          <m:ctrlPr>
                            <a:rPr lang="es-CO" sz="2000" i="1">
                              <a:latin typeface="Cambria Math" panose="02040503050406030204" pitchFamily="18" charset="0"/>
                            </a:rPr>
                          </m:ctrlPr>
                        </m:sSupPr>
                        <m:e>
                          <m:r>
                            <a:rPr lang="en-GB" sz="2000" i="1">
                              <a:latin typeface="Cambria Math" panose="02040503050406030204" pitchFamily="18" charset="0"/>
                            </a:rPr>
                            <m:t>𝐼</m:t>
                          </m:r>
                        </m:e>
                        <m:sup>
                          <m:r>
                            <a:rPr lang="es-CO" sz="2000" b="0" i="1" smtClean="0">
                              <a:latin typeface="Cambria Math" panose="02040503050406030204" pitchFamily="18" charset="0"/>
                            </a:rPr>
                            <m:t>𝐾</m:t>
                          </m:r>
                        </m:sup>
                      </m:sSup>
                      <m:r>
                        <a:rPr lang="es-ES" sz="2000" b="0" i="1" smtClean="0">
                          <a:latin typeface="Cambria Math" panose="02040503050406030204" pitchFamily="18" charset="0"/>
                        </a:rPr>
                        <m:t>−</m:t>
                      </m:r>
                      <m:r>
                        <a:rPr lang="en-GB" sz="2000" i="1">
                          <a:latin typeface="Cambria Math" panose="02040503050406030204" pitchFamily="18" charset="0"/>
                        </a:rPr>
                        <m:t>𝑇𝐹</m:t>
                      </m:r>
                      <m:sSub>
                        <m:sSubPr>
                          <m:ctrlPr>
                            <a:rPr lang="es-CO" sz="2000" i="1">
                              <a:latin typeface="Cambria Math" panose="02040503050406030204" pitchFamily="18" charset="0"/>
                            </a:rPr>
                          </m:ctrlPr>
                        </m:sSubPr>
                        <m:e>
                          <m:r>
                            <a:rPr lang="en-GB" sz="2000" i="1">
                              <a:latin typeface="Cambria Math" panose="02040503050406030204" pitchFamily="18" charset="0"/>
                            </a:rPr>
                            <m:t>𝑁</m:t>
                          </m:r>
                        </m:e>
                        <m:sub>
                          <m:r>
                            <a:rPr lang="en-GB" sz="2000" i="1">
                              <a:latin typeface="Cambria Math" panose="02040503050406030204" pitchFamily="18" charset="0"/>
                            </a:rPr>
                            <m:t>𝐹</m:t>
                          </m:r>
                        </m:sub>
                      </m:sSub>
                    </m:oMath>
                  </m:oMathPara>
                </a14:m>
                <a:endParaRPr lang="es-CO" sz="2000" dirty="0">
                  <a:latin typeface="Century Gothic" panose="020B0502020202020204" pitchFamily="34" charset="0"/>
                </a:endParaRPr>
              </a:p>
              <a:p>
                <a:pPr marL="0" indent="0">
                  <a:buNone/>
                </a:pPr>
                <a:endParaRPr lang="es-CO" sz="2000" dirty="0">
                  <a:latin typeface="Century Gothic" panose="020B0502020202020204" pitchFamily="34" charset="0"/>
                </a:endParaRPr>
              </a:p>
              <a:p>
                <a:pPr marL="0" indent="0">
                  <a:buNone/>
                </a:pPr>
                <a:r>
                  <a:rPr lang="es-CO" sz="2000" dirty="0">
                    <a:latin typeface="Century Gothic" panose="020B0502020202020204" pitchFamily="34" charset="0"/>
                  </a:rPr>
                  <a:t>The variation in shares is equal to the variation in shares held by households and the rest of the world </a:t>
                </a:r>
              </a:p>
              <a:p>
                <a:pPr marL="0" indent="0">
                  <a:buNone/>
                </a:pPr>
                <a:endParaRPr lang="es-CO" sz="2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𝐹</m:t>
                          </m:r>
                        </m:sub>
                      </m:sSub>
                      <m:r>
                        <a:rPr lang="en-US" sz="2000" i="1">
                          <a:latin typeface="Cambria Math" panose="02040503050406030204" pitchFamily="18" charset="0"/>
                        </a:rPr>
                        <m:t>=</m:t>
                      </m:r>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𝐻</m:t>
                          </m:r>
                        </m:sub>
                      </m:sSub>
                      <m:r>
                        <a:rPr lang="en-US" sz="2000" i="1">
                          <a:latin typeface="Cambria Math" panose="02040503050406030204" pitchFamily="18" charset="0"/>
                        </a:rPr>
                        <m:t>+</m:t>
                      </m:r>
                      <m:sSubSup>
                        <m:sSubSupPr>
                          <m:ctrlPr>
                            <a:rPr lang="es-CO" sz="2000" i="1">
                              <a:latin typeface="Cambria Math" panose="02040503050406030204" pitchFamily="18" charset="0"/>
                            </a:rPr>
                          </m:ctrlPr>
                        </m:sSubSupPr>
                        <m:e>
                          <m:acc>
                            <m:accPr>
                              <m:chr m:val="̇"/>
                              <m:ctrlPr>
                                <a:rPr lang="es-CO" sz="2000" i="1">
                                  <a:latin typeface="Cambria Math" panose="02040503050406030204" pitchFamily="18" charset="0"/>
                                </a:rPr>
                              </m:ctrlPr>
                            </m:accPr>
                            <m:e>
                              <m:r>
                                <a:rPr lang="es-CO" sz="2000" i="1">
                                  <a:latin typeface="Cambria Math" panose="02040503050406030204" pitchFamily="18" charset="0"/>
                                </a:rPr>
                                <m:t>𝐸𝑄</m:t>
                              </m:r>
                            </m:e>
                          </m:acc>
                        </m:e>
                        <m:sub>
                          <m:r>
                            <a:rPr lang="es-CO" sz="2000" i="1">
                              <a:latin typeface="Cambria Math" panose="02040503050406030204" pitchFamily="18" charset="0"/>
                            </a:rPr>
                            <m:t>𝐹</m:t>
                          </m:r>
                        </m:sub>
                        <m:sup>
                          <m:r>
                            <a:rPr lang="es-CO" sz="2000" i="1">
                              <a:latin typeface="Cambria Math" panose="02040503050406030204" pitchFamily="18" charset="0"/>
                            </a:rPr>
                            <m:t>𝑅𝑜𝑊</m:t>
                          </m:r>
                        </m:sup>
                      </m:sSubSup>
                      <m:r>
                        <a:rPr lang="es-CO" sz="2000" i="1">
                          <a:latin typeface="Cambria Math" panose="02040503050406030204" pitchFamily="18" charset="0"/>
                        </a:rPr>
                        <m:t> </m:t>
                      </m:r>
                    </m:oMath>
                  </m:oMathPara>
                </a14:m>
                <a:endParaRPr lang="es-CO" sz="2000" dirty="0">
                  <a:latin typeface="Century Gothic" panose="020B0502020202020204" pitchFamily="34" charset="0"/>
                </a:endParaRPr>
              </a:p>
              <a:p>
                <a:pPr marL="0" indent="0">
                  <a:buNone/>
                </a:pPr>
                <a:r>
                  <a:rPr lang="es-CO" sz="2000" dirty="0" err="1">
                    <a:latin typeface="Century Gothic" panose="020B0502020202020204" pitchFamily="34" charset="0"/>
                  </a:rPr>
                  <a:t>The</a:t>
                </a:r>
                <a:r>
                  <a:rPr lang="es-CO" sz="2000" dirty="0">
                    <a:latin typeface="Century Gothic" panose="020B0502020202020204" pitchFamily="34" charset="0"/>
                  </a:rPr>
                  <a:t> </a:t>
                </a:r>
                <a:r>
                  <a:rPr lang="es-CO" sz="2000" dirty="0" err="1">
                    <a:latin typeface="Century Gothic" panose="020B0502020202020204" pitchFamily="34" charset="0"/>
                  </a:rPr>
                  <a:t>ownership</a:t>
                </a:r>
                <a:r>
                  <a:rPr lang="es-CO" sz="2000" dirty="0">
                    <a:latin typeface="Century Gothic" panose="020B0502020202020204" pitchFamily="34" charset="0"/>
                  </a:rPr>
                  <a:t> </a:t>
                </a:r>
                <a:r>
                  <a:rPr lang="es-CO" sz="2000" dirty="0" err="1">
                    <a:latin typeface="Century Gothic" panose="020B0502020202020204" pitchFamily="34" charset="0"/>
                  </a:rPr>
                  <a:t>structure</a:t>
                </a:r>
                <a:r>
                  <a:rPr lang="es-CO" sz="2000" dirty="0">
                    <a:latin typeface="Century Gothic" panose="020B0502020202020204" pitchFamily="34" charset="0"/>
                  </a:rPr>
                  <a:t> </a:t>
                </a:r>
                <a:r>
                  <a:rPr lang="es-CO" sz="2000" dirty="0" err="1">
                    <a:latin typeface="Century Gothic" panose="020B0502020202020204" pitchFamily="34" charset="0"/>
                  </a:rPr>
                  <a:t>of</a:t>
                </a:r>
                <a:r>
                  <a:rPr lang="es-CO" sz="2000" dirty="0">
                    <a:latin typeface="Century Gothic" panose="020B0502020202020204" pitchFamily="34" charset="0"/>
                  </a:rPr>
                  <a:t> </a:t>
                </a:r>
                <a:r>
                  <a:rPr lang="es-CO" sz="2000" dirty="0" err="1">
                    <a:latin typeface="Century Gothic" panose="020B0502020202020204" pitchFamily="34" charset="0"/>
                  </a:rPr>
                  <a:t>the</a:t>
                </a:r>
                <a:r>
                  <a:rPr lang="es-CO" sz="2000" dirty="0">
                    <a:latin typeface="Century Gothic" panose="020B0502020202020204" pitchFamily="34" charset="0"/>
                  </a:rPr>
                  <a:t> firms is </a:t>
                </a:r>
                <a:r>
                  <a:rPr lang="es-CO" sz="2000" dirty="0" err="1">
                    <a:latin typeface="Century Gothic" panose="020B0502020202020204" pitchFamily="34" charset="0"/>
                  </a:rPr>
                  <a:t>expresed</a:t>
                </a:r>
                <a:r>
                  <a:rPr lang="es-CO" sz="2000" dirty="0">
                    <a:latin typeface="Century Gothic" panose="020B0502020202020204" pitchFamily="34" charset="0"/>
                  </a:rPr>
                  <a:t> as a ratio </a:t>
                </a:r>
                <a:r>
                  <a:rPr lang="es-CO" sz="2000" dirty="0" err="1">
                    <a:latin typeface="Century Gothic" panose="020B0502020202020204" pitchFamily="34" charset="0"/>
                  </a:rPr>
                  <a:t>between</a:t>
                </a:r>
                <a:r>
                  <a:rPr lang="es-CO" sz="2000" dirty="0">
                    <a:latin typeface="Century Gothic" panose="020B0502020202020204" pitchFamily="34" charset="0"/>
                  </a:rPr>
                  <a:t> </a:t>
                </a:r>
                <a:r>
                  <a:rPr lang="es-CO" sz="2000" dirty="0" err="1">
                    <a:latin typeface="Century Gothic" panose="020B0502020202020204" pitchFamily="34" charset="0"/>
                  </a:rPr>
                  <a:t>RoW</a:t>
                </a:r>
                <a:r>
                  <a:rPr lang="es-CO" sz="2000" dirty="0">
                    <a:latin typeface="Century Gothic" panose="020B0502020202020204" pitchFamily="34" charset="0"/>
                  </a:rPr>
                  <a:t> </a:t>
                </a:r>
                <a:r>
                  <a:rPr lang="es-CO" sz="2000" dirty="0" err="1">
                    <a:latin typeface="Century Gothic" panose="020B0502020202020204" pitchFamily="34" charset="0"/>
                  </a:rPr>
                  <a:t>equities</a:t>
                </a:r>
                <a:r>
                  <a:rPr lang="es-CO" sz="2000" dirty="0">
                    <a:latin typeface="Century Gothic" panose="020B0502020202020204" pitchFamily="34" charset="0"/>
                  </a:rPr>
                  <a:t> and </a:t>
                </a:r>
                <a:r>
                  <a:rPr lang="es-CO" sz="2000" dirty="0" err="1">
                    <a:latin typeface="Century Gothic" panose="020B0502020202020204" pitchFamily="34" charset="0"/>
                  </a:rPr>
                  <a:t>the</a:t>
                </a:r>
                <a:r>
                  <a:rPr lang="es-CO" sz="2000" dirty="0">
                    <a:latin typeface="Century Gothic" panose="020B0502020202020204" pitchFamily="34" charset="0"/>
                  </a:rPr>
                  <a:t> total stock </a:t>
                </a:r>
                <a:r>
                  <a:rPr lang="es-CO" sz="2000" dirty="0" err="1">
                    <a:latin typeface="Century Gothic" panose="020B0502020202020204" pitchFamily="34" charset="0"/>
                  </a:rPr>
                  <a:t>of</a:t>
                </a:r>
                <a:r>
                  <a:rPr lang="es-CO" sz="2000" dirty="0">
                    <a:latin typeface="Century Gothic" panose="020B0502020202020204" pitchFamily="34" charset="0"/>
                  </a:rPr>
                  <a:t> </a:t>
                </a:r>
                <a:r>
                  <a:rPr lang="es-CO" sz="2000" dirty="0" err="1">
                    <a:latin typeface="Century Gothic" panose="020B0502020202020204" pitchFamily="34" charset="0"/>
                  </a:rPr>
                  <a:t>equities</a:t>
                </a:r>
                <a:r>
                  <a:rPr lang="es-CO" sz="2000" dirty="0">
                    <a:latin typeface="Century Gothic" panose="020B0502020202020204" pitchFamily="34" charset="0"/>
                  </a:rPr>
                  <a:t>: </a:t>
                </a:r>
              </a:p>
              <a:p>
                <a:pPr marL="0" indent="0">
                  <a:buNone/>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ea typeface="Cambria Math" panose="02040503050406030204" pitchFamily="18" charset="0"/>
                            </a:rPr>
                          </m:ctrlPr>
                        </m:sSubPr>
                        <m:e>
                          <m:r>
                            <a:rPr lang="es-CO" sz="2000" i="1" smtClean="0">
                              <a:latin typeface="Cambria Math" panose="02040503050406030204" pitchFamily="18" charset="0"/>
                              <a:ea typeface="Cambria Math" panose="02040503050406030204" pitchFamily="18" charset="0"/>
                            </a:rPr>
                            <m:t>𝜑</m:t>
                          </m:r>
                        </m:e>
                        <m:sub>
                          <m:r>
                            <a:rPr lang="es-CO" sz="2000" b="0" i="1" smtClean="0">
                              <a:latin typeface="Cambria Math" panose="02040503050406030204" pitchFamily="18" charset="0"/>
                              <a:ea typeface="Cambria Math" panose="02040503050406030204" pitchFamily="18" charset="0"/>
                            </a:rPr>
                            <m:t>𝐹</m:t>
                          </m:r>
                        </m:sub>
                      </m:sSub>
                      <m:r>
                        <a:rPr lang="es-CO" sz="2000" b="0" i="1" smtClean="0">
                          <a:latin typeface="Cambria Math" panose="02040503050406030204" pitchFamily="18" charset="0"/>
                          <a:ea typeface="Cambria Math" panose="02040503050406030204" pitchFamily="18" charset="0"/>
                        </a:rPr>
                        <m:t>=</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2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2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20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n-GB" sz="2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2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oMath>
                  </m:oMathPara>
                </a14:m>
                <a:endParaRPr lang="es-CO" sz="2000" dirty="0">
                  <a:latin typeface="Century Gothic" panose="020B0502020202020204" pitchFamily="34" charset="0"/>
                </a:endParaRPr>
              </a:p>
              <a:p>
                <a:endParaRPr lang="es-ES_tradnl" dirty="0"/>
              </a:p>
            </p:txBody>
          </p:sp>
        </mc:Choice>
        <mc:Fallback>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556" t="-809" r="-72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a:xfrm>
            <a:off x="527381" y="274638"/>
            <a:ext cx="7776864" cy="882358"/>
          </a:xfrm>
        </p:spPr>
        <p:txBody>
          <a:bodyPr/>
          <a:lstStyle/>
          <a:p>
            <a:pPr algn="l"/>
            <a:r>
              <a:rPr lang="es-ES_tradnl" b="1" dirty="0">
                <a:latin typeface="Century Gothic" panose="020B0502020202020204" pitchFamily="34" charset="0"/>
              </a:rPr>
              <a:t>Some definitions. </a:t>
            </a:r>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1460</Words>
  <Application>Microsoft Office PowerPoint</Application>
  <PresentationFormat>Panorámica</PresentationFormat>
  <Paragraphs>228</Paragraphs>
  <Slides>19</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Some definitions. </vt:lpstr>
      <vt:lpstr>Foreign Direct Investment and Firms Equities</vt:lpstr>
      <vt:lpstr>Foreign Direct Investment and Banks Equities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Jhan Jhailer  Andrade Portela</cp:lastModifiedBy>
  <cp:revision>10</cp:revision>
  <dcterms:created xsi:type="dcterms:W3CDTF">2020-11-24T13:31:49Z</dcterms:created>
  <dcterms:modified xsi:type="dcterms:W3CDTF">2020-11-24T16:48:00Z</dcterms:modified>
</cp:coreProperties>
</file>