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22" r:id="rId3"/>
    <p:sldId id="323" r:id="rId4"/>
    <p:sldId id="338" r:id="rId5"/>
    <p:sldId id="339" r:id="rId6"/>
    <p:sldId id="340" r:id="rId7"/>
    <p:sldId id="341" r:id="rId8"/>
    <p:sldId id="342" r:id="rId9"/>
    <p:sldId id="325" r:id="rId10"/>
    <p:sldId id="326" r:id="rId11"/>
    <p:sldId id="328" r:id="rId12"/>
    <p:sldId id="343" r:id="rId13"/>
    <p:sldId id="344" r:id="rId14"/>
    <p:sldId id="331" r:id="rId15"/>
    <p:sldId id="25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46"/>
  </p:normalViewPr>
  <p:slideViewPr>
    <p:cSldViewPr snapToGrid="0" snapToObjects="1">
      <p:cViewPr varScale="1">
        <p:scale>
          <a:sx n="81" d="100"/>
          <a:sy n="8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06/11/2020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8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499017"/>
                <a:ext cx="10303497" cy="40023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Based on Godin &amp; Yilmaz (2020), FDI is divided into greenfield FDI and non – greenfield FDI.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Greenfield FDI is added directly to the realized real investment equation while  non – greenfield FDI </a:t>
                </a:r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is not a source of new physical capital accumulation but rather a source of funding for firms and banks. </a:t>
                </a: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</m:t>
                          </m:r>
                          <m:sSup>
                            <m:sSupPr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𝑟𝑟𝑟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𝑂𝐹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(4) 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499017"/>
                <a:ext cx="10303497" cy="4002374"/>
              </a:xfrm>
              <a:blipFill>
                <a:blip r:embed="rId2"/>
                <a:stretch>
                  <a:fillRect l="-533" t="-915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32796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305026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Total FDI growth is given by: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𝐹𝐷𝐼</m:t>
                          </m:r>
                        </m:e>
                      </m:acc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𝐹𝐷𝐼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Greenfield FDI.</a:t>
                </a:r>
                <a:endParaRPr lang="en-GB" sz="20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Non – greenfield FDI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3050266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99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Private equity accumulation by the rest of the world.</a:t>
                </a:r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 </a:t>
                </a: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Firm’s equities accumulation by the rest of the world.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Bank’s equities accumulation by the rest of the world.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70317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Private equity accumulation by households.</a:t>
                </a:r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 </a:t>
                </a: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Firm’s equities accumulation by the households.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Bank’s equities accumulation by the households.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𝐸𝑄</m:t>
                            </m:r>
                          </m:e>
                        </m:acc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…   =</m:t>
                    </m:r>
                    <m:r>
                      <a:rPr lang="es-CO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272295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596" y="1454046"/>
                <a:ext cx="10628026" cy="392742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CO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The dividends paid to the rest of the world are distributed considering the ownership structure of firms and banks</a:t>
                </a:r>
                <a:endParaRPr lang="es-CO" sz="20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𝐷𝑖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𝑅𝑜𝑊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𝐷𝑖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𝑅𝑜𝑊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596" y="1454046"/>
                <a:ext cx="10628026" cy="3927423"/>
              </a:xfrm>
              <a:blipFill>
                <a:blip r:embed="rId2"/>
                <a:stretch>
                  <a:fillRect l="-516" t="-932" r="-5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2311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entury Gothic" panose="020B0502020202020204" pitchFamily="34" charset="0"/>
              </a:rPr>
              <a:t>References.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Bhaduri, Amit &amp; Marglin, Stephen, (1990). "Unemployment and the Real Wage: The Economic Basis for Contesting Political Ideologies," Cambridge Journal of Economics, Oxford University Press, vol. 14(4), pages 375-393, December.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 Caiani, Alessandro &amp; Godin, Antoine &amp; Caverzasi, Eugenio &amp; Gallegati, Mauro &amp; Kinsella, Stephen &amp; Stiglitz, Joseph E., (2016). "Agent based-stock flow consistent macroeconomics: Towards a benchmark model," Journal of Economic Dynamics and Control, Elsevier, vol. 69(C), pages 375-408.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Dafermos, Yannis,  2012. "Liquidity preference, uncertainty, and recession in a stock-flow consistent model," Journal of Post Keynesian Economics, Taylor &amp; Francis Journals, vol. 34(4), pages 749-776.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Passarella, M. (2019). "From abstract to concrete: some tips for developing an empirical stockâ€“flow consistent model," European Journal of Economics and Economic Policies: Intervention, Edward Elgar Publishing, vol. 16(1), pages 55-93, April.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Pedrosa, I ; Biancarelli(2015).”Surges in capital inflows and the macroeconomic dynamics of peripheral economies- a stock-flow consistent model”.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Till van Treeck, (2007). "A Synthetic, Stock-Flow Consistent Macroeconomic Model of Financialisation," IMK Working Paper 06-2007, IMK at the Hans Boeckler Foundation, Macroeconomic Policy Institute.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Valdecantos, S. (2016).”Estructura productiva y vulnerabilidad externa- un modelo estructuralista stock-flujo consistente”</a:t>
            </a:r>
          </a:p>
        </p:txBody>
      </p:sp>
    </p:spTree>
    <p:extLst>
      <p:ext uri="{BB962C8B-B14F-4D97-AF65-F5344CB8AC3E}">
        <p14:creationId xmlns:p14="http://schemas.microsoft.com/office/powerpoint/2010/main" val="428332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6313"/>
                <a:ext cx="10646004" cy="430804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Households consumption is given by:</a:t>
                </a:r>
              </a:p>
              <a:p>
                <a:pPr marL="0" indent="0" algn="ctr">
                  <a:buNone/>
                </a:pPr>
                <a:endParaRPr lang="es-CO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CO" sz="2000" dirty="0">
                    <a:latin typeface="Century Gothic" panose="020B0502020202020204" pitchFamily="34" charset="0"/>
                  </a:rPr>
                  <a:t>Households demand for domestic currency loans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1−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𝐵𝑈𝑅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𝐵𝑈𝑅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𝑟𝑒𝑝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 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⋅ 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⋅ 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6313"/>
                <a:ext cx="10646004" cy="4308049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Consumption Credit. </a:t>
            </a:r>
          </a:p>
        </p:txBody>
      </p:sp>
    </p:spTree>
    <p:extLst>
      <p:ext uri="{BB962C8B-B14F-4D97-AF65-F5344CB8AC3E}">
        <p14:creationId xmlns:p14="http://schemas.microsoft.com/office/powerpoint/2010/main" val="21660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to the exports equation an autonomous term not related to real exchange rate, as a proxy for commodity exports in order to simulate an external shock on this exogenous variable. </a:t>
                </a:r>
              </a:p>
              <a:p>
                <a:pPr marL="0" lv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r>
                  <a:rPr lang="es-CO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s-C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𝐺𝐷𝑃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The dynamics of the autonomous is given by: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acc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087" r="-5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406613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Exports. </a:t>
            </a:r>
          </a:p>
        </p:txBody>
      </p:sp>
    </p:spTree>
    <p:extLst>
      <p:ext uri="{BB962C8B-B14F-4D97-AF65-F5344CB8AC3E}">
        <p14:creationId xmlns:p14="http://schemas.microsoft.com/office/powerpoint/2010/main" val="1981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dynamics.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 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𝑇𝑎𝑛h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Demand.</a:t>
            </a:r>
          </a:p>
        </p:txBody>
      </p:sp>
    </p:spTree>
    <p:extLst>
      <p:ext uri="{BB962C8B-B14F-4D97-AF65-F5344CB8AC3E}">
        <p14:creationId xmlns:p14="http://schemas.microsoft.com/office/powerpoint/2010/main" val="29921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Credit rationing mechanism applied by the international banks: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𝜒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𝑁𝐼𝐼𝑃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𝐺𝐷𝑃</m:t>
                              </m:r>
                            </m:e>
                          </m:acc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Interest rate on FX loans charged to the domestic banks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𝑟𝑖𝑠𝑘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  <a:blipFill>
                <a:blip r:embed="rId2"/>
                <a:stretch>
                  <a:fillRect l="-524" t="-8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Supply.</a:t>
            </a:r>
          </a:p>
        </p:txBody>
      </p:sp>
    </p:spTree>
    <p:extLst>
      <p:ext uri="{BB962C8B-B14F-4D97-AF65-F5344CB8AC3E}">
        <p14:creationId xmlns:p14="http://schemas.microsoft.com/office/powerpoint/2010/main" val="358602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</a:t>
                </a:r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A. </a:t>
            </a:r>
          </a:p>
        </p:txBody>
      </p:sp>
    </p:spTree>
    <p:extLst>
      <p:ext uri="{BB962C8B-B14F-4D97-AF65-F5344CB8AC3E}">
        <p14:creationId xmlns:p14="http://schemas.microsoft.com/office/powerpoint/2010/main" val="240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Global portfolio flows.</a:t>
                </a: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𝑊𝐹𝐹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200" b="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𝑊𝐹𝐹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3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B. </a:t>
            </a:r>
          </a:p>
        </p:txBody>
      </p:sp>
    </p:spTree>
    <p:extLst>
      <p:ext uri="{BB962C8B-B14F-4D97-AF65-F5344CB8AC3E}">
        <p14:creationId xmlns:p14="http://schemas.microsoft.com/office/powerpoint/2010/main" val="17454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282046"/>
                <a:ext cx="10463752" cy="46285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Total Revenue and added value tax on private expenditure.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Sales (they are expressed at basic prices and it is assumed the VAT is paid directly by the agents, even though in IEA this is not specified)</a:t>
                </a: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Households savings. </a:t>
                </a:r>
                <a:endParaRPr lang="en-GB" sz="2000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sSubSup>
                        <m:sSubSupPr>
                          <m:ctrlPr>
                            <a:rPr lang="es-CO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Sup>
                        <m:sSubSupPr>
                          <m:ctrlPr>
                            <a:rPr lang="es-CO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s-CO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the firms are affected?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282046"/>
                <a:ext cx="10463752" cy="4628560"/>
              </a:xfrm>
              <a:blipFill>
                <a:blip r:embed="rId3"/>
                <a:stretch>
                  <a:fillRect l="-524" t="-6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142662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Government.  </a:t>
            </a:r>
          </a:p>
        </p:txBody>
      </p:sp>
    </p:spTree>
    <p:extLst>
      <p:ext uri="{BB962C8B-B14F-4D97-AF65-F5344CB8AC3E}">
        <p14:creationId xmlns:p14="http://schemas.microsoft.com/office/powerpoint/2010/main" val="74429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the utilization rate of capital into the desired real investment function. The idea behind this is to incorporate the accelerator effect as in Badhuri &amp; Marglin (1990).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⋅ 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  <a:blipFill>
                <a:blip r:embed="rId2"/>
                <a:stretch>
                  <a:fillRect l="-533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Investment.</a:t>
            </a:r>
          </a:p>
        </p:txBody>
      </p:sp>
    </p:spTree>
    <p:extLst>
      <p:ext uri="{BB962C8B-B14F-4D97-AF65-F5344CB8AC3E}">
        <p14:creationId xmlns:p14="http://schemas.microsoft.com/office/powerpoint/2010/main" val="117404369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1047</Words>
  <Application>Microsoft Office PowerPoint</Application>
  <PresentationFormat>Panorámica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Ancizar Sans Bold</vt:lpstr>
      <vt:lpstr>Ancizar Sans Regular</vt:lpstr>
      <vt:lpstr>Arial</vt:lpstr>
      <vt:lpstr>Calibri</vt:lpstr>
      <vt:lpstr>Cambria Math</vt:lpstr>
      <vt:lpstr>Century Gothic</vt:lpstr>
      <vt:lpstr>Times New Roman</vt:lpstr>
      <vt:lpstr>1_Tema de Office</vt:lpstr>
      <vt:lpstr>Modelling Colombian Economy: Stock-Flow Consistent Prototype Growth Model </vt:lpstr>
      <vt:lpstr>Consumption Credit. </vt:lpstr>
      <vt:lpstr>Exports. </vt:lpstr>
      <vt:lpstr>Firms FX loans – Demand.</vt:lpstr>
      <vt:lpstr>Firms FX loans – Supply.</vt:lpstr>
      <vt:lpstr>Portfolio Flows – Option A. </vt:lpstr>
      <vt:lpstr>Portfolio Flows – Option B. </vt:lpstr>
      <vt:lpstr>Government.  </vt:lpstr>
      <vt:lpstr>Investment.</vt:lpstr>
      <vt:lpstr>Foreign Direct Investment. </vt:lpstr>
      <vt:lpstr>Foreign Direct Investment. </vt:lpstr>
      <vt:lpstr>Foreign Direct Investment. </vt:lpstr>
      <vt:lpstr>Foreign Direct Investment. </vt:lpstr>
      <vt:lpstr>Foreign Direct Investment. 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 </dc:title>
  <dc:creator>Santiago Castaño Salas</dc:creator>
  <cp:lastModifiedBy>Jhan Andrade</cp:lastModifiedBy>
  <cp:revision>81</cp:revision>
  <dcterms:created xsi:type="dcterms:W3CDTF">2020-07-18T20:38:46Z</dcterms:created>
  <dcterms:modified xsi:type="dcterms:W3CDTF">2020-11-06T23:56:06Z</dcterms:modified>
</cp:coreProperties>
</file>