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322" r:id="rId3"/>
    <p:sldId id="323" r:id="rId4"/>
    <p:sldId id="338" r:id="rId5"/>
    <p:sldId id="339" r:id="rId6"/>
    <p:sldId id="340" r:id="rId7"/>
    <p:sldId id="341" r:id="rId8"/>
    <p:sldId id="342" r:id="rId9"/>
    <p:sldId id="325" r:id="rId10"/>
    <p:sldId id="326" r:id="rId11"/>
    <p:sldId id="328" r:id="rId12"/>
    <p:sldId id="343" r:id="rId13"/>
    <p:sldId id="344" r:id="rId14"/>
    <p:sldId id="331" r:id="rId15"/>
    <p:sldId id="346" r:id="rId16"/>
    <p:sldId id="257" r:id="rId17"/>
    <p:sldId id="347" r:id="rId18"/>
    <p:sldId id="258"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5226" autoAdjust="0"/>
  </p:normalViewPr>
  <p:slideViewPr>
    <p:cSldViewPr snapToGrid="0" snapToObjects="1">
      <p:cViewPr>
        <p:scale>
          <a:sx n="100" d="100"/>
          <a:sy n="100"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20/11/2020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8</a:t>
            </a:fld>
            <a:endParaRPr lang="es-ES_tradnl"/>
          </a:p>
        </p:txBody>
      </p:sp>
    </p:spTree>
    <p:extLst>
      <p:ext uri="{BB962C8B-B14F-4D97-AF65-F5344CB8AC3E}">
        <p14:creationId xmlns:p14="http://schemas.microsoft.com/office/powerpoint/2010/main" val="4114821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20/11/2020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499017"/>
                <a:ext cx="10303497" cy="4002374"/>
              </a:xfrm>
            </p:spPr>
            <p:txBody>
              <a:bodyPr>
                <a:normAutofit/>
              </a:bodyPr>
              <a:lstStyle/>
              <a:p>
                <a:pPr algn="just"/>
                <a:r>
                  <a:rPr lang="en-GB" sz="2000" dirty="0">
                    <a:latin typeface="Century Gothic" panose="020B0502020202020204" pitchFamily="34" charset="0"/>
                  </a:rPr>
                  <a:t>Based on Godin &amp; Yilmaz (2020), FDI is divided into greenfield FDI and non – greenfield FDI.</a:t>
                </a:r>
              </a:p>
              <a:p>
                <a:pPr marL="0" indent="0" algn="jus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Greenfield FDI is added directly to the realized real investment equation while  non – greenfield FDI </a:t>
                </a:r>
                <a:r>
                  <a:rPr lang="en-GB" sz="2000" dirty="0">
                    <a:effectLst/>
                    <a:latin typeface="Century Gothic" panose="020B0502020202020204" pitchFamily="34" charset="0"/>
                    <a:ea typeface="Times New Roman" panose="02020603050405020304" pitchFamily="18" charset="0"/>
                  </a:rPr>
                  <a:t>is not a source of new physical capital accumulation but rather a source of funding for firms and banks. </a:t>
                </a:r>
                <a:r>
                  <a:rPr lang="en-GB" sz="2000" dirty="0">
                    <a:latin typeface="Century Gothic" panose="020B0502020202020204" pitchFamily="34" charset="0"/>
                  </a:rPr>
                  <a:t> </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𝐾</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i="1">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𝐺</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r>
                            <a:rPr lang="en-GB" sz="1800" i="1">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latin typeface="Cambria Math" panose="02040503050406030204" pitchFamily="18" charset="0"/>
                                  <a:ea typeface="Calibri" panose="020F0502020204030204" pitchFamily="34" charset="0"/>
                                  <a:cs typeface="Times New Roman" panose="02020603050405020304" pitchFamily="18" charset="0"/>
                                </a:rPr>
                              </m:ctrlPr>
                            </m:sSupPr>
                            <m:e>
                              <m:r>
                                <a:rPr lang="en-GB" sz="1800" i="1">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latin typeface="Cambria Math" panose="02040503050406030204" pitchFamily="18" charset="0"/>
                                  <a:ea typeface="Calibri" panose="020F0502020204030204" pitchFamily="34" charset="0"/>
                                  <a:cs typeface="Times New Roman" panose="02020603050405020304" pitchFamily="18" charset="0"/>
                                </a:rPr>
                                <m:t>𝑁</m:t>
                              </m:r>
                            </m:sup>
                          </m:sSup>
                        </m:num>
                        <m:den>
                          <m:r>
                            <a:rPr lang="en-GB" sz="1800" i="1">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n-GB"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𝐾</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𝑅</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𝑟𝑟𝑟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𝑂𝐹</m:t>
                              </m:r>
                            </m:e>
                          </m:acc>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(4)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499017"/>
                <a:ext cx="10303497" cy="4002374"/>
              </a:xfrm>
              <a:blipFill>
                <a:blip r:embed="rId2"/>
                <a:stretch>
                  <a:fillRect l="-533" t="-915"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27965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77057" y="1616003"/>
                <a:ext cx="11037886" cy="3050266"/>
              </a:xfrm>
            </p:spPr>
            <p:txBody>
              <a:bodyPr>
                <a:noAutofit/>
              </a:bodyPr>
              <a:lstStyle/>
              <a:p>
                <a:pPr algn="just">
                  <a:lnSpc>
                    <a:spcPct val="150000"/>
                  </a:lnSpc>
                </a:pPr>
                <a:r>
                  <a:rPr lang="es-CO" sz="2000" dirty="0">
                    <a:latin typeface="Century Gothic" panose="020B0502020202020204" pitchFamily="34" charset="0"/>
                  </a:rPr>
                  <a:t>Total FDI growth is given by:</a:t>
                </a:r>
              </a:p>
              <a:p>
                <a:pPr marL="0" indent="0" algn="just">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algn="just">
                  <a:lnSpc>
                    <a:spcPct val="150000"/>
                  </a:lnSpc>
                </a:pPr>
                <a:r>
                  <a:rPr lang="en-GB" sz="2000" dirty="0">
                    <a:latin typeface="Century Gothic" panose="020B0502020202020204" pitchFamily="34" charset="0"/>
                  </a:rPr>
                  <a:t>Greenfield FDI.</a:t>
                </a:r>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GB" sz="2000" dirty="0">
                    <a:latin typeface="Century Gothic" panose="020B0502020202020204" pitchFamily="34" charset="0"/>
                  </a:rPr>
                  <a:t>Non – greenfield FDI</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77057" y="1616003"/>
                <a:ext cx="11037886" cy="3050266"/>
              </a:xfrm>
              <a:blipFill>
                <a:blip r:embed="rId2"/>
                <a:stretch>
                  <a:fillRect l="-4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99640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77057" y="1616003"/>
                <a:ext cx="11037886" cy="4096640"/>
              </a:xfrm>
            </p:spPr>
            <p:txBody>
              <a:bodyPr>
                <a:noAutofit/>
              </a:bodyPr>
              <a:lstStyle/>
              <a:p>
                <a:pPr>
                  <a:lnSpc>
                    <a:spcPct val="200000"/>
                  </a:lnSpc>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Private equity accumulation by the rest of the world.</a:t>
                </a:r>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oMath>
                  </m:oMathPara>
                </a14:m>
                <a:endParaRPr lang="en-GB" sz="2000" dirty="0">
                  <a:latin typeface="Century Gothic" panose="020B0502020202020204" pitchFamily="34" charset="0"/>
                </a:endParaRPr>
              </a:p>
              <a:p>
                <a:pPr>
                  <a:lnSpc>
                    <a:spcPct val="200000"/>
                  </a:lnSpc>
                </a:pPr>
                <a:r>
                  <a:rPr lang="es-CO" sz="2000" dirty="0">
                    <a:latin typeface="Century Gothic" panose="020B0502020202020204" pitchFamily="34" charset="0"/>
                  </a:rPr>
                  <a:t> </a:t>
                </a: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Firm’s equities accumulation by the rest of the world. </a:t>
                </a: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oMath>
                  </m:oMathPara>
                </a14:m>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a:lnSpc>
                    <a:spcPct val="200000"/>
                  </a:lnSpc>
                  <a:spcAft>
                    <a:spcPts val="800"/>
                  </a:spcAft>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Bank’s equities accumulation by the rest of the world. </a:t>
                </a: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nSpc>
                    <a:spcPct val="20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77057" y="1616003"/>
                <a:ext cx="11037886" cy="4096640"/>
              </a:xfrm>
              <a:blipFill>
                <a:blip r:embed="rId2"/>
                <a:stretch>
                  <a:fillRect l="-4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70317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77057" y="1616003"/>
                <a:ext cx="11037886" cy="4096640"/>
              </a:xfrm>
            </p:spPr>
            <p:txBody>
              <a:bodyPr>
                <a:normAutofit fontScale="70000" lnSpcReduction="20000"/>
              </a:bodyPr>
              <a:lstStyle/>
              <a:p>
                <a:pPr>
                  <a:lnSpc>
                    <a:spcPct val="200000"/>
                  </a:lnSpc>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Private equity accumulation by households.</a:t>
                </a:r>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sup>
                      </m:sSubSup>
                    </m:oMath>
                  </m:oMathPara>
                </a14:m>
                <a:endParaRPr lang="en-GB" sz="2000" dirty="0">
                  <a:latin typeface="Century Gothic" panose="020B0502020202020204" pitchFamily="34" charset="0"/>
                </a:endParaRPr>
              </a:p>
              <a:p>
                <a:pPr>
                  <a:lnSpc>
                    <a:spcPct val="200000"/>
                  </a:lnSpc>
                </a:pPr>
                <a:r>
                  <a:rPr lang="es-CO" sz="2000" dirty="0">
                    <a:latin typeface="Century Gothic" panose="020B0502020202020204" pitchFamily="34" charset="0"/>
                  </a:rPr>
                  <a:t> </a:t>
                </a: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Firm’s equities accumulation by the households. </a:t>
                </a: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nSpc>
                    <a:spcPct val="20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𝐻</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𝐾</m:t>
                          </m:r>
                        </m:sup>
                      </m:s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𝐹</m:t>
                          </m:r>
                        </m:sub>
                      </m:sSub>
                    </m:oMath>
                  </m:oMathPara>
                </a14:m>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marL="0" indent="0">
                  <a:lnSpc>
                    <a:spcPct val="200000"/>
                  </a:lnSpc>
                  <a:spcAft>
                    <a:spcPts val="800"/>
                  </a:spcAft>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𝐹</m:t>
                          </m:r>
                        </m:sub>
                      </m:sSub>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𝐹</m:t>
                          </m:r>
                        </m:sub>
                      </m:sSub>
                    </m:oMath>
                  </m:oMathPara>
                </a14:m>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marL="0" indent="0" algn="ctr">
                  <a:lnSpc>
                    <a:spcPct val="200000"/>
                  </a:lnSpc>
                  <a:spcAft>
                    <a:spcPts val="800"/>
                  </a:spcAft>
                  <a:buNone/>
                </a:pPr>
                <a14:m>
                  <m:oMath xmlns:m="http://schemas.openxmlformats.org/officeDocument/2006/math">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𝐹</m:t>
                        </m:r>
                      </m:sub>
                    </m:sSub>
                  </m:oMath>
                </a14:m>
                <a:r>
                  <a:rPr lang="es-CO" sz="1800" dirty="0">
                    <a:latin typeface="Century Gothic" panose="020B0502020202020204" pitchFamily="34" charset="0"/>
                    <a:ea typeface="Times New Roman" panose="02020603050405020304" pitchFamily="18" charset="0"/>
                    <a:cs typeface="Times New Roman" panose="02020603050405020304" pitchFamily="18" charset="0"/>
                  </a:rPr>
                  <a:t>=</a:t>
                </a:r>
                <a:r>
                  <a:rPr lang="es-CO" sz="1800" dirty="0">
                    <a:ea typeface="Times New Roman" panose="02020603050405020304" pitchFamily="18" charset="0"/>
                    <a:cs typeface="Times New Roman" panose="02020603050405020304" pitchFamily="18" charset="0"/>
                  </a:rPr>
                  <a:t> </a:t>
                </a:r>
                <a14:m>
                  <m:oMath xmlns:m="http://schemas.openxmlformats.org/officeDocument/2006/math">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𝐻</m:t>
                        </m:r>
                      </m:sup>
                    </m:sSubSup>
                  </m:oMath>
                </a14:m>
                <a:r>
                  <a:rPr lang="es-CO" sz="1800" dirty="0">
                    <a:latin typeface="Century Gothic" panose="020B050202020202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oMath>
                </a14:m>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a:lnSpc>
                    <a:spcPct val="200000"/>
                  </a:lnSpc>
                  <a:spcAft>
                    <a:spcPts val="800"/>
                  </a:spcAft>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Bank’s equities accumulation by the households.</a:t>
                </a:r>
              </a:p>
              <a:p>
                <a:pPr marL="0" indent="0" algn="ctr">
                  <a:lnSpc>
                    <a:spcPct val="200000"/>
                  </a:lnSpc>
                  <a:spcAft>
                    <a:spcPts val="800"/>
                  </a:spcAft>
                  <a:buNone/>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s-CO" sz="1800" i="1" smtClean="0">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𝐵</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𝐻</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  …   =</m:t>
                    </m:r>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𝐵</m:t>
                        </m:r>
                      </m:sub>
                    </m:sSub>
                  </m:oMath>
                </a14:m>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nSpc>
                    <a:spcPct val="200000"/>
                  </a:lnSpc>
                  <a:spcAft>
                    <a:spcPts val="800"/>
                  </a:spcAf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77057" y="1616003"/>
                <a:ext cx="11037886" cy="4096640"/>
              </a:xfrm>
              <a:blipFill>
                <a:blip r:embed="rId2"/>
                <a:stretch>
                  <a:fillRect l="-110"/>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72295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effectLst/>
                    <a:latin typeface="Century Gothic" panose="020B0502020202020204" pitchFamily="34" charset="0"/>
                    <a:ea typeface="Times New Roman" panose="02020603050405020304" pitchFamily="18" charset="0"/>
                  </a:rPr>
                  <a:t> </a:t>
                </a:r>
                <a:r>
                  <a:rPr lang="en-GB" sz="2000" dirty="0">
                    <a:effectLst/>
                    <a:latin typeface="Century Gothic" panose="020B0502020202020204" pitchFamily="34" charset="0"/>
                    <a:ea typeface="Times New Roman" panose="02020603050405020304" pitchFamily="18" charset="0"/>
                  </a:rPr>
                  <a:t>The dividends paid to the rest of the world are distributed considering the ownership structure of firms and banks</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3112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effectLst/>
                    <a:latin typeface="Century Gothic" panose="020B0502020202020204" pitchFamily="34" charset="0"/>
                    <a:ea typeface="Times New Roman" panose="02020603050405020304" pitchFamily="18" charset="0"/>
                  </a:rPr>
                  <a:t> </a:t>
                </a:r>
                <a:r>
                  <a:rPr lang="en-GB" sz="2000" dirty="0">
                    <a:effectLst/>
                    <a:latin typeface="Century Gothic" panose="020B0502020202020204" pitchFamily="34" charset="0"/>
                    <a:ea typeface="Times New Roman" panose="02020603050405020304" pitchFamily="18" charset="0"/>
                  </a:rPr>
                  <a:t>The dividends paid to the rest of the world are distributed considering the ownership structure of firms and banks</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57343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92500" lnSpcReduction="20000"/>
              </a:bodyPr>
              <a:lstStyle/>
              <a:p>
                <a:pPr marL="514350" indent="-514350" algn="just">
                  <a:buFont typeface="Arial" panose="020B0604020202020204" pitchFamily="34" charset="0"/>
                  <a:buAutoNum type="arabicPeriod"/>
                </a:pPr>
                <a:r>
                  <a:rPr lang="es-CO" sz="2600" dirty="0"/>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p>
              <a:p>
                <a:pPr marL="0" indent="0">
                  <a:buNone/>
                </a:pPr>
                <a:r>
                  <a:rPr lang="es-ES" sz="2600" dirty="0"/>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oMath>
                </a14:m>
                <a:endParaRPr lang="es-CO" sz="2600" dirty="0"/>
              </a:p>
              <a:p>
                <a:pPr marL="0" indent="0">
                  <a:buNone/>
                </a:pPr>
                <a:endParaRPr lang="es-CO" sz="2600" dirty="0"/>
              </a:p>
              <a:p>
                <a:pPr marL="0" indent="0">
                  <a:buNone/>
                </a:pPr>
                <a:r>
                  <a:rPr lang="es-ES" sz="2600" dirty="0"/>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oMath>
                </a14:m>
                <a:endParaRPr lang="es-CO" sz="2600" dirty="0"/>
              </a:p>
              <a:p>
                <a:pPr marL="0" indent="0">
                  <a:buNone/>
                </a:pPr>
                <a:endParaRPr lang="es-CO" sz="2600" dirty="0"/>
              </a:p>
              <a:p>
                <a:pPr marL="0" indent="0" algn="just">
                  <a:buNone/>
                </a:pPr>
                <a:r>
                  <a:rPr lang="es-CO" sz="2600" dirty="0"/>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788" t="-3135" r="-788"/>
                </a:stretch>
              </a:blipFill>
            </p:spPr>
            <p:txBody>
              <a:bodyPr/>
              <a:lstStyle/>
              <a:p>
                <a:r>
                  <a:rPr lang="es-CO">
                    <a:noFill/>
                  </a:rPr>
                  <a:t> </a:t>
                </a:r>
              </a:p>
            </p:txBody>
          </p:sp>
        </mc:Fallback>
      </mc:AlternateContent>
    </p:spTree>
    <p:extLst>
      <p:ext uri="{BB962C8B-B14F-4D97-AF65-F5344CB8AC3E}">
        <p14:creationId xmlns:p14="http://schemas.microsoft.com/office/powerpoint/2010/main" val="265292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92500" lnSpcReduction="10000"/>
              </a:bodyPr>
              <a:lstStyle/>
              <a:p>
                <a:pPr marL="0" indent="0" algn="just">
                  <a:buNone/>
                </a:pPr>
                <a:r>
                  <a:rPr lang="es-CO" sz="2600" dirty="0"/>
                  <a:t>2. </a:t>
                </a:r>
                <a:r>
                  <a:rPr lang="es-CO" sz="2400" dirty="0"/>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external sector.</a:t>
                </a:r>
              </a:p>
              <a:p>
                <a:pPr marL="0" indent="0">
                  <a:buNone/>
                </a:pPr>
                <a:endParaRPr lang="es-CO" sz="2400" dirty="0"/>
              </a:p>
              <a:p>
                <a:pPr marL="0" indent="0">
                  <a:buNone/>
                </a:pPr>
                <a:r>
                  <a:rPr lang="es-CO" sz="2400" dirty="0"/>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2</m:t>
                        </m:r>
                      </m:sub>
                    </m:sSub>
                    <m:acc>
                      <m:accPr>
                        <m:chr m:val="̇"/>
                        <m:ctrlPr>
                          <a:rPr lang="es-CO" sz="2400" i="1">
                            <a:latin typeface="Cambria Math" panose="02040503050406030204" pitchFamily="18" charset="0"/>
                          </a:rPr>
                        </m:ctrlPr>
                      </m:accPr>
                      <m:e>
                        <m:r>
                          <a:rPr lang="es-ES" sz="2400" i="1">
                            <a:latin typeface="Cambria Math" panose="02040503050406030204" pitchFamily="18" charset="0"/>
                          </a:rPr>
                          <m:t>𝑀</m:t>
                        </m:r>
                      </m:e>
                    </m:acc>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p>
              <a:p>
                <a:pPr marL="0" indent="0">
                  <a:buNone/>
                </a:pPr>
                <a:r>
                  <a:rPr lang="es-CO" sz="2400" dirty="0"/>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2</m:t>
                        </m:r>
                      </m:sub>
                    </m:sSub>
                    <m:acc>
                      <m:accPr>
                        <m:chr m:val="̇"/>
                        <m:ctrlPr>
                          <a:rPr lang="es-CO" sz="2400" i="1">
                            <a:latin typeface="Cambria Math" panose="02040503050406030204" pitchFamily="18" charset="0"/>
                          </a:rPr>
                        </m:ctrlPr>
                      </m:accPr>
                      <m:e>
                        <m:r>
                          <a:rPr lang="es-ES" sz="2400" i="1">
                            <a:latin typeface="Cambria Math" panose="02040503050406030204" pitchFamily="18" charset="0"/>
                          </a:rPr>
                          <m:t>𝑊𝐵</m:t>
                        </m:r>
                      </m:e>
                    </m:acc>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p>
              <a:p>
                <a:pPr marL="0" indent="0">
                  <a:buNone/>
                </a:pPr>
                <a:endParaRPr lang="es-CO" sz="2400" dirty="0"/>
              </a:p>
              <a:p>
                <a:pPr marL="0" indent="0">
                  <a:buNone/>
                </a:pPr>
                <a:r>
                  <a:rPr lang="es-CO" sz="2400" dirty="0"/>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813" t="-1623" r="-697" b="-649"/>
                </a:stretch>
              </a:blipFill>
            </p:spPr>
            <p:txBody>
              <a:bodyPr/>
              <a:lstStyle/>
              <a:p>
                <a:r>
                  <a:rPr lang="es-CO">
                    <a:noFill/>
                  </a:rPr>
                  <a:t> </a:t>
                </a:r>
              </a:p>
            </p:txBody>
          </p:sp>
        </mc:Fallback>
      </mc:AlternateContent>
    </p:spTree>
    <p:extLst>
      <p:ext uri="{BB962C8B-B14F-4D97-AF65-F5344CB8AC3E}">
        <p14:creationId xmlns:p14="http://schemas.microsoft.com/office/powerpoint/2010/main" val="142211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92206"/>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62500" lnSpcReduction="20000"/>
          </a:bodyPr>
          <a:lstStyle/>
          <a:p>
            <a:pPr marL="0" indent="0" algn="just">
              <a:buNone/>
            </a:pPr>
            <a:r>
              <a:rPr lang="es-CO" sz="1800" dirty="0">
                <a:latin typeface="Century Gothic" panose="020B0502020202020204" pitchFamily="34" charset="0"/>
              </a:rPr>
              <a:t> Bhaduri, Amit &amp; Marglin, Stephen, (1990). "Unemployment and the Real Wage: The Economic Basis for Contesting Political Ideologies," Cambridge Journal of Economics, Oxford University Press, vol. 14(4), pages 375-393, December.</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Caiani, Alessandro &amp; Godin, Antoine &amp; Caverzasi, Eugenio &amp; Gallegati, Mauro &amp; Kinsella, Stephen &amp; Stiglitz, Joseph E., (2016). "Agent based-stock flow consistent macroeconomics: Towards a benchmark model," Journal of Economic Dynamics and Control, Elsevier, vol. 69(C), pages 375-408.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Dafermos, Yannis,  2012. "Liquidity preference, uncertainty, and recession in a stock-flow consistent model," Journal of Post Keynesian Economics, Taylor &amp; Francis Journals, vol. 34(4), pages 749-776.</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https://doi.org/10.2139/ssrn.1691695</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Passarella, M. (2019). "From abstract to concrete: some tips for developing an empirical stockâ€“flow consistent model," European Journal of Economics and Economic Policies: Intervention, Edward Elgar Publishing, vol. 16(1), pages 55-93, April.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Pedrosa, I ; Biancarelli(2015).”Surges in capital inflows and the macroeconomic dynamics of peripheral economies- a stock-flow consistent model”.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Till van Treeck, (2007). "A Synthetic, Stock-Flow Consistent Macroeconomic Model of Financialisation," IMK Working Paper 06-2007, IMK at the Hans Boeckler Foundation, Macroeconomic Policy Institute.</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Valdecantos, S. (2016).”Estructura productiva y vulnerabilidad externa- un modelo estructuralista stock-flujo consistente”</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428332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09600" y="1376313"/>
                <a:ext cx="10646004" cy="4308049"/>
              </a:xfrm>
            </p:spPr>
            <p:txBody>
              <a:bodyPr>
                <a:normAutofit lnSpcReduction="10000"/>
              </a:bodyPr>
              <a:lstStyle/>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Households consumption is given by:</a:t>
                </a:r>
              </a:p>
              <a:p>
                <a:pPr marL="0" indent="0" algn="ctr">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oMath>
                  </m:oMathPara>
                </a14:m>
                <a:endParaRPr lang="es-CO" sz="1800" dirty="0">
                  <a:latin typeface="Calibri" panose="020F0502020204030204" pitchFamily="34" charset="0"/>
                  <a:cs typeface="Times New Roman" panose="02020603050405020304" pitchFamily="18" charset="0"/>
                </a:endParaRPr>
              </a:p>
              <a:p>
                <a:pPr marL="0" indent="0" algn="ctr">
                  <a:buNone/>
                </a:pPr>
                <a:endParaRPr lang="es-CO" sz="1800" dirty="0">
                  <a:latin typeface="Calibri" panose="020F0502020204030204" pitchFamily="34" charset="0"/>
                  <a:cs typeface="Times New Roman" panose="02020603050405020304" pitchFamily="18" charset="0"/>
                </a:endParaRPr>
              </a:p>
              <a:p>
                <a:r>
                  <a:rPr lang="es-CO" sz="2000" dirty="0">
                    <a:latin typeface="Century Gothic" panose="020B0502020202020204" pitchFamily="34" charset="0"/>
                  </a:rPr>
                  <a:t>Households demand for domestic currency loans is: </a:t>
                </a:r>
              </a:p>
              <a:p>
                <a:pPr marL="0" indent="0">
                  <a:lnSpc>
                    <a:spcPct val="150000"/>
                  </a:lnSpc>
                  <a:buNone/>
                </a:pPr>
                <a:endParaRPr lang="es-CO" sz="18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𝑑</m:t>
                                  </m:r>
                                </m:sup>
                              </m:sSubSup>
                            </m:e>
                          </m:d>
                          <m:r>
                            <m:rPr>
                              <m:nor/>
                            </m:rP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e>
                        <m:sup>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p>
                      </m:sSup>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𝐵𝑈𝑅</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𝐵𝑈𝑅</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𝑟𝑒𝑝</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den>
                      </m:f>
                    </m:oMath>
                  </m:oMathPara>
                </a14:m>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09600" y="1376313"/>
                <a:ext cx="10646004" cy="4308049"/>
              </a:xfrm>
              <a:blipFill>
                <a:blip r:embed="rId2"/>
                <a:stretch>
                  <a:fillRect l="-51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9599" y="274637"/>
            <a:ext cx="7694645" cy="979127"/>
          </a:xfrm>
        </p:spPr>
        <p:txBody>
          <a:bodyPr>
            <a:normAutofit/>
          </a:bodyPr>
          <a:lstStyle/>
          <a:p>
            <a:pPr algn="l"/>
            <a:r>
              <a:rPr lang="es-CO" b="1" dirty="0">
                <a:latin typeface="Century Gothic" panose="020B0502020202020204" pitchFamily="34" charset="0"/>
              </a:rPr>
              <a:t>Consumption Credit. </a:t>
            </a:r>
          </a:p>
        </p:txBody>
      </p:sp>
    </p:spTree>
    <p:extLst>
      <p:ext uri="{BB962C8B-B14F-4D97-AF65-F5344CB8AC3E}">
        <p14:creationId xmlns:p14="http://schemas.microsoft.com/office/powerpoint/2010/main" val="216603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We added to the exports equation an autonomous term not related to real exchange rate, as a proxy for commodity exports in order to simulate an external shock on this exogenous variable. </a:t>
                </a:r>
              </a:p>
              <a:p>
                <a:pPr marL="0" lvl="0" indent="0" algn="ctr">
                  <a:lnSpc>
                    <a:spcPct val="200000"/>
                  </a:lnSpc>
                  <a:spcAft>
                    <a:spcPts val="800"/>
                  </a:spcAft>
                  <a:buNone/>
                </a:pPr>
                <a:r>
                  <a:rPr lang="es-CO"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𝐺𝐷𝑃</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𝑊</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oMath>
                </a14:m>
                <a:r>
                  <a:rPr lang="en-GB" sz="1800" dirty="0">
                    <a:ea typeface="Calibri" panose="020F0502020204030204" pitchFamily="34" charset="0"/>
                    <a:cs typeface="Times New Roman" panose="02020603050405020304" pitchFamily="18" charset="0"/>
                  </a:rPr>
                  <a:t> </a:t>
                </a:r>
                <a14:m>
                  <m:oMath xmlns:m="http://schemas.openxmlformats.org/officeDocument/2006/math">
                    <m:r>
                      <a:rPr lang="en-GB" sz="1800" i="1">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𝑁</m:t>
                        </m:r>
                      </m:sup>
                    </m:sSup>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GB" sz="2000" dirty="0">
                    <a:latin typeface="Century Gothic" panose="020B0502020202020204" pitchFamily="34" charset="0"/>
                  </a:rPr>
                  <a:t>The dynamics of the autonomous is given by: </a:t>
                </a:r>
              </a:p>
              <a:p>
                <a:pPr marL="0" indent="0" algn="ctr">
                  <a:lnSpc>
                    <a:spcPct val="150000"/>
                  </a:lnSpc>
                  <a:buNone/>
                </a:pPr>
                <a14:m>
                  <m:oMath xmlns:m="http://schemas.openxmlformats.org/officeDocument/2006/math">
                    <m:acc>
                      <m:accPr>
                        <m:chr m:val="̇"/>
                        <m:ctrlPr>
                          <a:rPr lang="en-GB" sz="2000" i="1" smtClean="0">
                            <a:latin typeface="Cambria Math" panose="02040503050406030204" pitchFamily="18" charset="0"/>
                          </a:rPr>
                        </m:ctrlPr>
                      </m:acc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𝐶</m:t>
                            </m:r>
                          </m:sub>
                        </m:sSub>
                      </m:e>
                    </m:acc>
                    <m:r>
                      <a:rPr lang="es-CO" sz="2000" b="0" i="1" smtClean="0">
                        <a:latin typeface="Cambria Math" panose="02040503050406030204" pitchFamily="18" charset="0"/>
                      </a:rPr>
                      <m:t>= </m:t>
                    </m:r>
                    <m:sSub>
                      <m:sSubPr>
                        <m:ctrlPr>
                          <a:rPr lang="es-CO" sz="2000" b="0" i="1" smtClean="0">
                            <a:latin typeface="Cambria Math" panose="02040503050406030204" pitchFamily="18" charset="0"/>
                            <a:ea typeface="Cambria Math" panose="02040503050406030204" pitchFamily="18" charset="0"/>
                          </a:rPr>
                        </m:ctrlPr>
                      </m:sSubPr>
                      <m:e>
                        <m:r>
                          <a:rPr lang="es-CO" sz="2000" b="0" i="1" smtClean="0">
                            <a:latin typeface="Cambria Math" panose="02040503050406030204" pitchFamily="18" charset="0"/>
                            <a:ea typeface="Cambria Math" panose="02040503050406030204" pitchFamily="18" charset="0"/>
                          </a:rPr>
                          <m:t>𝜎</m:t>
                        </m:r>
                      </m:e>
                      <m:sub>
                        <m:r>
                          <a:rPr lang="es-CO" sz="2000" b="0" i="1" smtClean="0">
                            <a:latin typeface="Cambria Math" panose="02040503050406030204" pitchFamily="18" charset="0"/>
                            <a:ea typeface="Cambria Math" panose="02040503050406030204" pitchFamily="18" charset="0"/>
                          </a:rPr>
                          <m:t>𝐶</m:t>
                        </m:r>
                      </m:sub>
                    </m:sSub>
                    <m:r>
                      <a:rPr lang="en-GB"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𝐶</m:t>
                        </m:r>
                      </m:sub>
                    </m:sSub>
                  </m:oMath>
                </a14:m>
                <a:r>
                  <a:rPr lang="en-GB" sz="2000" dirty="0">
                    <a:latin typeface="Century Gothic" panose="020B0502020202020204" pitchFamily="34" charset="0"/>
                  </a:rPr>
                  <a:t> </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r="-58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406613"/>
            <a:ext cx="7694645" cy="979127"/>
          </a:xfrm>
        </p:spPr>
        <p:txBody>
          <a:bodyPr>
            <a:normAutofit/>
          </a:bodyPr>
          <a:lstStyle/>
          <a:p>
            <a:pPr algn="l"/>
            <a:r>
              <a:rPr lang="es-CO" b="1" dirty="0">
                <a:latin typeface="Century Gothic" panose="020B0502020202020204" pitchFamily="34" charset="0"/>
              </a:rPr>
              <a:t>Exports. </a:t>
            </a:r>
          </a:p>
        </p:txBody>
      </p:sp>
    </p:spTree>
    <p:extLst>
      <p:ext uri="{BB962C8B-B14F-4D97-AF65-F5344CB8AC3E}">
        <p14:creationId xmlns:p14="http://schemas.microsoft.com/office/powerpoint/2010/main" val="19818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lnSpcReduction="10000"/>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9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Demand.</a:t>
            </a:r>
          </a:p>
        </p:txBody>
      </p:sp>
    </p:spTree>
    <p:extLst>
      <p:ext uri="{BB962C8B-B14F-4D97-AF65-F5344CB8AC3E}">
        <p14:creationId xmlns:p14="http://schemas.microsoft.com/office/powerpoint/2010/main" val="29921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282046"/>
                <a:ext cx="10463752" cy="4628560"/>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expenditure.</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𝐼</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s-CO" sz="2000" i="1">
                          <a:latin typeface="Cambria Math" panose="02040503050406030204" pitchFamily="18" charset="0"/>
                          <a:ea typeface="Cambria Math" panose="02040503050406030204" pitchFamily="18" charset="0"/>
                          <a:cs typeface="Times New Roman" panose="02020603050405020304" pitchFamily="18" charset="0"/>
                        </a:rPr>
                        <m:t>𝑝</m:t>
                      </m:r>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𝐼</m:t>
                          </m:r>
                        </m:e>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𝐾</m:t>
                          </m:r>
                        </m:sup>
                      </m:sSup>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r>
                  <a:rPr lang="en-GB" sz="2000" dirty="0">
                    <a:latin typeface="Century Gothic" panose="020B0502020202020204" pitchFamily="34" charset="0"/>
                    <a:ea typeface="Calibri" panose="020F0502020204030204" pitchFamily="34" charset="0"/>
                    <a:cs typeface="Times New Roman" panose="02020603050405020304" pitchFamily="18" charset="0"/>
                  </a:rPr>
                  <a:t>Sales (they are expressed at basic prices and it is assumed the VAT is paid directly by the agents, even though in IEA this is not specified)</a:t>
                </a:r>
              </a:p>
              <a:p>
                <a:pPr marL="0" indent="0">
                  <a:buNone/>
                </a:pPr>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𝑋</m:t>
                      </m:r>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oMath>
                  </m:oMathPara>
                </a14:m>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Total financial needs of the firms. </a:t>
                </a:r>
              </a:p>
              <a:p>
                <a:pPr marL="0" indent="0">
                  <a:buNone/>
                </a:pPr>
                <a14:m>
                  <m:oMathPara xmlns:m="http://schemas.openxmlformats.org/officeDocument/2006/math">
                    <m:oMathParaPr>
                      <m:jc m:val="centerGroup"/>
                    </m:oMathParaPr>
                    <m:oMath xmlns:m="http://schemas.openxmlformats.org/officeDocument/2006/math">
                      <m:r>
                        <a:rPr lang="en-GB"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𝐼</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𝐾</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𝑅</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282046"/>
                <a:ext cx="10463752" cy="4628560"/>
              </a:xfrm>
              <a:blipFill>
                <a:blip r:embed="rId3"/>
                <a:stretch>
                  <a:fillRect l="-524" t="-65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765169"/>
                <a:ext cx="10303497" cy="3061355"/>
              </a:xfrm>
            </p:spPr>
            <p:txBody>
              <a:bodyPr>
                <a:normAutofit/>
              </a:bodyPr>
              <a:lstStyle/>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We added the utilization rate of capital into the desired real investment function. The idea behind this is to incorporate the accelerator effect as in Badhuri &amp; Marglin (1990).</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s-CO" sz="1800" i="1">
                              <a:effectLst/>
                              <a:latin typeface="Cambria Math" panose="02040503050406030204" pitchFamily="18" charset="0"/>
                              <a:cs typeface="Times New Roman" panose="02020603050405020304" pitchFamily="18" charset="0"/>
                            </a:rPr>
                          </m:ctrlPr>
                        </m:d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acc>
                                    <m:accPr>
                                      <m:chr m:val="̇"/>
                                      <m:ctrlPr>
                                        <a:rPr lang="es-CO" sz="1800" i="1">
                                          <a:effectLst/>
                                          <a:latin typeface="Cambria Math" panose="02040503050406030204" pitchFamily="18"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den>
                              </m:f>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𝑢</m:t>
                              </m:r>
                            </m:e>
                          </m:d>
                        </m:e>
                      </m:d>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765169"/>
                <a:ext cx="10303497" cy="3061355"/>
              </a:xfrm>
              <a:blipFill>
                <a:blip r:embed="rId2"/>
                <a:stretch>
                  <a:fillRect l="-533"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Investment.</a:t>
            </a:r>
          </a:p>
        </p:txBody>
      </p:sp>
    </p:spTree>
    <p:extLst>
      <p:ext uri="{BB962C8B-B14F-4D97-AF65-F5344CB8AC3E}">
        <p14:creationId xmlns:p14="http://schemas.microsoft.com/office/powerpoint/2010/main" val="1174043694"/>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TotalTime>
  <Words>1505</Words>
  <Application>Microsoft Office PowerPoint</Application>
  <PresentationFormat>Panorámica</PresentationFormat>
  <Paragraphs>165</Paragraphs>
  <Slides>18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Ancizar Sans Bold</vt:lpstr>
      <vt:lpstr>Ancizar Sans Regular</vt:lpstr>
      <vt:lpstr>Arial</vt:lpstr>
      <vt:lpstr>Calibri</vt:lpstr>
      <vt:lpstr>Cambria Math</vt:lpstr>
      <vt:lpstr>Century Gothic</vt:lpstr>
      <vt:lpstr>Times New Roman</vt:lpstr>
      <vt:lpstr>1_Tema de Office</vt:lpstr>
      <vt:lpstr>Modelling Colombian Economy: Stock-Flow Consistent Prototype Growth Model </vt:lpstr>
      <vt:lpstr>Consumption Credit. </vt:lpstr>
      <vt:lpstr>Exports. </vt:lpstr>
      <vt:lpstr>Firms FX loans – Demand.</vt:lpstr>
      <vt:lpstr>Firms FX loans – Supply.</vt:lpstr>
      <vt:lpstr>Portfolio Flows – Option A. </vt:lpstr>
      <vt:lpstr>Portfolio Flows – Option B. </vt:lpstr>
      <vt:lpstr>Government.  </vt:lpstr>
      <vt:lpstr>Investment.</vt:lpstr>
      <vt:lpstr>Foreign Direct Investment. </vt:lpstr>
      <vt:lpstr>Foreign Direct Investment. </vt:lpstr>
      <vt:lpstr>Foreign Direct Investment. </vt:lpstr>
      <vt:lpstr>Foreign Direct Investment. </vt:lpstr>
      <vt:lpstr>Foreign Direct Investment. </vt:lpstr>
      <vt:lpstr>Foreign Direct Investment. </vt:lpstr>
      <vt:lpstr>Approaches to defining productivity behaviour:</vt:lpstr>
      <vt:lpstr>Approaches to defining productivity behaviour: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 Economy: Stock-Flow Consistent Prototype Growth Model </dc:title>
  <dc:creator>Santiago Castaño Salas</dc:creator>
  <cp:lastModifiedBy>Jhan Jhailer  Andrade Portela</cp:lastModifiedBy>
  <cp:revision>83</cp:revision>
  <dcterms:created xsi:type="dcterms:W3CDTF">2020-07-18T20:38:46Z</dcterms:created>
  <dcterms:modified xsi:type="dcterms:W3CDTF">2020-11-20T15:41:06Z</dcterms:modified>
</cp:coreProperties>
</file>