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  <p:sldMasterId id="2147483686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7" r:id="rId15"/>
    <p:sldId id="269" r:id="rId16"/>
    <p:sldId id="266" r:id="rId17"/>
    <p:sldId id="268" r:id="rId18"/>
  </p:sldIdLst>
  <p:sldSz cx="9144000" cy="5143500" type="screen16x9"/>
  <p:notesSz cx="6858000" cy="9144000"/>
  <p:embeddedFontLst>
    <p:embeddedFont>
      <p:font typeface="Helvetica Neue" panose="020B0604020202020204" charset="0"/>
      <p:regular r:id="rId20"/>
      <p:bold r:id="rId21"/>
      <p:italic r:id="rId22"/>
      <p:boldItalic r:id="rId23"/>
    </p:embeddedFont>
    <p:embeddedFont>
      <p:font typeface="Inter T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D6PYAkfxujxEncJ/QYbL+PsN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4.fntdata"/><Relationship Id="rId28" Type="http://customschemas.google.com/relationships/presentationmetadata" Target="metadata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100AAC42-E8A3-6B92-90B7-D6BE19AD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1b5ece973_0_75:notes">
            <a:extLst>
              <a:ext uri="{FF2B5EF4-FFF2-40B4-BE49-F238E27FC236}">
                <a16:creationId xmlns:a16="http://schemas.microsoft.com/office/drawing/2014/main" id="{675C4EF8-87BB-C3F7-923D-848591C67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2f1b5ece973_0_75:notes">
            <a:extLst>
              <a:ext uri="{FF2B5EF4-FFF2-40B4-BE49-F238E27FC236}">
                <a16:creationId xmlns:a16="http://schemas.microsoft.com/office/drawing/2014/main" id="{288B67D3-8A4A-B48A-6499-9CC21BB4A2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6664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623C6753-CFF1-F008-E883-A74DAAA6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1b5ece973_0_81:notes">
            <a:extLst>
              <a:ext uri="{FF2B5EF4-FFF2-40B4-BE49-F238E27FC236}">
                <a16:creationId xmlns:a16="http://schemas.microsoft.com/office/drawing/2014/main" id="{5F2740AB-719B-2A53-EDD2-1B545016ED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2f1b5ece973_0_81:notes">
            <a:extLst>
              <a:ext uri="{FF2B5EF4-FFF2-40B4-BE49-F238E27FC236}">
                <a16:creationId xmlns:a16="http://schemas.microsoft.com/office/drawing/2014/main" id="{B05717C5-1322-5DA2-9B8C-0164CB304B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41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1b5ece97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g2f1b5ece97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1d3a44d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g2f1d3a44d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How I felt during the final notebook creation and execution :P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db5430bfc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cdb5430bfc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27a891c23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2d27a891c23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1b5ece97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2f1b5ece97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db5430bfc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2cdb5430bfc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f1b5ece97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f1b5ece97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1b5ece973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2f1b5ece973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" name="Google Shape;45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58" name="Google Shape;5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62" name="Google Shape;62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6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" name="Google Shape;1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5" name="Google Shape;65;p53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6" name="Google Shape;66;p5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7" name="Google Shape;6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0" name="Google Shape;70;p5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1" name="Google Shape;71;p5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2" name="Google Shape;72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5" name="Google Shape;75;p5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6" name="Google Shape;76;p5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77" name="Google Shape;77;p5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8" name="Google Shape;78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5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82" name="Google Shape;82;p56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83" name="Google Shape;83;p5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4" name="Google Shape;84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7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5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8" name="Google Shape;88;p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8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5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2" name="Google Shape;92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9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5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6" name="Google Shape;96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0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6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0" name="Google Shape;100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1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6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4" name="Google Shape;104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2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6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8" name="Google Shape;108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" name="Google Shape;1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3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11" name="Google Shape;111;p6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2" name="Google Shape;112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5" name="Google Shape;115;p64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6" name="Google Shape;11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9" name="Google Shape;119;p65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20" name="Google Shape;120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6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3" name="Google Shape;123;p6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4" name="Google Shape;124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7" name="Google Shape;127;p6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8" name="Google Shape;128;p6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31" name="Google Shape;131;p68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fdddeb1ba_0_29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42" name="Google Shape;142;g2efdddeb1ba_0_29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43" name="Google Shape;143;g2efdddeb1ba_0_29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44" name="Google Shape;144;g2efdddeb1ba_0_29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5" name="Google Shape;145;g2efdddeb1ba_0_2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fdddeb1ba_0_32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48" name="Google Shape;148;g2efdddeb1ba_0_3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0" name="Google Shape;20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" name="Google Shape;21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2efdddeb1ba_0_2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white">
  <p:cSld name="TITLE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fdddeb1ba_0_28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53" name="Google Shape;153;g2efdddeb1ba_0_2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600" y="4777027"/>
            <a:ext cx="1641801" cy="172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efdddeb1ba_0_2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fdddeb1ba_0_29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61" name="Google Shape;161;g2efdddeb1ba_0_29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62" name="Google Shape;162;g2efdddeb1ba_0_2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urple">
  <p:cSld name="TITLE_1_1_4_3">
    <p:bg>
      <p:bgPr>
        <a:solidFill>
          <a:srgbClr val="BE9B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dddeb1ba_0_305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g2efdddeb1ba_0_30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66" name="Google Shape;166;g2efdddeb1ba_0_3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blue">
  <p:cSld name="TITLE_1_1_5_1_1">
    <p:bg>
      <p:bgPr>
        <a:solidFill>
          <a:srgbClr val="5370E7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fdddeb1ba_0_309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g2efdddeb1ba_0_30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70" name="Google Shape;170;g2efdddeb1ba_0_3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dark">
  <p:cSld name="TITLE_1_1_6_1_1">
    <p:bg>
      <p:bgPr>
        <a:solidFill>
          <a:srgbClr val="242385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fdddeb1ba_0_31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73" name="Google Shape;173;g2efdddeb1ba_0_313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74" name="Google Shape;174;g2efdddeb1ba_0_31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75" name="Google Shape;175;g2efdddeb1ba_0_3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fdddeb1ba_0_31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78" name="Google Shape;178;g2efdddeb1ba_0_31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9" name="Google Shape;179;g2efdddeb1ba_0_3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dddeb1ba_0_3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82" name="Google Shape;182;g2efdddeb1ba_0_3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4" name="Google Shape;24;p37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5" name="Google Shape;25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fdddeb1ba_0_334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1" name="Google Shape;191;g2efdddeb1ba_0_334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92" name="Google Shape;192;g2efdddeb1ba_0_3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fdddeb1ba_0_338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95" name="Google Shape;195;g2efdddeb1ba_0_338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96" name="Google Shape;196;g2efdddeb1ba_0_3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fdddeb1ba_0_342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99" name="Google Shape;199;g2efdddeb1ba_0_342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00" name="Google Shape;200;g2efdddeb1ba_0_34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01" name="Google Shape;201;g2efdddeb1ba_0_3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fdddeb1ba_0_34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04" name="Google Shape;204;g2efdddeb1ba_0_347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05" name="Google Shape;205;g2efdddeb1ba_0_34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06" name="Google Shape;206;g2efdddeb1ba_0_3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fdddeb1ba_0_352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9" name="Google Shape;209;g2efdddeb1ba_0_352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10" name="Google Shape;210;g2efdddeb1ba_0_352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11" name="Google Shape;211;g2efdddeb1ba_0_35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2" name="Google Shape;212;g2efdddeb1ba_0_3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fdddeb1ba_0_358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None/>
              <a:defRPr sz="1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15" name="Google Shape;215;g2efdddeb1ba_0_358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sz="14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16" name="Google Shape;216;g2efdddeb1ba_0_358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17" name="Google Shape;217;g2efdddeb1ba_0_35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8" name="Google Shape;218;g2efdddeb1ba_0_3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urple">
  <p:cSld name="TITLE_1_1_4_3">
    <p:bg>
      <p:bgPr>
        <a:solidFill>
          <a:srgbClr val="BE9BFF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9" name="Google Shape;2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fdddeb1ba_0_364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g2efdddeb1ba_0_36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22" name="Google Shape;222;g2efdddeb1ba_0_3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fdddeb1ba_0_368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g2efdddeb1ba_0_36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26" name="Google Shape;226;g2efdddeb1ba_0_3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fdddeb1ba_0_37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g2efdddeb1ba_0_37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0" name="Google Shape;230;g2efdddeb1ba_0_3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fdddeb1ba_0_37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g2efdddeb1ba_0_37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4" name="Google Shape;234;g2efdddeb1ba_0_3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fdddeb1ba_0_380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g2efdddeb1ba_0_38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38" name="Google Shape;238;g2efdddeb1ba_0_3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fdddeb1ba_0_384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g2efdddeb1ba_0_38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42" name="Google Shape;242;g2efdddeb1ba_0_3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fdddeb1ba_0_38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000000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245" name="Google Shape;245;g2efdddeb1ba_0_38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46" name="Google Shape;246;g2efdddeb1ba_0_38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fdddeb1ba_0_39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49" name="Google Shape;249;g2efdddeb1ba_0_392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0" name="Google Shape;250;g2efdddeb1ba_0_3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fdddeb1ba_0_39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3" name="Google Shape;253;g2efdddeb1ba_0_396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4" name="Google Shape;254;g2efdddeb1ba_0_3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fdddeb1ba_0_400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57" name="Google Shape;257;g2efdddeb1ba_0_40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58" name="Google Shape;258;g2efdddeb1ba_0_4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blue">
  <p:cSld name="TITLE_1_1_5_1_1">
    <p:bg>
      <p:bgPr>
        <a:solidFill>
          <a:srgbClr val="5370E7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3" name="Google Shape;3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fdddeb1ba_0_40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61" name="Google Shape;261;g2efdddeb1ba_0_40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2" name="Google Shape;262;g2efdddeb1ba_0_4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fdddeb1ba_0_40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65" name="Google Shape;265;g2efdddeb1ba_0_408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6" name="Google Shape;266;g2efdddeb1ba_0_4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fdddeb1ba_0_41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69" name="Google Shape;269;g2efdddeb1ba_0_4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efdddeb1ba_0_4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72" name="Google Shape;272;g2efdddeb1ba_0_4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dark">
  <p:cSld name="TITLE_1_1_6_1_1">
    <p:bg>
      <p:bgPr>
        <a:solidFill>
          <a:srgbClr val="242385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1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 i="0" u="none" strike="noStrike" cap="none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sz="1400" b="1" i="0" u="none" strike="noStrike" cap="none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7" name="Google Shape;37;p4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" name="Google Shape;3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TITLE_1_1_3_1_1">
    <p:bg>
      <p:bgPr>
        <a:solidFill>
          <a:srgbClr val="242385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 b="0" i="0" u="none" strike="noStrike" cap="none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" name="Google Shape;41;p42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 b="0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 i="0" u="none" strike="noStrike" cap="none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42" name="Google Shape;4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63.xml"/><Relationship Id="rId21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70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29" Type="http://schemas.openxmlformats.org/officeDocument/2006/relationships/slideLayout" Target="../slideLayouts/slideLayout66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24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9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60.xml"/><Relationship Id="rId28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68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64.xml"/><Relationship Id="rId30" Type="http://schemas.openxmlformats.org/officeDocument/2006/relationships/slideLayout" Target="../slideLayouts/slideLayout67.xml"/><Relationship Id="rId35" Type="http://schemas.openxmlformats.org/officeDocument/2006/relationships/slideLayout" Target="../slideLayouts/slideLayout72.xml"/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  <p:sldLayoutId id="2147483710" r:id="rId23"/>
    <p:sldLayoutId id="2147483711" r:id="rId24"/>
    <p:sldLayoutId id="2147483712" r:id="rId25"/>
    <p:sldLayoutId id="2147483713" r:id="rId26"/>
    <p:sldLayoutId id="2147483714" r:id="rId27"/>
    <p:sldLayoutId id="2147483715" r:id="rId28"/>
    <p:sldLayoutId id="2147483716" r:id="rId29"/>
    <p:sldLayoutId id="2147483717" r:id="rId30"/>
    <p:sldLayoutId id="2147483718" r:id="rId31"/>
    <p:sldLayoutId id="2147483719" r:id="rId32"/>
    <p:sldLayoutId id="2147483720" r:id="rId33"/>
    <p:sldLayoutId id="2147483721" r:id="rId34"/>
    <p:sldLayoutId id="2147483722" r:id="rId35"/>
    <p:sldLayoutId id="214748372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9300" y="3752000"/>
            <a:ext cx="5286627" cy="10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F3733B50-6AB4-5808-2249-5BAD6AE2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f1b5ece973_0_75">
            <a:extLst>
              <a:ext uri="{FF2B5EF4-FFF2-40B4-BE49-F238E27FC236}">
                <a16:creationId xmlns:a16="http://schemas.microsoft.com/office/drawing/2014/main" id="{8DB12AE0-27EB-7332-18E9-53E9DD712D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f1b5ece973_0_75">
            <a:extLst>
              <a:ext uri="{FF2B5EF4-FFF2-40B4-BE49-F238E27FC236}">
                <a16:creationId xmlns:a16="http://schemas.microsoft.com/office/drawing/2014/main" id="{89ED0940-6EE8-320F-FF96-3603A12B6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330" name="Google Shape;330;g2f1b5ece973_0_75">
            <a:extLst>
              <a:ext uri="{FF2B5EF4-FFF2-40B4-BE49-F238E27FC236}">
                <a16:creationId xmlns:a16="http://schemas.microsoft.com/office/drawing/2014/main" id="{F10F012C-9AD9-7AA0-AAEA-EBDB8347B0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54700" y="969274"/>
            <a:ext cx="7718100" cy="36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What I learned: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Importance of balanced accuracy for imbalanced datasets.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 err="1"/>
              <a:t>GridSearchCV</a:t>
            </a:r>
            <a:r>
              <a:rPr lang="en-US" sz="1600" dirty="0"/>
              <a:t> helps but comes at a computational cost.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Data visualization really helps with debugging and communicating results.</a:t>
            </a: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7113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D84A1545-00C6-5BFD-CB8B-A0B23D86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2f1b5ece973_0_81">
            <a:extLst>
              <a:ext uri="{FF2B5EF4-FFF2-40B4-BE49-F238E27FC236}">
                <a16:creationId xmlns:a16="http://schemas.microsoft.com/office/drawing/2014/main" id="{1A90A65A-05B0-D80E-141C-7A95E26D67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f1b5ece973_0_81">
            <a:extLst>
              <a:ext uri="{FF2B5EF4-FFF2-40B4-BE49-F238E27FC236}">
                <a16:creationId xmlns:a16="http://schemas.microsoft.com/office/drawing/2014/main" id="{55E3012B-233C-A074-F134-C7B20539E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Kaggle Score Snapshot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CE1C1-3DD7-6B7A-5393-F9826254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6" y="995056"/>
            <a:ext cx="9040487" cy="1711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2B884C-45C9-A7B8-79BA-F5F696022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57" y="2819400"/>
            <a:ext cx="9040486" cy="18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g2f1b5ece973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2f1b5ece973_0_81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43" name="Google Shape;343;g2f1b5ece973_0_81"/>
          <p:cNvSpPr txBox="1">
            <a:spLocks noGrp="1"/>
          </p:cNvSpPr>
          <p:nvPr>
            <p:ph type="body" idx="2"/>
          </p:nvPr>
        </p:nvSpPr>
        <p:spPr>
          <a:xfrm>
            <a:off x="413400" y="1230250"/>
            <a:ext cx="7718100" cy="32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Improvements to explore:</a:t>
            </a:r>
          </a:p>
          <a:p>
            <a:pPr lvl="1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Debug the 0.0 accuracy issue from </a:t>
            </a:r>
            <a:r>
              <a:rPr lang="en-US" sz="1600" dirty="0" err="1"/>
              <a:t>RandomizedSearchCV</a:t>
            </a:r>
            <a:r>
              <a:rPr lang="en-US" sz="1600" dirty="0"/>
              <a:t>; double-check parameter ranges and data splitting.</a:t>
            </a:r>
          </a:p>
          <a:p>
            <a:pPr lvl="1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Try deep learning approaches (CNNs for </a:t>
            </a:r>
            <a:r>
              <a:rPr lang="en-US" sz="1600" dirty="0" err="1"/>
              <a:t>kmer</a:t>
            </a:r>
            <a:r>
              <a:rPr lang="en-US" sz="1600" dirty="0"/>
              <a:t> matrices).</a:t>
            </a:r>
          </a:p>
          <a:p>
            <a:pPr lvl="1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Test for other antibiotics v/s bacteria.</a:t>
            </a:r>
          </a:p>
          <a:p>
            <a:pPr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What I didn’t get to do:</a:t>
            </a:r>
          </a:p>
          <a:p>
            <a:pPr lvl="1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More granular uncertainty analysis (confidence intervals, calibration).</a:t>
            </a:r>
          </a:p>
          <a:p>
            <a:pPr lvl="1" indent="-330200">
              <a:lnSpc>
                <a:spcPct val="150000"/>
              </a:lnSpc>
              <a:buSzPts val="1600"/>
              <a:buFont typeface="Inter Tight"/>
              <a:buChar char="-"/>
            </a:pPr>
            <a:r>
              <a:rPr lang="en-US" sz="1600" dirty="0"/>
              <a:t>Validate tuned model's generalizability — might explore nested CV or parameter space diagnostics.</a:t>
            </a:r>
            <a:endParaRPr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A0A0D2-8ECD-4B3D-D73A-A47DB8B1CB9D}"/>
              </a:ext>
            </a:extLst>
          </p:cNvPr>
          <p:cNvSpPr txBox="1"/>
          <p:nvPr/>
        </p:nvSpPr>
        <p:spPr>
          <a:xfrm>
            <a:off x="190500" y="88900"/>
            <a:ext cx="2501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Thanks!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0BC373-37BC-6A17-B31F-CF61F6CE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919897"/>
            <a:ext cx="5499100" cy="36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7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76755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4000" dirty="0"/>
              <a:t>Cefepime Resistance Predictor: Unlocking E. coli Insights</a:t>
            </a:r>
            <a:br>
              <a:rPr lang="en-US" sz="4000" dirty="0"/>
            </a:br>
            <a:br>
              <a:rPr lang="en-US" sz="4000" dirty="0"/>
            </a:br>
            <a:r>
              <a:rPr lang="en" sz="4000" dirty="0"/>
              <a:t>Jhanavi Dave</a:t>
            </a:r>
            <a:br>
              <a:rPr lang="en" sz="4000" dirty="0"/>
            </a:br>
            <a:r>
              <a:rPr lang="en" sz="4000" dirty="0"/>
              <a:t>Under mentorship of: H</a:t>
            </a:r>
            <a:r>
              <a:rPr lang="en-US" sz="4000" dirty="0"/>
              <a:t>a</a:t>
            </a:r>
            <a:r>
              <a:rPr lang="en" sz="4000" dirty="0"/>
              <a:t>yden Sansum</a:t>
            </a:r>
            <a:endParaRPr 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g2f1d3a44d89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2f1d3a44d89_0_0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Picture / Favorite Meme</a:t>
            </a: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F09AA-1C5F-355A-801A-A80D379F3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500" y="969274"/>
            <a:ext cx="5283200" cy="365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cdb5430bfc_0_180"/>
          <p:cNvSpPr txBox="1"/>
          <p:nvPr/>
        </p:nvSpPr>
        <p:spPr>
          <a:xfrm>
            <a:off x="459600" y="505900"/>
            <a:ext cx="2893200" cy="72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3500" b="1" dirty="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Introduction</a:t>
            </a:r>
            <a:endParaRPr sz="3500" b="1" dirty="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96" name="Google Shape;296;g2cdb5430bfc_0_1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03;g2d27a891c23_0_142">
            <a:extLst>
              <a:ext uri="{FF2B5EF4-FFF2-40B4-BE49-F238E27FC236}">
                <a16:creationId xmlns:a16="http://schemas.microsoft.com/office/drawing/2014/main" id="{BDA9F3BE-3EFD-D736-5D73-8E045F7F07E1}"/>
              </a:ext>
            </a:extLst>
          </p:cNvPr>
          <p:cNvSpPr txBox="1">
            <a:spLocks/>
          </p:cNvSpPr>
          <p:nvPr/>
        </p:nvSpPr>
        <p:spPr>
          <a:xfrm>
            <a:off x="413400" y="1230250"/>
            <a:ext cx="77181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r>
              <a:rPr lang="en-US" sz="1600" dirty="0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Gene Presence/Absence captures high-level genetic markers</a:t>
            </a:r>
          </a:p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r>
              <a:rPr lang="en-US" sz="1600" dirty="0" err="1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Kmers</a:t>
            </a:r>
            <a:r>
              <a:rPr lang="en-US" sz="1600" dirty="0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 provide fine-grained genomic details</a:t>
            </a:r>
          </a:p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r>
              <a:rPr lang="en-US" sz="1600" dirty="0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Combining both can improve prediction accuracy</a:t>
            </a:r>
          </a:p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r>
              <a:rPr lang="en-US" sz="1600" dirty="0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Ensures that the model is not overly reliant on one type of data</a:t>
            </a:r>
          </a:p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r>
              <a:rPr lang="en-US" sz="1600" dirty="0">
                <a:solidFill>
                  <a:srgbClr val="242385"/>
                </a:solidFill>
                <a:latin typeface="Inter Tight"/>
                <a:ea typeface="Inter Tight"/>
                <a:cs typeface="Inter Tight"/>
              </a:rPr>
              <a:t>Makes the model more robust to noise or missing information</a:t>
            </a:r>
          </a:p>
          <a:p>
            <a:pPr marL="457200" indent="-330200">
              <a:lnSpc>
                <a:spcPct val="150000"/>
              </a:lnSpc>
              <a:buSzPts val="1600"/>
              <a:buFont typeface="Arial"/>
              <a:buChar char="-"/>
            </a:pPr>
            <a:endParaRPr lang="en-US" sz="1600" dirty="0">
              <a:solidFill>
                <a:srgbClr val="242385"/>
              </a:solidFill>
              <a:latin typeface="Inter Tight"/>
              <a:ea typeface="Inter Tight"/>
              <a:cs typeface="Inter Tight"/>
            </a:endParaRPr>
          </a:p>
          <a:p>
            <a:pPr>
              <a:buSzPts val="1500"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g2d27a891c23_0_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2d27a891c23_0_142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Aims &amp; Approach</a:t>
            </a:r>
            <a:endParaRPr dirty="0"/>
          </a:p>
        </p:txBody>
      </p:sp>
      <p:sp>
        <p:nvSpPr>
          <p:cNvPr id="303" name="Google Shape;303;g2d27a891c23_0_142"/>
          <p:cNvSpPr txBox="1">
            <a:spLocks noGrp="1"/>
          </p:cNvSpPr>
          <p:nvPr>
            <p:ph type="body" idx="2"/>
          </p:nvPr>
        </p:nvSpPr>
        <p:spPr>
          <a:xfrm>
            <a:off x="413400" y="1230250"/>
            <a:ext cx="77181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Aim: Compare models and features to predict resistance of Cefepime in E.coli bacteria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 dirty="0"/>
              <a:t>Approach: </a:t>
            </a:r>
            <a:r>
              <a:rPr lang="en-US" sz="1600" dirty="0"/>
              <a:t>Comparison of models over same features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Features used: Gene Presence/Absence, </a:t>
            </a:r>
            <a:r>
              <a:rPr lang="en-US" sz="1600" dirty="0" err="1"/>
              <a:t>Kmers</a:t>
            </a:r>
            <a:r>
              <a:rPr lang="en-US" sz="1600" dirty="0"/>
              <a:t>.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" sz="1600" dirty="0"/>
              <a:t>Model used: </a:t>
            </a:r>
            <a:r>
              <a:rPr lang="en-US" sz="1600" dirty="0"/>
              <a:t>Random Forest Classifier, Logistic Regression and Gradient Boosting Models.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Training: Initial Load &amp; Split, then matrix building with PA &amp; </a:t>
            </a:r>
            <a:r>
              <a:rPr lang="en-US" sz="1600" dirty="0" err="1"/>
              <a:t>Kmers</a:t>
            </a:r>
            <a:r>
              <a:rPr lang="en-US" sz="1600" dirty="0"/>
              <a:t>, then implementation and </a:t>
            </a:r>
            <a:r>
              <a:rPr lang="en-US" sz="1600" dirty="0" err="1"/>
              <a:t>hypertuning</a:t>
            </a:r>
            <a:r>
              <a:rPr lang="en-US" sz="1600" dirty="0"/>
              <a:t> of models. 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" sz="1600" dirty="0"/>
              <a:t>Validation: Balanced accuracy, </a:t>
            </a:r>
            <a:r>
              <a:rPr lang="en-US" sz="1600" dirty="0" err="1"/>
              <a:t>GridSearchCV</a:t>
            </a:r>
            <a:r>
              <a:rPr lang="en-US" sz="1600" dirty="0"/>
              <a:t> and </a:t>
            </a:r>
            <a:r>
              <a:rPr lang="en-US" sz="1600" dirty="0" err="1"/>
              <a:t>RandomSearchCV</a:t>
            </a:r>
            <a:r>
              <a:rPr lang="en-US" sz="1600" dirty="0"/>
              <a:t>.</a:t>
            </a: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2f1b5ece973_0_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2f1b5ece973_0_63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310" name="Google Shape;310;g2f1b5ece973_0_63"/>
          <p:cNvSpPr txBox="1">
            <a:spLocks noGrp="1"/>
          </p:cNvSpPr>
          <p:nvPr>
            <p:ph type="body" idx="2"/>
          </p:nvPr>
        </p:nvSpPr>
        <p:spPr>
          <a:xfrm>
            <a:off x="413400" y="1230249"/>
            <a:ext cx="7718100" cy="339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Random Forest Classifier was quick to train and complete execution to determine results.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Best model over feature: Random Forest Classifier over </a:t>
            </a:r>
            <a:r>
              <a:rPr lang="en-US" sz="1600" dirty="0" err="1"/>
              <a:t>Kmers</a:t>
            </a:r>
            <a:r>
              <a:rPr lang="en-US" sz="1600" dirty="0"/>
              <a:t>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Accuracy score: 0.91250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The model didn’t just memorize, it actually learned meaningful patterns.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It is interpretable, stable, and robust enough to be trusted for further development or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5FF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cdb5430bfc_0_208"/>
          <p:cNvSpPr txBox="1"/>
          <p:nvPr/>
        </p:nvSpPr>
        <p:spPr>
          <a:xfrm>
            <a:off x="445087" y="486700"/>
            <a:ext cx="2399713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" sz="3500" b="1" dirty="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Results</a:t>
            </a:r>
            <a:endParaRPr sz="3500" b="1" dirty="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16" name="Google Shape;316;g2cdb5430bfc_0_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4255DD-9873-617E-2C6C-325C47B98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43" y="965188"/>
            <a:ext cx="6952343" cy="36916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2f1b5ece973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f1b5ece973_0_6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Model Performance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7F9630-4B56-7527-5E6F-9CDEBCC5D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4" y="1047537"/>
            <a:ext cx="8460938" cy="24702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f1b5ece973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f1b5ece973_0_7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61473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dirty="0"/>
              <a:t>Learning Outcomes</a:t>
            </a:r>
            <a:endParaRPr dirty="0"/>
          </a:p>
        </p:txBody>
      </p:sp>
      <p:sp>
        <p:nvSpPr>
          <p:cNvPr id="330" name="Google Shape;330;g2f1b5ece973_0_75"/>
          <p:cNvSpPr txBox="1">
            <a:spLocks noGrp="1"/>
          </p:cNvSpPr>
          <p:nvPr>
            <p:ph type="body" idx="2"/>
          </p:nvPr>
        </p:nvSpPr>
        <p:spPr>
          <a:xfrm>
            <a:off x="354700" y="969274"/>
            <a:ext cx="7718100" cy="365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What worked well: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Random Forest handled high-dimensional gene data effectively.</a:t>
            </a:r>
            <a:endParaRPr lang="en" sz="1200" dirty="0"/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Combining gene presence/absence and </a:t>
            </a:r>
            <a:r>
              <a:rPr lang="en-US" sz="1600" dirty="0" err="1"/>
              <a:t>kmers</a:t>
            </a:r>
            <a:r>
              <a:rPr lang="en-US" sz="1600" dirty="0"/>
              <a:t> improved model robustness.</a:t>
            </a:r>
            <a:endParaRPr lang="en" sz="1600" dirty="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dirty="0"/>
              <a:t>Challenges faced: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High dimensionality made tuning slow and complex.</a:t>
            </a:r>
          </a:p>
          <a:p>
            <a:pPr lvl="1" indent="-330200">
              <a:lnSpc>
                <a:spcPct val="150000"/>
              </a:lnSpc>
              <a:buSzPts val="1600"/>
              <a:buChar char="-"/>
            </a:pPr>
            <a:r>
              <a:rPr lang="en-US" sz="1600" dirty="0"/>
              <a:t>A model update (switching to </a:t>
            </a:r>
            <a:r>
              <a:rPr lang="en-US" sz="1600" dirty="0" err="1"/>
              <a:t>RandomizedSearchCV</a:t>
            </a:r>
            <a:r>
              <a:rPr lang="en-US" sz="1600" dirty="0"/>
              <a:t> and tuning parameters) unexpectedly dropped accuracy to 0.0, likely due to an incorrect hyperparameter space or overfitting in cross-validation but failure in final evaluation.</a:t>
            </a:r>
            <a:endParaRPr lang="e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Props1.xml><?xml version="1.0" encoding="utf-8"?>
<ds:datastoreItem xmlns:ds="http://schemas.openxmlformats.org/officeDocument/2006/customXml" ds:itemID="{3D874895-5811-4FF7-B7F4-588839C8E0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F1E4ED-F30C-4A9F-9957-44EF5B61D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88A6EC-8B0C-4D33-8A0B-0AC24C263C16}">
  <ds:schemaRefs>
    <ds:schemaRef ds:uri="http://schemas.microsoft.com/office/2006/metadata/properties"/>
    <ds:schemaRef ds:uri="http://schemas.microsoft.com/office/infopath/2007/PartnerControls"/>
    <ds:schemaRef ds:uri="babfc5af-ba08-4223-8118-2e61d2979772"/>
    <ds:schemaRef ds:uri="a1200294-7566-47bd-bcc6-0c4e5d371f4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405</Words>
  <Application>Microsoft Office PowerPoint</Application>
  <PresentationFormat>On-screen Show (16:9)</PresentationFormat>
  <Paragraphs>46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Inter Tight</vt:lpstr>
      <vt:lpstr>Arial</vt:lpstr>
      <vt:lpstr>Helvetica Neue</vt:lpstr>
      <vt:lpstr>Simple Light</vt:lpstr>
      <vt:lpstr>Simple Light</vt:lpstr>
      <vt:lpstr>PowerPoint Presentation</vt:lpstr>
      <vt:lpstr>Cefepime Resistance Predictor: Unlocking E. coli Insights  Jhanavi Dave Under mentorship of: Hayden Sansum</vt:lpstr>
      <vt:lpstr>Picture / Favorite Meme</vt:lpstr>
      <vt:lpstr>PowerPoint Presentation</vt:lpstr>
      <vt:lpstr>Aims &amp; Approach</vt:lpstr>
      <vt:lpstr>Summary</vt:lpstr>
      <vt:lpstr>PowerPoint Presentation</vt:lpstr>
      <vt:lpstr>Model Performance</vt:lpstr>
      <vt:lpstr>Learning Outcomes</vt:lpstr>
      <vt:lpstr>Learning Outcomes</vt:lpstr>
      <vt:lpstr>Kaggle Score Snapshot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Jhanavi Dave</dc:creator>
  <cp:lastModifiedBy>Jhanavi Dave</cp:lastModifiedBy>
  <cp:revision>11</cp:revision>
  <dcterms:modified xsi:type="dcterms:W3CDTF">2025-05-09T21:12:45Z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</Properties>
</file>