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25.xml" ContentType="application/vnd.openxmlformats-officedocument.presentationml.notesSlide+xml"/>
  <Override PartName="/ppt/notesSlides/notesSlide14.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31.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7.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28.xml" ContentType="application/vnd.openxmlformats-officedocument.presentationml.notesSlide+xml"/>
  <Override PartName="/ppt/notesSlides/notesSlide26.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29.xml" ContentType="application/vnd.openxmlformats-officedocument.presentationml.notesSlide+xml"/>
  <Override PartName="/ppt/notesSlides/notesSlide19.xml" ContentType="application/vnd.openxmlformats-officedocument.presentationml.notesSlide+xml"/>
  <Override PartName="/ppt/notesSlides/notesSlide30.xml" ContentType="application/vnd.openxmlformats-officedocument.presentationml.notesSlide+xml"/>
  <Override PartName="/ppt/notesSlides/notesSlide21.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6.xml" ContentType="application/vnd.openxmlformats-officedocument.presentationml.slide+xml"/>
  <Override PartName="/ppt/slides/slide21.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31.xml" ContentType="application/vnd.openxmlformats-officedocument.presentationml.slide+xml"/>
  <Override PartName="/ppt/slides/slide1.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9.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30.xml" ContentType="application/vnd.openxmlformats-officedocument.presentationml.slide+xml"/>
  <Override PartName="/ppt/slides/slide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F1C567F7-FFF0-4192-9498-8F120BE5C26E}">
  <a:tblStyle styleName="Table_0" styleId="{F1C567F7-FFF0-4192-9498-8F120BE5C26E}">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 styleName="Table_1" styleId="{F89E364B-7409-4E63-9177-30AD5314F6D8}">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 styleName="Table_2" styleId="{4DC176DD-1A79-40AB-B628-595E583CC9A0}"/>
  <a:tblStyle styleName="Table_3" styleId="{4B454193-517F-4F4C-AF91-0F7BB9B8F22B}"/>
  <a:tblStyle styleName="Table_4" styleId="{F0933325-731B-4CAA-872A-2FC9DB96AF60}"/>
  <a:tblStyle styleName="Table_5" styleId="{FCC23AEC-4F33-4024-BD68-39B862D670A6}"/>
  <a:tblStyle styleName="Table_6" styleId="{DE99E193-167F-4D83-B9DB-B9E736C30CEA}"/>
</a:tblStyleLst>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31.xml" Type="http://schemas.openxmlformats.org/officeDocument/2006/relationships/slide" Id="rId36"/><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25.xml" Type="http://schemas.openxmlformats.org/officeDocument/2006/relationships/slide" Id="rId30"/><Relationship Target="slides/slide7.xml" Type="http://schemas.openxmlformats.org/officeDocument/2006/relationships/slide" Id="rId12"/><Relationship Target="slides/slide26.xml" Type="http://schemas.openxmlformats.org/officeDocument/2006/relationships/slide" Id="rId31"/><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29.xml" Type="http://schemas.openxmlformats.org/officeDocument/2006/relationships/slide" Id="rId34"/><Relationship Target="slides/slide30.xml" Type="http://schemas.openxmlformats.org/officeDocument/2006/relationships/slide" Id="rId35"/><Relationship Target="slides/slide27.xml" Type="http://schemas.openxmlformats.org/officeDocument/2006/relationships/slide" Id="rId32"/><Relationship Target="slides/slide28.xml" Type="http://schemas.openxmlformats.org/officeDocument/2006/relationships/slide" Id="rId33"/><Relationship Target="slides/slide24.xml" Type="http://schemas.openxmlformats.org/officeDocument/2006/relationships/slide" Id="rId29"/><Relationship Target="slides/slide21.xml" Type="http://schemas.openxmlformats.org/officeDocument/2006/relationships/slide" Id="rId26"/><Relationship Target="slides/slide20.xml" Type="http://schemas.openxmlformats.org/officeDocument/2006/relationships/slide" Id="rId25"/><Relationship Target="slides/slide23.xml" Type="http://schemas.openxmlformats.org/officeDocument/2006/relationships/slide" Id="rId28"/><Relationship Target="slides/slide22.xml" Type="http://schemas.openxmlformats.org/officeDocument/2006/relationships/slide" Id="rId27"/><Relationship Target="presProps.xml" Type="http://schemas.openxmlformats.org/officeDocument/2006/relationships/presProps" Id="rId2"/><Relationship Target="slides/slide16.xml" Type="http://schemas.openxmlformats.org/officeDocument/2006/relationships/slide" Id="rId21"/><Relationship Target="theme/theme3.xml" Type="http://schemas.openxmlformats.org/officeDocument/2006/relationships/theme" Id="rId1"/><Relationship Target="slides/slide17.xml" Type="http://schemas.openxmlformats.org/officeDocument/2006/relationships/slide" Id="rId22"/><Relationship Target="slideMasters/slideMaster1.xml" Type="http://schemas.openxmlformats.org/officeDocument/2006/relationships/slideMaster" Id="rId4"/><Relationship Target="slides/slide18.xml" Type="http://schemas.openxmlformats.org/officeDocument/2006/relationships/slide" Id="rId23"/><Relationship Target="tableStyles.xml" Type="http://schemas.openxmlformats.org/officeDocument/2006/relationships/tableStyles" Id="rId3"/><Relationship Target="slides/slide19.xml" Type="http://schemas.openxmlformats.org/officeDocument/2006/relationships/slide" Id="rId24"/><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5" name="Shape 35"/>
        <p:cNvGrpSpPr/>
        <p:nvPr/>
      </p:nvGrpSpPr>
      <p:grpSpPr>
        <a:xfrm>
          <a:off y="0" x="0"/>
          <a:ext cy="0" cx="0"/>
          <a:chOff y="0" x="0"/>
          <a:chExt cy="0" cx="0"/>
        </a:xfrm>
      </p:grpSpPr>
      <p:sp>
        <p:nvSpPr>
          <p:cNvPr id="36" name="Shape 3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7" name="Shape 3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0" name="Shape 90"/>
        <p:cNvGrpSpPr/>
        <p:nvPr/>
      </p:nvGrpSpPr>
      <p:grpSpPr>
        <a:xfrm>
          <a:off y="0" x="0"/>
          <a:ext cy="0" cx="0"/>
          <a:chOff y="0" x="0"/>
          <a:chExt cy="0" cx="0"/>
        </a:xfrm>
      </p:grpSpPr>
      <p:sp>
        <p:nvSpPr>
          <p:cNvPr id="91" name="Shape 9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2" name="Shape 9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6" name="Shape 96"/>
        <p:cNvGrpSpPr/>
        <p:nvPr/>
      </p:nvGrpSpPr>
      <p:grpSpPr>
        <a:xfrm>
          <a:off y="0" x="0"/>
          <a:ext cy="0" cx="0"/>
          <a:chOff y="0" x="0"/>
          <a:chExt cy="0" cx="0"/>
        </a:xfrm>
      </p:grpSpPr>
      <p:sp>
        <p:nvSpPr>
          <p:cNvPr id="97" name="Shape 9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8" name="Shape 9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2" name="Shape 102"/>
        <p:cNvGrpSpPr/>
        <p:nvPr/>
      </p:nvGrpSpPr>
      <p:grpSpPr>
        <a:xfrm>
          <a:off y="0" x="0"/>
          <a:ext cy="0" cx="0"/>
          <a:chOff y="0" x="0"/>
          <a:chExt cy="0" cx="0"/>
        </a:xfrm>
      </p:grpSpPr>
      <p:sp>
        <p:nvSpPr>
          <p:cNvPr id="103" name="Shape 10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4" name="Shape 10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8" name="Shape 108"/>
        <p:cNvGrpSpPr/>
        <p:nvPr/>
      </p:nvGrpSpPr>
      <p:grpSpPr>
        <a:xfrm>
          <a:off y="0" x="0"/>
          <a:ext cy="0" cx="0"/>
          <a:chOff y="0" x="0"/>
          <a:chExt cy="0" cx="0"/>
        </a:xfrm>
      </p:grpSpPr>
      <p:sp>
        <p:nvSpPr>
          <p:cNvPr id="109" name="Shape 10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0" name="Shape 11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3" name="Shape 113"/>
        <p:cNvGrpSpPr/>
        <p:nvPr/>
      </p:nvGrpSpPr>
      <p:grpSpPr>
        <a:xfrm>
          <a:off y="0" x="0"/>
          <a:ext cy="0" cx="0"/>
          <a:chOff y="0" x="0"/>
          <a:chExt cy="0" cx="0"/>
        </a:xfrm>
      </p:grpSpPr>
      <p:sp>
        <p:nvSpPr>
          <p:cNvPr id="114" name="Shape 11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5" name="Shape 11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9" name="Shape 119"/>
        <p:cNvGrpSpPr/>
        <p:nvPr/>
      </p:nvGrpSpPr>
      <p:grpSpPr>
        <a:xfrm>
          <a:off y="0" x="0"/>
          <a:ext cy="0" cx="0"/>
          <a:chOff y="0" x="0"/>
          <a:chExt cy="0" cx="0"/>
        </a:xfrm>
      </p:grpSpPr>
      <p:sp>
        <p:nvSpPr>
          <p:cNvPr id="120" name="Shape 12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1" name="Shape 12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5" name="Shape 125"/>
        <p:cNvGrpSpPr/>
        <p:nvPr/>
      </p:nvGrpSpPr>
      <p:grpSpPr>
        <a:xfrm>
          <a:off y="0" x="0"/>
          <a:ext cy="0" cx="0"/>
          <a:chOff y="0" x="0"/>
          <a:chExt cy="0" cx="0"/>
        </a:xfrm>
      </p:grpSpPr>
      <p:sp>
        <p:nvSpPr>
          <p:cNvPr id="126" name="Shape 12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7" name="Shape 12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1" name="Shape 131"/>
        <p:cNvGrpSpPr/>
        <p:nvPr/>
      </p:nvGrpSpPr>
      <p:grpSpPr>
        <a:xfrm>
          <a:off y="0" x="0"/>
          <a:ext cy="0" cx="0"/>
          <a:chOff y="0" x="0"/>
          <a:chExt cy="0" cx="0"/>
        </a:xfrm>
      </p:grpSpPr>
      <p:sp>
        <p:nvSpPr>
          <p:cNvPr id="132" name="Shape 13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3" name="Shape 13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7" name="Shape 137"/>
        <p:cNvGrpSpPr/>
        <p:nvPr/>
      </p:nvGrpSpPr>
      <p:grpSpPr>
        <a:xfrm>
          <a:off y="0" x="0"/>
          <a:ext cy="0" cx="0"/>
          <a:chOff y="0" x="0"/>
          <a:chExt cy="0" cx="0"/>
        </a:xfrm>
      </p:grpSpPr>
      <p:sp>
        <p:nvSpPr>
          <p:cNvPr id="138" name="Shape 13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9" name="Shape 13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3" name="Shape 143"/>
        <p:cNvGrpSpPr/>
        <p:nvPr/>
      </p:nvGrpSpPr>
      <p:grpSpPr>
        <a:xfrm>
          <a:off y="0" x="0"/>
          <a:ext cy="0" cx="0"/>
          <a:chOff y="0" x="0"/>
          <a:chExt cy="0" cx="0"/>
        </a:xfrm>
      </p:grpSpPr>
      <p:sp>
        <p:nvSpPr>
          <p:cNvPr id="144" name="Shape 14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5" name="Shape 14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1" name="Shape 41"/>
        <p:cNvGrpSpPr/>
        <p:nvPr/>
      </p:nvGrpSpPr>
      <p:grpSpPr>
        <a:xfrm>
          <a:off y="0" x="0"/>
          <a:ext cy="0" cx="0"/>
          <a:chOff y="0" x="0"/>
          <a:chExt cy="0" cx="0"/>
        </a:xfrm>
      </p:grpSpPr>
      <p:sp>
        <p:nvSpPr>
          <p:cNvPr id="42" name="Shape 4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3" name="Shape 4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9" name="Shape 149"/>
        <p:cNvGrpSpPr/>
        <p:nvPr/>
      </p:nvGrpSpPr>
      <p:grpSpPr>
        <a:xfrm>
          <a:off y="0" x="0"/>
          <a:ext cy="0" cx="0"/>
          <a:chOff y="0" x="0"/>
          <a:chExt cy="0" cx="0"/>
        </a:xfrm>
      </p:grpSpPr>
      <p:sp>
        <p:nvSpPr>
          <p:cNvPr id="150" name="Shape 15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1" name="Shape 15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5" name="Shape 155"/>
        <p:cNvGrpSpPr/>
        <p:nvPr/>
      </p:nvGrpSpPr>
      <p:grpSpPr>
        <a:xfrm>
          <a:off y="0" x="0"/>
          <a:ext cy="0" cx="0"/>
          <a:chOff y="0" x="0"/>
          <a:chExt cy="0" cx="0"/>
        </a:xfrm>
      </p:grpSpPr>
      <p:sp>
        <p:nvSpPr>
          <p:cNvPr id="156" name="Shape 15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7" name="Shape 15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1" name="Shape 161"/>
        <p:cNvGrpSpPr/>
        <p:nvPr/>
      </p:nvGrpSpPr>
      <p:grpSpPr>
        <a:xfrm>
          <a:off y="0" x="0"/>
          <a:ext cy="0" cx="0"/>
          <a:chOff y="0" x="0"/>
          <a:chExt cy="0" cx="0"/>
        </a:xfrm>
      </p:grpSpPr>
      <p:sp>
        <p:nvSpPr>
          <p:cNvPr id="162" name="Shape 16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63" name="Shape 16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7" name="Shape 167"/>
        <p:cNvGrpSpPr/>
        <p:nvPr/>
      </p:nvGrpSpPr>
      <p:grpSpPr>
        <a:xfrm>
          <a:off y="0" x="0"/>
          <a:ext cy="0" cx="0"/>
          <a:chOff y="0" x="0"/>
          <a:chExt cy="0" cx="0"/>
        </a:xfrm>
      </p:grpSpPr>
      <p:sp>
        <p:nvSpPr>
          <p:cNvPr id="168" name="Shape 16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69" name="Shape 16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3" name="Shape 173"/>
        <p:cNvGrpSpPr/>
        <p:nvPr/>
      </p:nvGrpSpPr>
      <p:grpSpPr>
        <a:xfrm>
          <a:off y="0" x="0"/>
          <a:ext cy="0" cx="0"/>
          <a:chOff y="0" x="0"/>
          <a:chExt cy="0" cx="0"/>
        </a:xfrm>
      </p:grpSpPr>
      <p:sp>
        <p:nvSpPr>
          <p:cNvPr id="174" name="Shape 17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75" name="Shape 17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8" name="Shape 178"/>
        <p:cNvGrpSpPr/>
        <p:nvPr/>
      </p:nvGrpSpPr>
      <p:grpSpPr>
        <a:xfrm>
          <a:off y="0" x="0"/>
          <a:ext cy="0" cx="0"/>
          <a:chOff y="0" x="0"/>
          <a:chExt cy="0" cx="0"/>
        </a:xfrm>
      </p:grpSpPr>
      <p:sp>
        <p:nvSpPr>
          <p:cNvPr id="179" name="Shape 17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80" name="Shape 18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3" name="Shape 183"/>
        <p:cNvGrpSpPr/>
        <p:nvPr/>
      </p:nvGrpSpPr>
      <p:grpSpPr>
        <a:xfrm>
          <a:off y="0" x="0"/>
          <a:ext cy="0" cx="0"/>
          <a:chOff y="0" x="0"/>
          <a:chExt cy="0" cx="0"/>
        </a:xfrm>
      </p:grpSpPr>
      <p:sp>
        <p:nvSpPr>
          <p:cNvPr id="184" name="Shape 18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85" name="Shape 18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8" name="Shape 188"/>
        <p:cNvGrpSpPr/>
        <p:nvPr/>
      </p:nvGrpSpPr>
      <p:grpSpPr>
        <a:xfrm>
          <a:off y="0" x="0"/>
          <a:ext cy="0" cx="0"/>
          <a:chOff y="0" x="0"/>
          <a:chExt cy="0" cx="0"/>
        </a:xfrm>
      </p:grpSpPr>
      <p:sp>
        <p:nvSpPr>
          <p:cNvPr id="189" name="Shape 18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90" name="Shape 19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3" name="Shape 193"/>
        <p:cNvGrpSpPr/>
        <p:nvPr/>
      </p:nvGrpSpPr>
      <p:grpSpPr>
        <a:xfrm>
          <a:off y="0" x="0"/>
          <a:ext cy="0" cx="0"/>
          <a:chOff y="0" x="0"/>
          <a:chExt cy="0" cx="0"/>
        </a:xfrm>
      </p:grpSpPr>
      <p:sp>
        <p:nvSpPr>
          <p:cNvPr id="194" name="Shape 19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95" name="Shape 19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9" name="Shape 199"/>
        <p:cNvGrpSpPr/>
        <p:nvPr/>
      </p:nvGrpSpPr>
      <p:grpSpPr>
        <a:xfrm>
          <a:off y="0" x="0"/>
          <a:ext cy="0" cx="0"/>
          <a:chOff y="0" x="0"/>
          <a:chExt cy="0" cx="0"/>
        </a:xfrm>
      </p:grpSpPr>
      <p:sp>
        <p:nvSpPr>
          <p:cNvPr id="200" name="Shape 20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01" name="Shape 20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8" name="Shape 48"/>
        <p:cNvGrpSpPr/>
        <p:nvPr/>
      </p:nvGrpSpPr>
      <p:grpSpPr>
        <a:xfrm>
          <a:off y="0" x="0"/>
          <a:ext cy="0" cx="0"/>
          <a:chOff y="0" x="0"/>
          <a:chExt cy="0" cx="0"/>
        </a:xfrm>
      </p:grpSpPr>
      <p:sp>
        <p:nvSpPr>
          <p:cNvPr id="49" name="Shape 4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0" name="Shape 5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5" name="Shape 205"/>
        <p:cNvGrpSpPr/>
        <p:nvPr/>
      </p:nvGrpSpPr>
      <p:grpSpPr>
        <a:xfrm>
          <a:off y="0" x="0"/>
          <a:ext cy="0" cx="0"/>
          <a:chOff y="0" x="0"/>
          <a:chExt cy="0" cx="0"/>
        </a:xfrm>
      </p:grpSpPr>
      <p:sp>
        <p:nvSpPr>
          <p:cNvPr id="206" name="Shape 20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07" name="Shape 20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1" name="Shape 211"/>
        <p:cNvGrpSpPr/>
        <p:nvPr/>
      </p:nvGrpSpPr>
      <p:grpSpPr>
        <a:xfrm>
          <a:off y="0" x="0"/>
          <a:ext cy="0" cx="0"/>
          <a:chOff y="0" x="0"/>
          <a:chExt cy="0" cx="0"/>
        </a:xfrm>
      </p:grpSpPr>
      <p:sp>
        <p:nvSpPr>
          <p:cNvPr id="212" name="Shape 21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13" name="Shape 21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4" name="Shape 54"/>
        <p:cNvGrpSpPr/>
        <p:nvPr/>
      </p:nvGrpSpPr>
      <p:grpSpPr>
        <a:xfrm>
          <a:off y="0" x="0"/>
          <a:ext cy="0" cx="0"/>
          <a:chOff y="0" x="0"/>
          <a:chExt cy="0" cx="0"/>
        </a:xfrm>
      </p:grpSpPr>
      <p:sp>
        <p:nvSpPr>
          <p:cNvPr id="55" name="Shape 5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6" name="Shape 5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0" name="Shape 60"/>
        <p:cNvGrpSpPr/>
        <p:nvPr/>
      </p:nvGrpSpPr>
      <p:grpSpPr>
        <a:xfrm>
          <a:off y="0" x="0"/>
          <a:ext cy="0" cx="0"/>
          <a:chOff y="0" x="0"/>
          <a:chExt cy="0" cx="0"/>
        </a:xfrm>
      </p:grpSpPr>
      <p:sp>
        <p:nvSpPr>
          <p:cNvPr id="61" name="Shape 6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2" name="Shape 6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6" name="Shape 66"/>
        <p:cNvGrpSpPr/>
        <p:nvPr/>
      </p:nvGrpSpPr>
      <p:grpSpPr>
        <a:xfrm>
          <a:off y="0" x="0"/>
          <a:ext cy="0" cx="0"/>
          <a:chOff y="0" x="0"/>
          <a:chExt cy="0" cx="0"/>
        </a:xfrm>
      </p:grpSpPr>
      <p:sp>
        <p:nvSpPr>
          <p:cNvPr id="67" name="Shape 6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8" name="Shape 6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2" name="Shape 72"/>
        <p:cNvGrpSpPr/>
        <p:nvPr/>
      </p:nvGrpSpPr>
      <p:grpSpPr>
        <a:xfrm>
          <a:off y="0" x="0"/>
          <a:ext cy="0" cx="0"/>
          <a:chOff y="0" x="0"/>
          <a:chExt cy="0" cx="0"/>
        </a:xfrm>
      </p:grpSpPr>
      <p:sp>
        <p:nvSpPr>
          <p:cNvPr id="73" name="Shape 7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4" name="Shape 7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8" name="Shape 78"/>
        <p:cNvGrpSpPr/>
        <p:nvPr/>
      </p:nvGrpSpPr>
      <p:grpSpPr>
        <a:xfrm>
          <a:off y="0" x="0"/>
          <a:ext cy="0" cx="0"/>
          <a:chOff y="0" x="0"/>
          <a:chExt cy="0" cx="0"/>
        </a:xfrm>
      </p:grpSpPr>
      <p:sp>
        <p:nvSpPr>
          <p:cNvPr id="79" name="Shape 7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0" name="Shape 8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4" name="Shape 84"/>
        <p:cNvGrpSpPr/>
        <p:nvPr/>
      </p:nvGrpSpPr>
      <p:grpSpPr>
        <a:xfrm>
          <a:off y="0" x="0"/>
          <a:ext cy="0" cx="0"/>
          <a:chOff y="0" x="0"/>
          <a:chExt cy="0" cx="0"/>
        </a:xfrm>
      </p:grpSpPr>
      <p:sp>
        <p:nvSpPr>
          <p:cNvPr id="85" name="Shape 8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6" name="Shape 8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p:nvPr/>
        </p:nvSpPr>
        <p:spPr>
          <a:xfrm>
            <a:off y="0" x="0"/>
            <a:ext cy="3518399" cx="91440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cxnSp>
        <p:nvCxnSpPr>
          <p:cNvPr id="9" name="Shape 9"/>
          <p:cNvCxnSpPr/>
          <p:nvPr/>
        </p:nvCxnSpPr>
        <p:spPr>
          <a:xfrm>
            <a:off y="3496604" x="0"/>
            <a:ext cy="0" cx="9144000"/>
          </a:xfrm>
          <a:prstGeom prst="straightConnector1">
            <a:avLst/>
          </a:prstGeom>
          <a:noFill/>
          <a:ln w="57150" cap="flat">
            <a:solidFill>
              <a:srgbClr val="000000">
                <a:alpha val="14901"/>
              </a:srgbClr>
            </a:solidFill>
            <a:prstDash val="solid"/>
            <a:round/>
            <a:headEnd w="med" len="med" type="none"/>
            <a:tailEnd w="med" len="med" type="none"/>
          </a:ln>
        </p:spPr>
      </p:cxnSp>
      <p:sp>
        <p:nvSpPr>
          <p:cNvPr id="10" name="Shape 10"/>
          <p:cNvSpPr txBox="1"/>
          <p:nvPr>
            <p:ph type="ctrTitle"/>
          </p:nvPr>
        </p:nvSpPr>
        <p:spPr>
          <a:xfrm>
            <a:off y="1867781" x="685800"/>
            <a:ext cy="1648800" cx="7772400"/>
          </a:xfrm>
          <a:prstGeom prst="rect">
            <a:avLst/>
          </a:prstGeom>
        </p:spPr>
        <p:txBody>
          <a:bodyPr bIns="91425" rIns="91425" lIns="91425" tIns="91425" anchor="b" anchorCtr="0"/>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1" name="Shape 11"/>
          <p:cNvSpPr txBox="1"/>
          <p:nvPr>
            <p:ph idx="1" type="subTitle"/>
          </p:nvPr>
        </p:nvSpPr>
        <p:spPr>
          <a:xfrm>
            <a:off y="3627026" x="685800"/>
            <a:ext cy="774300" cx="7772400"/>
          </a:xfrm>
          <a:prstGeom prst="rect">
            <a:avLst/>
          </a:prstGeom>
        </p:spPr>
        <p:txBody>
          <a:bodyPr bIns="91425" rIns="91425" lIns="91425" tIns="91425" anchor="t" anchorCtr="0"/>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y="0" x="0"/>
          <a:ext cy="0" cx="0"/>
          <a:chOff y="0" x="0"/>
          <a:chExt cy="0" cx="0"/>
        </a:xfrm>
      </p:grpSpPr>
      <p:sp>
        <p:nvSpPr>
          <p:cNvPr id="13" name="Shape 13"/>
          <p:cNvSpPr/>
          <p:nvPr/>
        </p:nvSpPr>
        <p:spPr>
          <a:xfrm>
            <a:off y="0" x="0"/>
            <a:ext cy="1149900" cx="9144000"/>
          </a:xfrm>
          <a:prstGeom prst="rect">
            <a:avLst/>
          </a:prstGeom>
          <a:solidFill>
            <a:srgbClr val="2388DB"/>
          </a:solidFill>
          <a:ln>
            <a:noFill/>
          </a:ln>
        </p:spPr>
        <p:txBody>
          <a:bodyPr bIns="45700" rIns="91425" lIns="91425" tIns="45700" anchor="ctr" anchorCtr="0">
            <a:noAutofit/>
          </a:bodyPr>
          <a:lstStyle/>
          <a:p>
            <a:pPr>
              <a:spcBef>
                <a:spcPts val="0"/>
              </a:spcBef>
              <a:buNone/>
            </a:pPr>
            <a:r>
              <a:t/>
            </a:r>
            <a:endParaRPr/>
          </a:p>
        </p:txBody>
      </p:sp>
      <p:cxnSp>
        <p:nvCxnSpPr>
          <p:cNvPr id="14" name="Shape 14"/>
          <p:cNvCxnSpPr/>
          <p:nvPr/>
        </p:nvCxnSpPr>
        <p:spPr>
          <a:xfrm>
            <a:off y="1127875" x="0"/>
            <a:ext cy="0" cx="9144000"/>
          </a:xfrm>
          <a:prstGeom prst="straightConnector1">
            <a:avLst/>
          </a:prstGeom>
          <a:noFill/>
          <a:ln w="57150" cap="flat">
            <a:solidFill>
              <a:srgbClr val="000000">
                <a:alpha val="14901"/>
              </a:srgbClr>
            </a:solidFill>
            <a:prstDash val="solid"/>
            <a:round/>
            <a:headEnd w="med" len="med" type="none"/>
            <a:tailEnd w="med" len="med" type="none"/>
          </a:ln>
        </p:spPr>
      </p:cxnSp>
      <p:sp>
        <p:nvSpPr>
          <p:cNvPr id="15" name="Shape 15"/>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1" type="body"/>
          </p:nvPr>
        </p:nvSpPr>
        <p:spPr>
          <a:xfrm>
            <a:off y="1200150" x="457200"/>
            <a:ext cy="3725699"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7" name="Shape 17"/>
        <p:cNvGrpSpPr/>
        <p:nvPr/>
      </p:nvGrpSpPr>
      <p:grpSpPr>
        <a:xfrm>
          <a:off y="0" x="0"/>
          <a:ext cy="0" cx="0"/>
          <a:chOff y="0" x="0"/>
          <a:chExt cy="0" cx="0"/>
        </a:xfrm>
      </p:grpSpPr>
      <p:sp>
        <p:nvSpPr>
          <p:cNvPr id="18" name="Shape 18"/>
          <p:cNvSpPr/>
          <p:nvPr/>
        </p:nvSpPr>
        <p:spPr>
          <a:xfrm>
            <a:off y="0" x="0"/>
            <a:ext cy="1149900" cx="91440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cxnSp>
        <p:nvCxnSpPr>
          <p:cNvPr id="19" name="Shape 19"/>
          <p:cNvCxnSpPr/>
          <p:nvPr/>
        </p:nvCxnSpPr>
        <p:spPr>
          <a:xfrm>
            <a:off y="1127875" x="0"/>
            <a:ext cy="0" cx="9144000"/>
          </a:xfrm>
          <a:prstGeom prst="straightConnector1">
            <a:avLst/>
          </a:prstGeom>
          <a:noFill/>
          <a:ln w="57150" cap="flat">
            <a:solidFill>
              <a:srgbClr val="000000">
                <a:alpha val="14901"/>
              </a:srgbClr>
            </a:solidFill>
            <a:prstDash val="solid"/>
            <a:round/>
            <a:headEnd w="med" len="med" type="none"/>
            <a:tailEnd w="med" len="med" type="none"/>
          </a:ln>
        </p:spPr>
      </p:cxnSp>
      <p:sp>
        <p:nvSpPr>
          <p:cNvPr id="20" name="Shape 20"/>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1" name="Shape 21"/>
          <p:cNvSpPr txBox="1"/>
          <p:nvPr>
            <p:ph idx="1" type="body"/>
          </p:nvPr>
        </p:nvSpPr>
        <p:spPr>
          <a:xfrm>
            <a:off y="1200150" x="457200"/>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2" name="Shape 22"/>
          <p:cNvSpPr txBox="1"/>
          <p:nvPr>
            <p:ph idx="2" type="body"/>
          </p:nvPr>
        </p:nvSpPr>
        <p:spPr>
          <a:xfrm>
            <a:off y="1200150" x="4692273"/>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3" name="Shape 23"/>
        <p:cNvGrpSpPr/>
        <p:nvPr/>
      </p:nvGrpSpPr>
      <p:grpSpPr>
        <a:xfrm>
          <a:off y="0" x="0"/>
          <a:ext cy="0" cx="0"/>
          <a:chOff y="0" x="0"/>
          <a:chExt cy="0" cx="0"/>
        </a:xfrm>
      </p:grpSpPr>
      <p:sp>
        <p:nvSpPr>
          <p:cNvPr id="24" name="Shape 24"/>
          <p:cNvSpPr/>
          <p:nvPr/>
        </p:nvSpPr>
        <p:spPr>
          <a:xfrm>
            <a:off y="0" x="0"/>
            <a:ext cy="1149900" cx="9144000"/>
          </a:xfrm>
          <a:prstGeom prst="rect">
            <a:avLst/>
          </a:prstGeom>
          <a:solidFill>
            <a:srgbClr val="2388DB"/>
          </a:solidFill>
          <a:ln>
            <a:noFill/>
          </a:ln>
        </p:spPr>
        <p:txBody>
          <a:bodyPr bIns="45700" rIns="91425" lIns="91425" tIns="45700" anchor="ctr" anchorCtr="0">
            <a:noAutofit/>
          </a:bodyPr>
          <a:lstStyle/>
          <a:p>
            <a:pPr>
              <a:spcBef>
                <a:spcPts val="0"/>
              </a:spcBef>
              <a:buNone/>
            </a:pPr>
            <a:r>
              <a:t/>
            </a:r>
            <a:endParaRPr/>
          </a:p>
        </p:txBody>
      </p:sp>
      <p:cxnSp>
        <p:nvCxnSpPr>
          <p:cNvPr id="25" name="Shape 25"/>
          <p:cNvCxnSpPr/>
          <p:nvPr/>
        </p:nvCxnSpPr>
        <p:spPr>
          <a:xfrm>
            <a:off y="1127875" x="0"/>
            <a:ext cy="0" cx="9144000"/>
          </a:xfrm>
          <a:prstGeom prst="straightConnector1">
            <a:avLst/>
          </a:prstGeom>
          <a:noFill/>
          <a:ln w="57150" cap="flat">
            <a:solidFill>
              <a:srgbClr val="000000">
                <a:alpha val="14901"/>
              </a:srgbClr>
            </a:solidFill>
            <a:prstDash val="solid"/>
            <a:round/>
            <a:headEnd w="med" len="med" type="none"/>
            <a:tailEnd w="med" len="med" type="none"/>
          </a:ln>
        </p:spPr>
      </p:cxnSp>
      <p:sp>
        <p:nvSpPr>
          <p:cNvPr id="26" name="Shape 26"/>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7" name="Shape 27"/>
        <p:cNvGrpSpPr/>
        <p:nvPr/>
      </p:nvGrpSpPr>
      <p:grpSpPr>
        <a:xfrm>
          <a:off y="0" x="0"/>
          <a:ext cy="0" cx="0"/>
          <a:chOff y="0" x="0"/>
          <a:chExt cy="0" cx="0"/>
        </a:xfrm>
      </p:grpSpPr>
      <p:sp>
        <p:nvSpPr>
          <p:cNvPr id="28" name="Shape 28"/>
          <p:cNvSpPr txBox="1"/>
          <p:nvPr>
            <p:ph idx="1" type="body"/>
          </p:nvPr>
        </p:nvSpPr>
        <p:spPr>
          <a:xfrm>
            <a:off y="4406309" x="457200"/>
            <a:ext cy="519599" cx="8229600"/>
          </a:xfrm>
          <a:prstGeom prst="rect">
            <a:avLst/>
          </a:prstGeom>
        </p:spPr>
        <p:txBody>
          <a:bodyPr bIns="91425" rIns="91425" lIns="91425" tIns="91425" anchor="t" anchorCtr="0"/>
          <a:lstStyle>
            <a:lvl1pPr>
              <a:spcBef>
                <a:spcPts val="0"/>
              </a:spcBef>
              <a:buClr>
                <a:schemeClr val="dk2"/>
              </a:buClr>
              <a:buSzPct val="100000"/>
              <a:buNone/>
              <a:defRPr sz="1800">
                <a:solidFill>
                  <a:schemeClr val="dk2"/>
                </a:solidFill>
              </a:defRPr>
            </a:lvl1pPr>
          </a:lstStyle>
          <a:p/>
        </p:txBody>
      </p:sp>
      <p:sp>
        <p:nvSpPr>
          <p:cNvPr id="29" name="Shape 29"/>
          <p:cNvSpPr/>
          <p:nvPr/>
        </p:nvSpPr>
        <p:spPr>
          <a:xfrm>
            <a:off y="0" x="4274"/>
            <a:ext cy="4406399" cx="9144000"/>
          </a:xfrm>
          <a:prstGeom prst="rect">
            <a:avLst/>
          </a:prstGeom>
          <a:solidFill>
            <a:srgbClr val="2388DB"/>
          </a:solidFill>
          <a:ln>
            <a:noFill/>
          </a:ln>
        </p:spPr>
        <p:txBody>
          <a:bodyPr bIns="45700" rIns="91425" lIns="91425" tIns="45700" anchor="ctr" anchorCtr="0">
            <a:noAutofit/>
          </a:bodyPr>
          <a:lstStyle/>
          <a:p>
            <a:pPr>
              <a:spcBef>
                <a:spcPts val="0"/>
              </a:spcBef>
              <a:buNone/>
            </a:pPr>
            <a:r>
              <a:t/>
            </a:r>
            <a:endParaRPr/>
          </a:p>
        </p:txBody>
      </p:sp>
      <p:cxnSp>
        <p:nvCxnSpPr>
          <p:cNvPr id="30" name="Shape 30"/>
          <p:cNvCxnSpPr/>
          <p:nvPr/>
        </p:nvCxnSpPr>
        <p:spPr>
          <a:xfrm>
            <a:off y="4384371" x="0"/>
            <a:ext cy="0" cx="9144000"/>
          </a:xfrm>
          <a:prstGeom prst="straightConnector1">
            <a:avLst/>
          </a:prstGeom>
          <a:noFill/>
          <a:ln w="57150" cap="flat">
            <a:solidFill>
              <a:srgbClr val="000000">
                <a:alpha val="14901"/>
              </a:srgbClr>
            </a:solidFill>
            <a:prstDash val="solid"/>
            <a:round/>
            <a:headEnd w="med" len="med" type="none"/>
            <a:tailEnd w="med" len="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1" name="Shape 31"/>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2.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400" cx="8229600"/>
          </a:xfrm>
          <a:prstGeom prst="rect">
            <a:avLst/>
          </a:prstGeom>
          <a:noFill/>
          <a:ln>
            <a:noFill/>
          </a:ln>
        </p:spPr>
        <p:txBody>
          <a:bodyPr bIns="91425" rIns="91425" lIns="91425" tIns="91425" anchor="b" anchorCtr="0"/>
          <a:lstStyle>
            <a:lvl1pPr>
              <a:spcBef>
                <a:spcPts val="0"/>
              </a:spcBef>
              <a:buClr>
                <a:schemeClr val="lt1"/>
              </a:buClr>
              <a:buSzPct val="100000"/>
              <a:buNone/>
              <a:defRPr b="1" sz="3600">
                <a:solidFill>
                  <a:schemeClr val="lt1"/>
                </a:solidFill>
              </a:defRPr>
            </a:lvl1pPr>
            <a:lvl2pPr>
              <a:spcBef>
                <a:spcPts val="0"/>
              </a:spcBef>
              <a:buClr>
                <a:schemeClr val="lt1"/>
              </a:buClr>
              <a:buSzPct val="100000"/>
              <a:buNone/>
              <a:defRPr b="1" sz="3600">
                <a:solidFill>
                  <a:schemeClr val="lt1"/>
                </a:solidFill>
              </a:defRPr>
            </a:lvl2pPr>
            <a:lvl3pPr>
              <a:spcBef>
                <a:spcPts val="0"/>
              </a:spcBef>
              <a:buClr>
                <a:schemeClr val="lt1"/>
              </a:buClr>
              <a:buSzPct val="100000"/>
              <a:buNone/>
              <a:defRPr b="1" sz="3600">
                <a:solidFill>
                  <a:schemeClr val="lt1"/>
                </a:solidFill>
              </a:defRPr>
            </a:lvl3pPr>
            <a:lvl4pPr>
              <a:spcBef>
                <a:spcPts val="0"/>
              </a:spcBef>
              <a:buClr>
                <a:schemeClr val="lt1"/>
              </a:buClr>
              <a:buSzPct val="100000"/>
              <a:buNone/>
              <a:defRPr b="1" sz="3600">
                <a:solidFill>
                  <a:schemeClr val="lt1"/>
                </a:solidFill>
              </a:defRPr>
            </a:lvl4pPr>
            <a:lvl5pPr>
              <a:spcBef>
                <a:spcPts val="0"/>
              </a:spcBef>
              <a:buClr>
                <a:schemeClr val="lt1"/>
              </a:buClr>
              <a:buSzPct val="100000"/>
              <a:buNone/>
              <a:defRPr b="1" sz="3600">
                <a:solidFill>
                  <a:schemeClr val="lt1"/>
                </a:solidFill>
              </a:defRPr>
            </a:lvl5pPr>
            <a:lvl6pPr>
              <a:spcBef>
                <a:spcPts val="0"/>
              </a:spcBef>
              <a:buClr>
                <a:schemeClr val="lt1"/>
              </a:buClr>
              <a:buSzPct val="100000"/>
              <a:buNone/>
              <a:defRPr b="1" sz="3600">
                <a:solidFill>
                  <a:schemeClr val="lt1"/>
                </a:solidFill>
              </a:defRPr>
            </a:lvl6pPr>
            <a:lvl7pPr>
              <a:spcBef>
                <a:spcPts val="0"/>
              </a:spcBef>
              <a:buClr>
                <a:schemeClr val="lt1"/>
              </a:buClr>
              <a:buSzPct val="100000"/>
              <a:buNone/>
              <a:defRPr b="1" sz="3600">
                <a:solidFill>
                  <a:schemeClr val="lt1"/>
                </a:solidFill>
              </a:defRPr>
            </a:lvl7pPr>
            <a:lvl8pPr>
              <a:spcBef>
                <a:spcPts val="0"/>
              </a:spcBef>
              <a:buClr>
                <a:schemeClr val="lt1"/>
              </a:buClr>
              <a:buSzPct val="100000"/>
              <a:buNone/>
              <a:defRPr b="1" sz="3600">
                <a:solidFill>
                  <a:schemeClr val="lt1"/>
                </a:solidFill>
              </a:defRPr>
            </a:lvl8pPr>
            <a:lvl9pPr>
              <a:spcBef>
                <a:spcPts val="0"/>
              </a:spcBef>
              <a:buClr>
                <a:schemeClr val="lt1"/>
              </a:buClr>
              <a:buSzPct val="100000"/>
              <a:buNone/>
              <a:defRPr b="1" sz="3600">
                <a:solidFill>
                  <a:schemeClr val="lt1"/>
                </a:solidFill>
              </a:defRPr>
            </a:lvl9pPr>
          </a:lstStyle>
          <a:p/>
        </p:txBody>
      </p:sp>
      <p:sp>
        <p:nvSpPr>
          <p:cNvPr id="6" name="Shape 6"/>
          <p:cNvSpPr txBox="1"/>
          <p:nvPr>
            <p:ph idx="1" type="body"/>
          </p:nvPr>
        </p:nvSpPr>
        <p:spPr>
          <a:xfrm>
            <a:off y="1200150" x="457200"/>
            <a:ext cy="3725699" cx="8229600"/>
          </a:xfrm>
          <a:prstGeom prst="rect">
            <a:avLst/>
          </a:prstGeom>
          <a:noFill/>
          <a:ln>
            <a:noFill/>
          </a:ln>
        </p:spPr>
        <p:txBody>
          <a:bodyPr bIns="91425" rIns="91425" lIns="91425" t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6.xml" Type="http://schemas.openxmlformats.org/officeDocument/2006/relationships/slideLayout" Id="rId1"/><Relationship Target="../media/image01.png" Type="http://schemas.openxmlformats.org/officeDocument/2006/relationships/image" Id="rId3"/></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 Target="https://TravelCorp.com/TravelSaas/" Type="http://schemas.openxmlformats.org/officeDocument/2006/relationships/hyperlink" TargetMode="External" Id="rId3"/></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xml" Type="http://schemas.openxmlformats.org/officeDocument/2006/relationships/slideLayout" Id="rId1"/></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2.xml" Type="http://schemas.openxmlformats.org/officeDocument/2006/relationships/slideLayout" Id="rId1"/></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2.xml" Type="http://schemas.openxmlformats.org/officeDocument/2006/relationships/slideLayout" Id="rId1"/></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6.xml" Type="http://schemas.openxmlformats.org/officeDocument/2006/relationships/slideLayout" Id="rId1"/></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6.xml" Type="http://schemas.openxmlformats.org/officeDocument/2006/relationships/slideLayout" Id="rId1"/></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6.xml" Type="http://schemas.openxmlformats.org/officeDocument/2006/relationships/slideLayout" Id="rId1"/></Relationships>
</file>

<file path=ppt/slides/_rels/slide28.xml.rels><?xml version="1.0" encoding="UTF-8" standalone="yes"?><Relationships xmlns="http://schemas.openxmlformats.org/package/2006/relationships"><Relationship Target="../notesSlides/notesSlide28.xml" Type="http://schemas.openxmlformats.org/officeDocument/2006/relationships/notesSlide" Id="rId2"/><Relationship Target="../slideLayouts/slideLayout6.xml" Type="http://schemas.openxmlformats.org/officeDocument/2006/relationships/slideLayout" Id="rId1"/></Relationships>
</file>

<file path=ppt/slides/_rels/slide29.xml.rels><?xml version="1.0" encoding="UTF-8" standalone="yes"?><Relationships xmlns="http://schemas.openxmlformats.org/package/2006/relationships"><Relationship Target="../notesSlides/notesSlide29.xml" Type="http://schemas.openxmlformats.org/officeDocument/2006/relationships/notesSlide" Id="rId2"/><Relationship Target="../slideLayouts/slideLayout6.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3"/></Relationships>
</file>

<file path=ppt/slides/_rels/slide30.xml.rels><?xml version="1.0" encoding="UTF-8" standalone="yes"?><Relationships xmlns="http://schemas.openxmlformats.org/package/2006/relationships"><Relationship Target="../notesSlides/notesSlide30.xml" Type="http://schemas.openxmlformats.org/officeDocument/2006/relationships/notesSlide" Id="rId2"/><Relationship Target="../slideLayouts/slideLayout2.xml" Type="http://schemas.openxmlformats.org/officeDocument/2006/relationships/slideLayout" Id="rId1"/><Relationship Target="http://www.cisco.com/c/en/us/products/unified-communications/unified-communications-manager-callmanager/index.html" Type="http://schemas.openxmlformats.org/officeDocument/2006/relationships/hyperlink" TargetMode="External" Id="rId4"/><Relationship Target="http://www.markholloway.com/blog/?p=2403" Type="http://schemas.openxmlformats.org/officeDocument/2006/relationships/hyperlink" TargetMode="External" Id="rId3"/><Relationship Target="https://bb.fau.edu/bbcswebdav/pid-1582248-dt-content-rid-16827122_1/xid-16827122_1" Type="http://schemas.openxmlformats.org/officeDocument/2006/relationships/hyperlink" TargetMode="External" Id="rId6"/><Relationship Target="https://bb.fau.edu/bbcswebdav/pid-1512974-dt-content-rid-16104953_1/xid-16104953_1" Type="http://schemas.openxmlformats.org/officeDocument/2006/relationships/hyperlink" TargetMode="External" Id="rId5"/><Relationship Target="https://bb.fau.edu/bbcswebdav/pid-1611859-dt-content-rid-17069278_1/xid-17069278_1" Type="http://schemas.openxmlformats.org/officeDocument/2006/relationships/hyperlink" TargetMode="External" Id="rId7"/></Relationships>
</file>

<file path=ppt/slides/_rels/slide31.xml.rels><?xml version="1.0" encoding="UTF-8" standalone="yes"?><Relationships xmlns="http://schemas.openxmlformats.org/package/2006/relationships"><Relationship Target="../notesSlides/notesSlide31.xml" Type="http://schemas.openxmlformats.org/officeDocument/2006/relationships/notesSlide" Id="rId2"/><Relationship Target="../slideLayouts/slideLayout2.xml" Type="http://schemas.openxmlformats.org/officeDocument/2006/relationships/slideLayout" Id="rId1"/><Relationship Target="http://csrc.nist.gov/publications/nistpubs/800-35/NIST-SP800-35.pdf" Type="http://schemas.openxmlformats.org/officeDocument/2006/relationships/hyperlink" TargetMode="External" Id="rId4"/><Relationship Target="http://www.research.ibm.com/people/a/akeller/Data/WSLASpecV1-20030128.pdf" Type="http://schemas.openxmlformats.org/officeDocument/2006/relationships/hyperlink" TargetMode="External"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 name="Shape 32"/>
        <p:cNvGrpSpPr/>
        <p:nvPr/>
      </p:nvGrpSpPr>
      <p:grpSpPr>
        <a:xfrm>
          <a:off y="0" x="0"/>
          <a:ext cy="0" cx="0"/>
          <a:chOff y="0" x="0"/>
          <a:chExt cy="0" cx="0"/>
        </a:xfrm>
      </p:grpSpPr>
      <p:sp>
        <p:nvSpPr>
          <p:cNvPr id="33" name="Shape 33"/>
          <p:cNvSpPr txBox="1"/>
          <p:nvPr>
            <p:ph type="ctrTitle"/>
          </p:nvPr>
        </p:nvSpPr>
        <p:spPr>
          <a:xfrm>
            <a:off y="1867781" x="685800"/>
            <a:ext cy="1648800" cx="7772400"/>
          </a:xfrm>
          <a:prstGeom prst="rect">
            <a:avLst/>
          </a:prstGeom>
        </p:spPr>
        <p:txBody>
          <a:bodyPr bIns="91425" rIns="91425" lIns="91425" tIns="91425" anchor="b" anchorCtr="0">
            <a:noAutofit/>
          </a:bodyPr>
          <a:lstStyle/>
          <a:p>
            <a:pPr>
              <a:spcBef>
                <a:spcPts val="0"/>
              </a:spcBef>
              <a:buNone/>
            </a:pPr>
            <a:r>
              <a:rPr sz="3600" lang="en"/>
              <a:t>COT5930 Final Project</a:t>
            </a:r>
          </a:p>
        </p:txBody>
      </p:sp>
      <p:sp>
        <p:nvSpPr>
          <p:cNvPr id="34" name="Shape 34"/>
          <p:cNvSpPr txBox="1"/>
          <p:nvPr>
            <p:ph idx="1" type="subTitle"/>
          </p:nvPr>
        </p:nvSpPr>
        <p:spPr>
          <a:xfrm>
            <a:off y="3627026" x="685800"/>
            <a:ext cy="774300" cx="7772400"/>
          </a:xfrm>
          <a:prstGeom prst="rect">
            <a:avLst/>
          </a:prstGeom>
        </p:spPr>
        <p:txBody>
          <a:bodyPr bIns="91425" rIns="91425" lIns="91425" tIns="91425" anchor="t" anchorCtr="0">
            <a:noAutofit/>
          </a:bodyPr>
          <a:lstStyle/>
          <a:p>
            <a:pPr>
              <a:spcBef>
                <a:spcPts val="0"/>
              </a:spcBef>
              <a:buNone/>
            </a:pPr>
            <a:r>
              <a:rPr lang="en"/>
              <a:t>John Hancock, December 7th 2014</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y="0" x="0"/>
          <a:ext cy="0" cx="0"/>
          <a:chOff y="0" x="0"/>
          <a:chExt cy="0" cx="0"/>
        </a:xfrm>
      </p:grpSpPr>
      <p:sp>
        <p:nvSpPr>
          <p:cNvPr id="88" name="Shape 88"/>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Cloud Broker Requirements</a:t>
            </a:r>
          </a:p>
        </p:txBody>
      </p:sp>
      <p:sp>
        <p:nvSpPr>
          <p:cNvPr id="89" name="Shape 89"/>
          <p:cNvSpPr txBox="1"/>
          <p:nvPr>
            <p:ph idx="1" type="body"/>
          </p:nvPr>
        </p:nvSpPr>
        <p:spPr>
          <a:xfrm>
            <a:off y="1200150" x="457200"/>
            <a:ext cy="3725699" cx="8229600"/>
          </a:xfrm>
          <a:prstGeom prst="rect">
            <a:avLst/>
          </a:prstGeom>
        </p:spPr>
        <p:txBody>
          <a:bodyPr bIns="91425" rIns="91425" lIns="91425" tIns="91425" anchor="t" anchorCtr="0">
            <a:noAutofit/>
          </a:bodyPr>
          <a:lstStyle/>
          <a:p>
            <a:pPr algn="l" rtl="0" lvl="0" marR="0" indent="-317500" marL="457200">
              <a:lnSpc>
                <a:spcPct val="100000"/>
              </a:lnSpc>
              <a:spcBef>
                <a:spcPts val="600"/>
              </a:spcBef>
              <a:spcAft>
                <a:spcPts val="0"/>
              </a:spcAft>
              <a:buClr>
                <a:schemeClr val="dk1"/>
              </a:buClr>
              <a:buSzPct val="100000"/>
              <a:buFont typeface="Arial"/>
              <a:buChar char="●"/>
            </a:pPr>
            <a:r>
              <a:rPr sz="1400" lang="en"/>
              <a:t>Broker Client Side Interface:</a:t>
            </a:r>
          </a:p>
          <a:p>
            <a:pPr rtl="0" lvl="1" indent="-317500" marL="914400">
              <a:spcBef>
                <a:spcPts val="0"/>
              </a:spcBef>
              <a:buClr>
                <a:schemeClr val="dk1"/>
              </a:buClr>
              <a:buSzPct val="100000"/>
              <a:buFont typeface="Courier New"/>
              <a:buChar char="o"/>
            </a:pPr>
            <a:r>
              <a:rPr sz="1400" lang="en"/>
              <a:t>Authenticates users via delegation to the Authenticator</a:t>
            </a:r>
          </a:p>
          <a:p>
            <a:pPr rtl="0" lvl="0" indent="-317500" marL="457200">
              <a:spcBef>
                <a:spcPts val="0"/>
              </a:spcBef>
              <a:buClr>
                <a:schemeClr val="dk1"/>
              </a:buClr>
              <a:buSzPct val="100000"/>
              <a:buFont typeface="Arial"/>
              <a:buChar char="●"/>
            </a:pPr>
            <a:r>
              <a:rPr sz="1400" lang="en"/>
              <a:t>Client Side Proxy:</a:t>
            </a:r>
          </a:p>
          <a:p>
            <a:pPr rtl="0" lvl="1" indent="-317500" marL="914400">
              <a:spcBef>
                <a:spcPts val="0"/>
              </a:spcBef>
              <a:buClr>
                <a:schemeClr val="dk1"/>
              </a:buClr>
              <a:buSzPct val="100000"/>
              <a:buFont typeface="Courier New"/>
              <a:buChar char="o"/>
            </a:pPr>
            <a:r>
              <a:rPr sz="1400" lang="en"/>
              <a:t>Intercepts all requests clients make to the broker</a:t>
            </a:r>
          </a:p>
          <a:p>
            <a:pPr rtl="0" lvl="1" indent="-317500" marL="914400">
              <a:spcBef>
                <a:spcPts val="0"/>
              </a:spcBef>
              <a:buClr>
                <a:schemeClr val="dk1"/>
              </a:buClr>
              <a:buSzPct val="100000"/>
              <a:buFont typeface="Courier New"/>
              <a:buChar char="o"/>
            </a:pPr>
            <a:r>
              <a:rPr sz="1400" lang="en"/>
              <a:t>Delegates authorization check on request to the Reference Monitor</a:t>
            </a:r>
          </a:p>
          <a:p>
            <a:pPr rtl="0" lvl="0" indent="-317500" marL="457200">
              <a:spcBef>
                <a:spcPts val="0"/>
              </a:spcBef>
              <a:buClr>
                <a:schemeClr val="dk1"/>
              </a:buClr>
              <a:buSzPct val="100000"/>
              <a:buFont typeface="Arial"/>
              <a:buChar char="●"/>
            </a:pPr>
            <a:r>
              <a:rPr sz="1400" lang="en"/>
              <a:t>Broker:</a:t>
            </a:r>
          </a:p>
          <a:p>
            <a:pPr rtl="0" lvl="1" indent="-317500" marL="914400">
              <a:spcBef>
                <a:spcPts val="480"/>
              </a:spcBef>
              <a:buClr>
                <a:schemeClr val="dk1"/>
              </a:buClr>
              <a:buSzPct val="100000"/>
              <a:buFont typeface="Courier New"/>
              <a:buChar char="o"/>
            </a:pPr>
            <a:r>
              <a:rPr sz="1400" lang="en"/>
              <a:t>maintains list of available services</a:t>
            </a:r>
          </a:p>
          <a:p>
            <a:pPr rtl="0" lvl="1" indent="-317500" marL="914400">
              <a:spcBef>
                <a:spcPts val="480"/>
              </a:spcBef>
              <a:buClr>
                <a:schemeClr val="dk1"/>
              </a:buClr>
              <a:buSzPct val="100000"/>
              <a:buFont typeface="Courier New"/>
              <a:buChar char="o"/>
            </a:pPr>
            <a:r>
              <a:rPr sz="1400" lang="en"/>
              <a:t>delegates translation of requests and responses to Bridge</a:t>
            </a:r>
          </a:p>
          <a:p>
            <a:pPr rtl="0" lvl="0" indent="-317500" marL="457200">
              <a:spcBef>
                <a:spcPts val="0"/>
              </a:spcBef>
              <a:buClr>
                <a:schemeClr val="dk1"/>
              </a:buClr>
              <a:buSzPct val="100000"/>
              <a:buFont typeface="Arial"/>
              <a:buChar char="●"/>
            </a:pPr>
            <a:r>
              <a:rPr sz="1400" lang="en"/>
              <a:t>Server Side Proxy:</a:t>
            </a:r>
          </a:p>
          <a:p>
            <a:pPr rtl="0" lvl="1" indent="-317500" marL="914400">
              <a:spcBef>
                <a:spcPts val="480"/>
              </a:spcBef>
              <a:buClr>
                <a:schemeClr val="dk1"/>
              </a:buClr>
              <a:buSzPct val="100000"/>
              <a:buFont typeface="Courier New"/>
              <a:buChar char="o"/>
            </a:pPr>
            <a:r>
              <a:rPr sz="1400" lang="en"/>
              <a:t>delegates authorization to forward translated request to reference monitor</a:t>
            </a:r>
          </a:p>
          <a:p>
            <a:pPr rtl="0" lvl="1" indent="-317500" marL="914400">
              <a:spcBef>
                <a:spcPts val="480"/>
              </a:spcBef>
              <a:buClr>
                <a:schemeClr val="dk1"/>
              </a:buClr>
              <a:buSzPct val="100000"/>
              <a:buFont typeface="Courier New"/>
              <a:buChar char="o"/>
            </a:pPr>
            <a:r>
              <a:rPr sz="1400" lang="en"/>
              <a:t>forwards translated requests to Cloud Service Providers</a:t>
            </a:r>
          </a:p>
          <a:p>
            <a:pPr rtl="0" lvl="1" indent="-317500" marL="914400">
              <a:spcBef>
                <a:spcPts val="480"/>
              </a:spcBef>
              <a:buClr>
                <a:schemeClr val="dk1"/>
              </a:buClr>
              <a:buSzPct val="100000"/>
              <a:buFont typeface="Courier New"/>
              <a:buChar char="o"/>
            </a:pPr>
            <a:r>
              <a:rPr sz="1400" lang="en"/>
              <a:t>forwards provider responses to Broker for translation</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y="0" x="0"/>
          <a:ext cy="0" cx="0"/>
          <a:chOff y="0" x="0"/>
          <a:chExt cy="0" cx="0"/>
        </a:xfrm>
      </p:grpSpPr>
      <p:sp>
        <p:nvSpPr>
          <p:cNvPr id="94" name="Shape 94"/>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Cloud Broker Requirements</a:t>
            </a:r>
          </a:p>
        </p:txBody>
      </p:sp>
      <p:sp>
        <p:nvSpPr>
          <p:cNvPr id="95" name="Shape 9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1" indent="-317500" marL="457200">
              <a:spcBef>
                <a:spcPts val="0"/>
              </a:spcBef>
              <a:buClr>
                <a:schemeClr val="dk1"/>
              </a:buClr>
              <a:buSzPct val="100000"/>
              <a:buFont typeface="Courier New"/>
              <a:buChar char="o"/>
            </a:pPr>
            <a:r>
              <a:rPr sz="1400" lang="en"/>
              <a:t>Reliability Components</a:t>
            </a:r>
          </a:p>
          <a:p>
            <a:pPr rtl="0" lvl="2" indent="-317500" marL="914400">
              <a:spcBef>
                <a:spcPts val="0"/>
              </a:spcBef>
              <a:buClr>
                <a:schemeClr val="dk1"/>
              </a:buClr>
              <a:buSzPct val="100000"/>
              <a:buFont typeface="Wingdings"/>
              <a:buChar char="§"/>
            </a:pPr>
            <a:r>
              <a:rPr sz="1400" lang="en"/>
              <a:t>Monitoring System</a:t>
            </a:r>
          </a:p>
          <a:p>
            <a:pPr rtl="0" lvl="3" indent="-317500" marL="1371600">
              <a:spcBef>
                <a:spcPts val="0"/>
              </a:spcBef>
              <a:buClr>
                <a:schemeClr val="dk1"/>
              </a:buClr>
              <a:buSzPct val="100000"/>
              <a:buFont typeface="Arial"/>
              <a:buChar char="●"/>
            </a:pPr>
            <a:r>
              <a:rPr sz="1400" lang="en"/>
              <a:t>Sender</a:t>
            </a:r>
          </a:p>
          <a:p>
            <a:pPr rtl="0" lvl="4" indent="-317500" marL="1828800">
              <a:spcBef>
                <a:spcPts val="0"/>
              </a:spcBef>
              <a:buClr>
                <a:schemeClr val="dk1"/>
              </a:buClr>
              <a:buSzPct val="100000"/>
              <a:buFont typeface="Courier New"/>
              <a:buChar char="o"/>
            </a:pPr>
            <a:r>
              <a:rPr sz="1400" lang="en"/>
              <a:t>polls Receivers with monitoring request</a:t>
            </a:r>
          </a:p>
          <a:p>
            <a:pPr rtl="0" lvl="4" indent="-317500" marL="1828800">
              <a:spcBef>
                <a:spcPts val="0"/>
              </a:spcBef>
              <a:buClr>
                <a:schemeClr val="dk1"/>
              </a:buClr>
              <a:buSzPct val="100000"/>
              <a:buFont typeface="Courier New"/>
              <a:buChar char="o"/>
            </a:pPr>
            <a:r>
              <a:rPr sz="1400" lang="en"/>
              <a:t>reports poll status</a:t>
            </a:r>
          </a:p>
          <a:p>
            <a:pPr rtl="0" lvl="4" indent="-317500" marL="1828800">
              <a:spcBef>
                <a:spcPts val="0"/>
              </a:spcBef>
              <a:buClr>
                <a:schemeClr val="dk1"/>
              </a:buClr>
              <a:buSzPct val="100000"/>
              <a:buFont typeface="Courier New"/>
              <a:buChar char="o"/>
            </a:pPr>
            <a:r>
              <a:rPr sz="1400" lang="en"/>
              <a:t>receives poll result, which can be, “responded”, or “timed out” from Timer </a:t>
            </a:r>
          </a:p>
          <a:p>
            <a:pPr rtl="0" lvl="3" indent="-317500" marL="1371600">
              <a:spcBef>
                <a:spcPts val="0"/>
              </a:spcBef>
              <a:buClr>
                <a:schemeClr val="dk1"/>
              </a:buClr>
              <a:buSzPct val="100000"/>
              <a:buFont typeface="Arial"/>
              <a:buChar char="●"/>
            </a:pPr>
            <a:r>
              <a:rPr sz="1400" lang="en"/>
              <a:t>Timer</a:t>
            </a:r>
          </a:p>
          <a:p>
            <a:pPr rtl="0" lvl="4" indent="-317500" marL="1828800">
              <a:spcBef>
                <a:spcPts val="0"/>
              </a:spcBef>
              <a:buClr>
                <a:schemeClr val="dk1"/>
              </a:buClr>
              <a:buSzPct val="100000"/>
              <a:buFont typeface="Courier New"/>
              <a:buChar char="o"/>
            </a:pPr>
            <a:r>
              <a:rPr sz="1400" lang="en"/>
              <a:t>starts timer with message from Sender that Sender sends simultaneously with receiver poll</a:t>
            </a:r>
          </a:p>
          <a:p>
            <a:pPr rtl="0" lvl="4" indent="-317500" marL="1828800">
              <a:spcBef>
                <a:spcPts val="0"/>
              </a:spcBef>
              <a:buClr>
                <a:schemeClr val="dk1"/>
              </a:buClr>
              <a:buSzPct val="100000"/>
              <a:buFont typeface="Courier New"/>
              <a:buChar char="o"/>
            </a:pPr>
            <a:r>
              <a:rPr sz="1400" lang="en"/>
              <a:t>receives response from Acknowledger, tells sender we have response to poll, or tells sender poll timed out</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y="0" x="0"/>
          <a:ext cy="0" cx="0"/>
          <a:chOff y="0" x="0"/>
          <a:chExt cy="0" cx="0"/>
        </a:xfrm>
      </p:grpSpPr>
      <p:sp>
        <p:nvSpPr>
          <p:cNvPr id="100" name="Shape 100"/>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Cloud Broker Requirements</a:t>
            </a:r>
          </a:p>
        </p:txBody>
      </p:sp>
      <p:sp>
        <p:nvSpPr>
          <p:cNvPr id="101" name="Shape 101"/>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1" indent="-317500" marL="457200">
              <a:spcBef>
                <a:spcPts val="0"/>
              </a:spcBef>
              <a:buClr>
                <a:schemeClr val="dk1"/>
              </a:buClr>
              <a:buSzPct val="100000"/>
              <a:buFont typeface="Courier New"/>
              <a:buChar char="o"/>
            </a:pPr>
            <a:r>
              <a:rPr sz="1400" lang="en"/>
              <a:t>Reliability Components</a:t>
            </a:r>
          </a:p>
          <a:p>
            <a:pPr rtl="0" lvl="2" indent="-317500" marL="914400">
              <a:spcBef>
                <a:spcPts val="0"/>
              </a:spcBef>
              <a:buClr>
                <a:schemeClr val="dk1"/>
              </a:buClr>
              <a:buSzPct val="100000"/>
              <a:buFont typeface="Wingdings"/>
              <a:buChar char="§"/>
            </a:pPr>
            <a:r>
              <a:rPr sz="1400" lang="en"/>
              <a:t>Monitored System</a:t>
            </a:r>
          </a:p>
          <a:p>
            <a:pPr rtl="0" lvl="3" indent="-317500" marL="1371600">
              <a:spcBef>
                <a:spcPts val="0"/>
              </a:spcBef>
              <a:buClr>
                <a:schemeClr val="dk1"/>
              </a:buClr>
              <a:buSzPct val="100000"/>
              <a:buFont typeface="Arial"/>
              <a:buChar char="●"/>
            </a:pPr>
            <a:r>
              <a:rPr sz="1400" lang="en"/>
              <a:t>For this design, monitored components extend both Acknowledger and Receiver Classes</a:t>
            </a:r>
          </a:p>
          <a:p>
            <a:pPr rtl="0" lvl="3" indent="-317500" marL="1371600">
              <a:spcBef>
                <a:spcPts val="0"/>
              </a:spcBef>
              <a:buClr>
                <a:schemeClr val="dk1"/>
              </a:buClr>
              <a:buSzPct val="100000"/>
              <a:buFont typeface="Arial"/>
              <a:buChar char="●"/>
            </a:pPr>
            <a:r>
              <a:rPr sz="1400" lang="en"/>
              <a:t>Acknowledger</a:t>
            </a:r>
          </a:p>
          <a:p>
            <a:pPr rtl="0" lvl="4" indent="-317500" marL="1828800">
              <a:spcBef>
                <a:spcPts val="0"/>
              </a:spcBef>
              <a:buClr>
                <a:schemeClr val="dk1"/>
              </a:buClr>
              <a:buSzPct val="100000"/>
              <a:buFont typeface="Courier New"/>
              <a:buChar char="o"/>
            </a:pPr>
            <a:r>
              <a:rPr sz="1400" lang="en"/>
              <a:t>receives notification of poll from receiver</a:t>
            </a:r>
          </a:p>
          <a:p>
            <a:pPr rtl="0" lvl="4" indent="-317500" marL="1828800">
              <a:spcBef>
                <a:spcPts val="0"/>
              </a:spcBef>
              <a:buClr>
                <a:schemeClr val="dk1"/>
              </a:buClr>
              <a:buSzPct val="100000"/>
              <a:buFont typeface="Courier New"/>
              <a:buChar char="o"/>
            </a:pPr>
            <a:r>
              <a:rPr sz="1400" lang="en"/>
              <a:t>sends acknowledgement of poll to timer</a:t>
            </a:r>
          </a:p>
          <a:p>
            <a:pPr rtl="0" lvl="3" indent="-317500" marL="1371600">
              <a:spcBef>
                <a:spcPts val="0"/>
              </a:spcBef>
              <a:buClr>
                <a:schemeClr val="dk1"/>
              </a:buClr>
              <a:buSzPct val="100000"/>
              <a:buFont typeface="Arial"/>
              <a:buChar char="●"/>
            </a:pPr>
            <a:r>
              <a:rPr sz="1400" lang="en"/>
              <a:t>Receiver</a:t>
            </a:r>
          </a:p>
          <a:p>
            <a:pPr rtl="0" lvl="4" indent="-317500" marL="1828800">
              <a:spcBef>
                <a:spcPts val="0"/>
              </a:spcBef>
              <a:buClr>
                <a:schemeClr val="dk1"/>
              </a:buClr>
              <a:buSzPct val="100000"/>
              <a:buFont typeface="Courier New"/>
              <a:buChar char="o"/>
            </a:pPr>
            <a:r>
              <a:rPr sz="1400" lang="en"/>
              <a:t>Receives monitoring poll from sender</a:t>
            </a:r>
          </a:p>
          <a:p>
            <a:pPr rtl="0" lvl="4" indent="-317500" marL="1828800">
              <a:spcBef>
                <a:spcPts val="0"/>
              </a:spcBef>
              <a:buClr>
                <a:schemeClr val="dk1"/>
              </a:buClr>
              <a:buSzPct val="100000"/>
              <a:buFont typeface="Courier New"/>
              <a:buChar char="o"/>
            </a:pPr>
            <a:r>
              <a:rPr sz="1400" lang="en"/>
              <a:t>alerts Acknowledger to send acknowledgement</a:t>
            </a:r>
          </a:p>
          <a:p>
            <a:pPr>
              <a:spcBef>
                <a:spcPts val="0"/>
              </a:spcBef>
              <a:buNone/>
            </a:pPr>
            <a:r>
              <a:t/>
            </a:r>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y="0" x="0"/>
          <a:ext cy="0" cx="0"/>
          <a:chOff y="0" x="0"/>
          <a:chExt cy="0" cx="0"/>
        </a:xfrm>
      </p:grpSpPr>
      <p:sp>
        <p:nvSpPr>
          <p:cNvPr id="106" name="Shape 106"/>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Cloud Broker Requirements</a:t>
            </a:r>
          </a:p>
        </p:txBody>
      </p:sp>
      <p:sp>
        <p:nvSpPr>
          <p:cNvPr id="107" name="Shape 107"/>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17500" marL="457200">
              <a:spcBef>
                <a:spcPts val="0"/>
              </a:spcBef>
              <a:buClr>
                <a:schemeClr val="dk1"/>
              </a:buClr>
              <a:buSzPct val="100000"/>
              <a:buFont typeface="Arial"/>
              <a:buChar char="●"/>
            </a:pPr>
            <a:r>
              <a:rPr sz="1400" lang="en"/>
              <a:t>Security Components</a:t>
            </a:r>
          </a:p>
          <a:p>
            <a:pPr rtl="0" lvl="1" indent="-317500" marL="914400">
              <a:spcBef>
                <a:spcPts val="0"/>
              </a:spcBef>
              <a:buClr>
                <a:schemeClr val="dk1"/>
              </a:buClr>
              <a:buSzPct val="100000"/>
              <a:buFont typeface="Courier New"/>
              <a:buChar char="o"/>
            </a:pPr>
            <a:r>
              <a:rPr sz="1400" lang="en"/>
              <a:t>Reference Monitor</a:t>
            </a:r>
          </a:p>
          <a:p>
            <a:pPr rtl="0" lvl="2" indent="-317500" marL="1371600">
              <a:spcBef>
                <a:spcPts val="0"/>
              </a:spcBef>
              <a:buClr>
                <a:schemeClr val="dk1"/>
              </a:buClr>
              <a:buSzPct val="100000"/>
              <a:buFont typeface="Wingdings"/>
              <a:buChar char="§"/>
            </a:pPr>
            <a:r>
              <a:rPr sz="1400" lang="en"/>
              <a:t>associated classes query the Reference Monitor to decide whether or not a request or response should be forwarded to the intended receiver</a:t>
            </a:r>
          </a:p>
          <a:p>
            <a:pPr rtl="0" lvl="2" indent="-317500" marL="1371600">
              <a:spcBef>
                <a:spcPts val="0"/>
              </a:spcBef>
              <a:buClr>
                <a:schemeClr val="dk1"/>
              </a:buClr>
              <a:buSzPct val="100000"/>
              <a:buFont typeface="Wingdings"/>
              <a:buChar char="§"/>
            </a:pPr>
            <a:r>
              <a:rPr sz="1400" lang="en"/>
              <a:t>delegates authorization checks to Authorizer</a:t>
            </a:r>
          </a:p>
          <a:p>
            <a:pPr rtl="0" lvl="2" indent="-317500" marL="1371600">
              <a:spcBef>
                <a:spcPts val="0"/>
              </a:spcBef>
              <a:buClr>
                <a:schemeClr val="dk1"/>
              </a:buClr>
              <a:buSzPct val="100000"/>
              <a:buFont typeface="Wingdings"/>
              <a:buChar char="§"/>
            </a:pPr>
            <a:r>
              <a:rPr sz="1400" lang="en"/>
              <a:t>delegates logging of authorization checks to security logger</a:t>
            </a:r>
          </a:p>
          <a:p>
            <a:pPr rtl="0" lvl="1" indent="-317500" marL="914400">
              <a:spcBef>
                <a:spcPts val="0"/>
              </a:spcBef>
              <a:buClr>
                <a:schemeClr val="dk1"/>
              </a:buClr>
              <a:buSzPct val="100000"/>
              <a:buFont typeface="Courier New"/>
              <a:buChar char="o"/>
            </a:pPr>
            <a:r>
              <a:rPr sz="1400" lang="en"/>
              <a:t>Authenticator</a:t>
            </a:r>
          </a:p>
          <a:p>
            <a:pPr rtl="0" lvl="2" indent="-317500" marL="1371600">
              <a:spcBef>
                <a:spcPts val="0"/>
              </a:spcBef>
              <a:buClr>
                <a:schemeClr val="dk1"/>
              </a:buClr>
              <a:buSzPct val="100000"/>
              <a:buFont typeface="Wingdings"/>
              <a:buChar char="§"/>
            </a:pPr>
            <a:r>
              <a:rPr sz="1400" lang="en"/>
              <a:t>delegates logging of authentication requests to security logger</a:t>
            </a:r>
          </a:p>
          <a:p>
            <a:pPr rtl="0" lvl="2" indent="-317500" marL="1371600">
              <a:spcBef>
                <a:spcPts val="0"/>
              </a:spcBef>
              <a:buClr>
                <a:schemeClr val="dk1"/>
              </a:buClr>
              <a:buSzPct val="100000"/>
              <a:buFont typeface="Wingdings"/>
              <a:buChar char="§"/>
            </a:pPr>
            <a:r>
              <a:rPr sz="1400" lang="en"/>
              <a:t>handles user authentication for Client Side User Interface</a:t>
            </a:r>
          </a:p>
          <a:p>
            <a:pPr rtl="0" lvl="1" indent="-317500" marL="914400">
              <a:spcBef>
                <a:spcPts val="0"/>
              </a:spcBef>
              <a:buClr>
                <a:schemeClr val="dk1"/>
              </a:buClr>
              <a:buSzPct val="100000"/>
              <a:buFont typeface="Courier New"/>
              <a:buChar char="o"/>
            </a:pPr>
            <a:r>
              <a:rPr sz="1400" lang="en"/>
              <a:t>Security Logger</a:t>
            </a:r>
          </a:p>
          <a:p>
            <a:pPr rtl="0" lvl="2" indent="-317500" marL="1371600">
              <a:spcBef>
                <a:spcPts val="0"/>
              </a:spcBef>
              <a:buClr>
                <a:schemeClr val="dk1"/>
              </a:buClr>
              <a:buSzPct val="100000"/>
              <a:buFont typeface="Wingdings"/>
              <a:buChar char="§"/>
            </a:pPr>
            <a:r>
              <a:rPr sz="1400" lang="en"/>
              <a:t>records activity of Reference Monitor, Authenticator</a:t>
            </a:r>
          </a:p>
          <a:p>
            <a:pPr rtl="0" lvl="0" indent="-317500" marL="457200">
              <a:spcBef>
                <a:spcPts val="0"/>
              </a:spcBef>
              <a:buClr>
                <a:schemeClr val="dk1"/>
              </a:buClr>
              <a:buSzPct val="100000"/>
              <a:buFont typeface="Arial"/>
              <a:buChar char="●"/>
            </a:pPr>
            <a:r>
              <a:rPr sz="1400" lang="en"/>
              <a:t>Please See the UML Diagram for system on the next slide.</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y="0" x="0"/>
          <a:ext cy="0" cx="0"/>
          <a:chOff y="0" x="0"/>
          <a:chExt cy="0" cx="0"/>
        </a:xfrm>
      </p:grpSpPr>
      <p:pic>
        <p:nvPicPr>
          <p:cNvPr id="112" name="Shape 112"/>
          <p:cNvPicPr preferRelativeResize="0"/>
          <p:nvPr/>
        </p:nvPicPr>
        <p:blipFill>
          <a:blip r:embed="rId3">
            <a:alphaModFix/>
          </a:blip>
          <a:stretch>
            <a:fillRect/>
          </a:stretch>
        </p:blipFill>
        <p:spPr>
          <a:xfrm>
            <a:off y="0" x="672076"/>
            <a:ext cy="5143499" cx="7799846"/>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y="0" x="0"/>
          <a:ext cy="0" cx="0"/>
          <a:chOff y="0" x="0"/>
          <a:chExt cy="0" cx="0"/>
        </a:xfrm>
      </p:grpSpPr>
      <p:sp>
        <p:nvSpPr>
          <p:cNvPr id="117" name="Shape 117"/>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Question 3: SLA</a:t>
            </a:r>
          </a:p>
        </p:txBody>
      </p:sp>
      <p:sp>
        <p:nvSpPr>
          <p:cNvPr id="118" name="Shape 11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17500" marL="457200">
              <a:spcBef>
                <a:spcPts val="0"/>
              </a:spcBef>
              <a:buClr>
                <a:schemeClr val="dk1"/>
              </a:buClr>
              <a:buSzPct val="100000"/>
              <a:buFont typeface="Arial"/>
              <a:buChar char="●"/>
            </a:pPr>
            <a:r>
              <a:rPr sz="1400" lang="en"/>
              <a:t>The Chapter 3 presentation [3] illustrates how we can use the UML diagram in Ludwig </a:t>
            </a:r>
            <a:r>
              <a:rPr sz="1400" lang="en" i="1"/>
              <a:t>et al</a:t>
            </a:r>
            <a:r>
              <a:rPr sz="1400" lang="en"/>
              <a:t>.[9]</a:t>
            </a:r>
          </a:p>
          <a:p>
            <a:pPr rtl="0" lvl="0" indent="-317500" marL="457200">
              <a:spcBef>
                <a:spcPts val="0"/>
              </a:spcBef>
              <a:buClr>
                <a:schemeClr val="dk1"/>
              </a:buClr>
              <a:buSzPct val="100000"/>
              <a:buFont typeface="Arial"/>
              <a:buChar char="●"/>
            </a:pPr>
            <a:r>
              <a:rPr sz="1400" lang="en"/>
              <a:t>to be more precise about writing SLA’s. </a:t>
            </a:r>
          </a:p>
          <a:p>
            <a:pPr rtl="0" lvl="0" indent="-317500" marL="457200">
              <a:spcBef>
                <a:spcPts val="0"/>
              </a:spcBef>
              <a:buClr>
                <a:schemeClr val="dk1"/>
              </a:buClr>
              <a:buSzPct val="100000"/>
              <a:buFont typeface="Arial"/>
              <a:buChar char="●"/>
            </a:pPr>
            <a:r>
              <a:rPr sz="1400" lang="en"/>
              <a:t>We use the UML diagram in [9] to write our SLA.</a:t>
            </a:r>
          </a:p>
          <a:p>
            <a:pPr rtl="0" lvl="0" indent="-317500" marL="457200">
              <a:spcBef>
                <a:spcPts val="0"/>
              </a:spcBef>
              <a:buClr>
                <a:schemeClr val="dk1"/>
              </a:buClr>
              <a:buSzPct val="100000"/>
              <a:buFont typeface="Arial"/>
              <a:buChar char="●"/>
            </a:pPr>
            <a:r>
              <a:rPr sz="1400" lang="en"/>
              <a:t>The Chapter 3 presentation also mentions that NIST is a source for service level agreement documentation.  We use the service agreement outline, appendix C of the NIST Special Publication 800-35, “Guide to Information Technology Security Services,” [10] to write the SLA below.</a:t>
            </a:r>
          </a:p>
          <a:p>
            <a:pPr rtl="0" lvl="0" indent="-317500" marL="457200">
              <a:spcBef>
                <a:spcPts val="0"/>
              </a:spcBef>
              <a:buClr>
                <a:schemeClr val="dk1"/>
              </a:buClr>
              <a:buSzPct val="100000"/>
              <a:buFont typeface="Arial"/>
              <a:buChar char="●"/>
            </a:pPr>
            <a:r>
              <a:rPr sz="1400" lang="en"/>
              <a:t>SLA begins on next slide</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y="0" x="0"/>
          <a:ext cy="0" cx="0"/>
          <a:chOff y="0" x="0"/>
          <a:chExt cy="0" cx="0"/>
        </a:xfrm>
      </p:grpSpPr>
      <p:sp>
        <p:nvSpPr>
          <p:cNvPr id="123" name="Shape 123"/>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Question 3: SLA</a:t>
            </a:r>
          </a:p>
        </p:txBody>
      </p:sp>
      <p:sp>
        <p:nvSpPr>
          <p:cNvPr id="124" name="Shape 12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Clr>
                <a:schemeClr val="dk1"/>
              </a:buClr>
              <a:buSzPct val="110000"/>
              <a:buFont typeface="Arial"/>
              <a:buNone/>
            </a:pPr>
            <a:r>
              <a:rPr sz="1000" lang="en"/>
              <a:t>1. Introduction</a:t>
            </a:r>
          </a:p>
          <a:p>
            <a:pPr rtl="0" lvl="0">
              <a:spcBef>
                <a:spcPts val="0"/>
              </a:spcBef>
              <a:buNone/>
            </a:pPr>
            <a:r>
              <a:t/>
            </a:r>
            <a:endParaRPr sz="1000"/>
          </a:p>
          <a:p>
            <a:pPr rtl="0" lvl="0">
              <a:spcBef>
                <a:spcPts val="0"/>
              </a:spcBef>
              <a:buClr>
                <a:schemeClr val="dk1"/>
              </a:buClr>
              <a:buSzPct val="110000"/>
              <a:buFont typeface="Arial"/>
              <a:buNone/>
            </a:pPr>
            <a:r>
              <a:rPr sz="1000" lang="en"/>
              <a:t>1.1.Purpose</a:t>
            </a:r>
          </a:p>
          <a:p>
            <a:pPr rtl="0" lvl="0">
              <a:spcBef>
                <a:spcPts val="0"/>
              </a:spcBef>
              <a:buClr>
                <a:schemeClr val="dk1"/>
              </a:buClr>
              <a:buSzPct val="110000"/>
              <a:buFont typeface="Arial"/>
              <a:buNone/>
            </a:pPr>
            <a:r>
              <a:rPr sz="1000" lang="en"/>
              <a:t>The purpose of this document is to define the service level agreement for TravelCorp's use of Saas.com's SaasTravel software.</a:t>
            </a:r>
          </a:p>
          <a:p>
            <a:pPr rtl="0" lvl="0">
              <a:spcBef>
                <a:spcPts val="0"/>
              </a:spcBef>
              <a:buNone/>
            </a:pPr>
            <a:r>
              <a:t/>
            </a:r>
            <a:endParaRPr sz="1000"/>
          </a:p>
          <a:p>
            <a:pPr rtl="0" lvl="0">
              <a:spcBef>
                <a:spcPts val="0"/>
              </a:spcBef>
              <a:buClr>
                <a:schemeClr val="dk1"/>
              </a:buClr>
              <a:buSzPct val="110000"/>
              <a:buFont typeface="Arial"/>
              <a:buNone/>
            </a:pPr>
            <a:r>
              <a:rPr sz="1000" lang="en"/>
              <a:t>1.2. Participants</a:t>
            </a:r>
          </a:p>
          <a:p>
            <a:pPr rtl="0" lvl="0">
              <a:spcBef>
                <a:spcPts val="0"/>
              </a:spcBef>
              <a:buClr>
                <a:schemeClr val="dk1"/>
              </a:buClr>
              <a:buSzPct val="110000"/>
              <a:buFont typeface="Arial"/>
              <a:buNone/>
            </a:pPr>
            <a:r>
              <a:rPr sz="1000" lang="en"/>
              <a:t>The participants in this agreement are TravelCorp, Saas.com, and Picayune Metrics (Auditors) - Supporting Party</a:t>
            </a:r>
          </a:p>
          <a:p>
            <a:pPr rtl="0" lvl="0">
              <a:spcBef>
                <a:spcPts val="0"/>
              </a:spcBef>
              <a:buClr>
                <a:schemeClr val="dk1"/>
              </a:buClr>
              <a:buSzPct val="110000"/>
              <a:buFont typeface="Arial"/>
              <a:buNone/>
            </a:pPr>
            <a:r>
              <a:rPr sz="1000" lang="en"/>
              <a:t>TravelCorp (Travel Agency, renting software) - Signatory Party</a:t>
            </a:r>
          </a:p>
          <a:p>
            <a:pPr rtl="0" lvl="0">
              <a:spcBef>
                <a:spcPts val="0"/>
              </a:spcBef>
              <a:buClr>
                <a:schemeClr val="dk1"/>
              </a:buClr>
              <a:buSzPct val="110000"/>
              <a:buFont typeface="Arial"/>
              <a:buNone/>
            </a:pPr>
            <a:r>
              <a:rPr sz="1000" lang="en"/>
              <a:t>Saas.com (provider of Software as a Service services) - Signatory Party</a:t>
            </a:r>
          </a:p>
          <a:p>
            <a:pPr rtl="0" lvl="0">
              <a:spcBef>
                <a:spcPts val="0"/>
              </a:spcBef>
              <a:buNone/>
            </a:pPr>
            <a:r>
              <a:t/>
            </a:r>
            <a:endParaRPr sz="1000"/>
          </a:p>
          <a:p>
            <a:pPr rtl="0" lvl="0">
              <a:spcBef>
                <a:spcPts val="0"/>
              </a:spcBef>
              <a:buClr>
                <a:schemeClr val="dk1"/>
              </a:buClr>
              <a:buSzPct val="110000"/>
              <a:buFont typeface="Arial"/>
              <a:buNone/>
            </a:pPr>
            <a:r>
              <a:rPr sz="1000" lang="en"/>
              <a:t>1.3. General Service Description</a:t>
            </a:r>
          </a:p>
          <a:p>
            <a:pPr rtl="0" lvl="0">
              <a:spcBef>
                <a:spcPts val="0"/>
              </a:spcBef>
              <a:buClr>
                <a:schemeClr val="dk1"/>
              </a:buClr>
              <a:buSzPct val="110000"/>
              <a:buFont typeface="Arial"/>
              <a:buNone/>
            </a:pPr>
            <a:r>
              <a:rPr sz="1000" lang="en"/>
              <a:t>Saas.com provides SaasTravel travel agency software as a service.</a:t>
            </a:r>
          </a:p>
          <a:p>
            <a:pPr rtl="0" lvl="0">
              <a:spcBef>
                <a:spcPts val="0"/>
              </a:spcBef>
              <a:buClr>
                <a:schemeClr val="dk1"/>
              </a:buClr>
              <a:buFont typeface="Arial"/>
              <a:buNone/>
            </a:pPr>
            <a:r>
              <a:t/>
            </a:r>
            <a:endParaRPr sz="1000"/>
          </a:p>
          <a:p>
            <a:pPr rtl="0" lvl="0">
              <a:spcBef>
                <a:spcPts val="0"/>
              </a:spcBef>
              <a:buClr>
                <a:schemeClr val="dk1"/>
              </a:buClr>
              <a:buFont typeface="Arial"/>
              <a:buNone/>
            </a:pPr>
            <a:r>
              <a:t/>
            </a:r>
            <a:endParaRPr sz="1000"/>
          </a:p>
          <a:p>
            <a:pPr rtl="0" lvl="0">
              <a:spcBef>
                <a:spcPts val="0"/>
              </a:spcBef>
              <a:buClr>
                <a:schemeClr val="dk1"/>
              </a:buClr>
              <a:buFont typeface="Arial"/>
              <a:buNone/>
            </a:pPr>
            <a:r>
              <a:t/>
            </a:r>
            <a:endParaRPr sz="1000"/>
          </a:p>
          <a:p>
            <a:pPr>
              <a:spcBef>
                <a:spcPts val="0"/>
              </a:spcBef>
              <a:buNone/>
            </a:pPr>
            <a:r>
              <a:t/>
            </a:r>
            <a:endParaRPr sz="1000"/>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y="0" x="0"/>
          <a:ext cy="0" cx="0"/>
          <a:chOff y="0" x="0"/>
          <a:chExt cy="0" cx="0"/>
        </a:xfrm>
      </p:grpSpPr>
      <p:sp>
        <p:nvSpPr>
          <p:cNvPr id="129" name="Shape 129"/>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Question 3: SLA</a:t>
            </a:r>
          </a:p>
        </p:txBody>
      </p:sp>
      <p:sp>
        <p:nvSpPr>
          <p:cNvPr id="130" name="Shape 13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sz="1000" lang="en"/>
              <a:t>2. Service Environment</a:t>
            </a:r>
          </a:p>
          <a:p>
            <a:pPr rtl="0" lvl="0">
              <a:spcBef>
                <a:spcPts val="0"/>
              </a:spcBef>
              <a:buNone/>
            </a:pPr>
            <a:r>
              <a:rPr sz="1000" lang="en"/>
              <a:t>The environment where Saas.com will perform the service is at the data center facility Saas.com owns. The service will be available on line at </a:t>
            </a:r>
            <a:r>
              <a:rPr u="sng" sz="1000" lang="en">
                <a:solidFill>
                  <a:schemeClr val="hlink"/>
                </a:solidFill>
                <a:hlinkClick r:id="rId3"/>
              </a:rPr>
              <a:t>https://TravelCorp.com/TravelSaas/</a:t>
            </a:r>
            <a:r>
              <a:rPr sz="1000" lang="en"/>
              <a:t> accessible in current versions of Internet Explorer and FireFox web browsers.</a:t>
            </a:r>
          </a:p>
          <a:p>
            <a:pPr rtl="0" lvl="0">
              <a:spcBef>
                <a:spcPts val="0"/>
              </a:spcBef>
              <a:buClr>
                <a:schemeClr val="dk1"/>
              </a:buClr>
              <a:buSzPct val="110000"/>
              <a:buFont typeface="Arial"/>
              <a:buNone/>
            </a:pPr>
            <a:r>
              <a:rPr sz="1000" lang="en"/>
              <a:t>2.1. Entities and Locations</a:t>
            </a:r>
          </a:p>
          <a:p>
            <a:pPr rtl="0" lvl="0">
              <a:spcBef>
                <a:spcPts val="0"/>
              </a:spcBef>
              <a:buClr>
                <a:schemeClr val="dk1"/>
              </a:buClr>
              <a:buSzPct val="110000"/>
              <a:buFont typeface="Arial"/>
              <a:buNone/>
            </a:pPr>
            <a:r>
              <a:rPr sz="1000" lang="en"/>
              <a:t>The entities entering into this service level agreement are:  Saas.com: service provider, TravelCorp: service consumer, Picayune Metrics: service auditor</a:t>
            </a:r>
          </a:p>
          <a:p>
            <a:pPr rtl="0" lvl="0">
              <a:spcBef>
                <a:spcPts val="0"/>
              </a:spcBef>
              <a:buClr>
                <a:schemeClr val="dk1"/>
              </a:buClr>
              <a:buSzPct val="110000"/>
              <a:buFont typeface="Arial"/>
              <a:buNone/>
            </a:pPr>
            <a:r>
              <a:rPr sz="1000" lang="en"/>
              <a:t>2.2. Policies, Procedures and Standards</a:t>
            </a:r>
          </a:p>
          <a:p>
            <a:pPr rtl="0" lvl="0">
              <a:spcBef>
                <a:spcPts val="0"/>
              </a:spcBef>
              <a:buClr>
                <a:schemeClr val="dk1"/>
              </a:buClr>
              <a:buSzPct val="110000"/>
              <a:buFont typeface="Arial"/>
              <a:buNone/>
            </a:pPr>
            <a:r>
              <a:rPr sz="1000" lang="en"/>
              <a:t>2.2.1 Policies</a:t>
            </a:r>
          </a:p>
          <a:p>
            <a:pPr rtl="0" lvl="0">
              <a:spcBef>
                <a:spcPts val="0"/>
              </a:spcBef>
              <a:buClr>
                <a:schemeClr val="dk1"/>
              </a:buClr>
              <a:buSzPct val="110000"/>
              <a:buFont typeface="Arial"/>
              <a:buNone/>
            </a:pPr>
            <a:r>
              <a:rPr sz="1000" lang="en"/>
              <a:t>2.2.1.1 Security</a:t>
            </a:r>
          </a:p>
          <a:p>
            <a:pPr rtl="0" lvl="0">
              <a:spcBef>
                <a:spcPts val="0"/>
              </a:spcBef>
              <a:buClr>
                <a:schemeClr val="dk1"/>
              </a:buClr>
              <a:buSzPct val="110000"/>
              <a:buFont typeface="Arial"/>
              <a:buNone/>
            </a:pPr>
            <a:r>
              <a:rPr sz="1000" lang="en"/>
              <a:t>Saas.com will ensure the confidentiality, integrity, and availability of the TravelSaas software it rents to TravelCorp.</a:t>
            </a:r>
          </a:p>
          <a:p>
            <a:pPr rtl="0" lvl="0">
              <a:spcBef>
                <a:spcPts val="0"/>
              </a:spcBef>
              <a:buClr>
                <a:schemeClr val="dk1"/>
              </a:buClr>
              <a:buSzPct val="110000"/>
              <a:buFont typeface="Arial"/>
              <a:buNone/>
            </a:pPr>
            <a:r>
              <a:rPr sz="1000" lang="en"/>
              <a:t>2.3.1 Procedures</a:t>
            </a:r>
          </a:p>
          <a:p>
            <a:pPr rtl="0" lvl="0">
              <a:spcBef>
                <a:spcPts val="0"/>
              </a:spcBef>
              <a:buClr>
                <a:schemeClr val="dk1"/>
              </a:buClr>
              <a:buSzPct val="110000"/>
              <a:buFont typeface="Arial"/>
              <a:buNone/>
            </a:pPr>
            <a:r>
              <a:rPr sz="1000" lang="en"/>
              <a:t>2.3.1.1 Authentication</a:t>
            </a:r>
          </a:p>
          <a:p>
            <a:pPr rtl="0" lvl="0">
              <a:spcBef>
                <a:spcPts val="0"/>
              </a:spcBef>
              <a:buClr>
                <a:schemeClr val="dk1"/>
              </a:buClr>
              <a:buSzPct val="110000"/>
              <a:buFont typeface="Arial"/>
              <a:buNone/>
            </a:pPr>
            <a:r>
              <a:rPr sz="1000" lang="en"/>
              <a:t>Saas.com will provide a procedure for authenticating the identities of SaasTravel software users.  </a:t>
            </a:r>
          </a:p>
          <a:p>
            <a:pPr rtl="0" lvl="0">
              <a:spcBef>
                <a:spcPts val="0"/>
              </a:spcBef>
              <a:buClr>
                <a:schemeClr val="dk1"/>
              </a:buClr>
              <a:buFont typeface="Arial"/>
              <a:buNone/>
            </a:pPr>
            <a:r>
              <a:t/>
            </a:r>
            <a:endParaRPr sz="1000"/>
          </a:p>
          <a:p>
            <a:pPr>
              <a:spcBef>
                <a:spcPts val="0"/>
              </a:spcBef>
              <a:buNone/>
            </a:pPr>
            <a:r>
              <a:t/>
            </a:r>
            <a:endParaRP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y="0" x="0"/>
          <a:ext cy="0" cx="0"/>
          <a:chOff y="0" x="0"/>
          <a:chExt cy="0" cx="0"/>
        </a:xfrm>
      </p:grpSpPr>
      <p:sp>
        <p:nvSpPr>
          <p:cNvPr id="135" name="Shape 135"/>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Question 3: SLA</a:t>
            </a:r>
          </a:p>
        </p:txBody>
      </p:sp>
      <p:sp>
        <p:nvSpPr>
          <p:cNvPr id="136" name="Shape 13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Clr>
                <a:schemeClr val="dk1"/>
              </a:buClr>
              <a:buSzPct val="110000"/>
              <a:buFont typeface="Arial"/>
              <a:buNone/>
            </a:pPr>
            <a:r>
              <a:rPr sz="1000" lang="en"/>
              <a:t>2.4.3 Standards</a:t>
            </a:r>
          </a:p>
          <a:p>
            <a:pPr rtl="0" lvl="0">
              <a:spcBef>
                <a:spcPts val="0"/>
              </a:spcBef>
              <a:buClr>
                <a:schemeClr val="dk1"/>
              </a:buClr>
              <a:buSzPct val="110000"/>
              <a:buFont typeface="Arial"/>
              <a:buNone/>
            </a:pPr>
            <a:r>
              <a:rPr sz="1000" lang="en"/>
              <a:t>Saas.com guarantees that SaasTravel user passwords are stored as SHA-512 hashes.</a:t>
            </a:r>
          </a:p>
          <a:p>
            <a:pPr rtl="0" lvl="0">
              <a:spcBef>
                <a:spcPts val="0"/>
              </a:spcBef>
              <a:buClr>
                <a:schemeClr val="dk1"/>
              </a:buClr>
              <a:buSzPct val="110000"/>
              <a:buFont typeface="Arial"/>
              <a:buNone/>
            </a:pPr>
            <a:r>
              <a:rPr sz="1000" lang="en"/>
              <a:t>Saas.com guarantees that it will allow users to connecto to TravelCorp's instance of SaasTravel software using SSL 3.0 as</a:t>
            </a:r>
          </a:p>
          <a:p>
            <a:pPr rtl="0" lvl="0">
              <a:spcBef>
                <a:spcPts val="0"/>
              </a:spcBef>
              <a:buClr>
                <a:schemeClr val="dk1"/>
              </a:buClr>
              <a:buSzPct val="110000"/>
              <a:buFont typeface="Arial"/>
              <a:buNone/>
            </a:pPr>
            <a:r>
              <a:rPr sz="1000" lang="en"/>
              <a:t>defined in https://tools.ietf.org/html/rfc6101.</a:t>
            </a:r>
          </a:p>
          <a:p>
            <a:pPr rtl="0" lvl="0">
              <a:spcBef>
                <a:spcPts val="0"/>
              </a:spcBef>
              <a:buNone/>
            </a:pPr>
            <a:r>
              <a:t/>
            </a:r>
            <a:endParaRPr sz="1000"/>
          </a:p>
          <a:p>
            <a:pPr rtl="0" lvl="0">
              <a:spcBef>
                <a:spcPts val="0"/>
              </a:spcBef>
              <a:buClr>
                <a:schemeClr val="dk1"/>
              </a:buClr>
              <a:buSzPct val="110000"/>
              <a:buFont typeface="Arial"/>
              <a:buNone/>
            </a:pPr>
            <a:r>
              <a:rPr sz="1000" lang="en"/>
              <a:t>2.5. Agreements and Licenses</a:t>
            </a:r>
          </a:p>
          <a:p>
            <a:pPr rtl="0" lvl="0">
              <a:spcBef>
                <a:spcPts val="0"/>
              </a:spcBef>
              <a:buClr>
                <a:schemeClr val="dk1"/>
              </a:buClr>
              <a:buSzPct val="110000"/>
              <a:buFont typeface="Arial"/>
              <a:buNone/>
            </a:pPr>
            <a:r>
              <a:rPr sz="1000" lang="en"/>
              <a:t>Sass.com provides a license of SaasTravel to TravelCorp for up to 5,000 unique users. Picayune Metrics will arbitrate disputes over between TravelCorp and Saas.com as to the exact number of unique users.</a:t>
            </a:r>
          </a:p>
          <a:p>
            <a:pPr rtl="0" lvl="0">
              <a:spcBef>
                <a:spcPts val="0"/>
              </a:spcBef>
              <a:buClr>
                <a:schemeClr val="dk1"/>
              </a:buClr>
              <a:buSzPct val="110000"/>
              <a:buFont typeface="Arial"/>
              <a:buNone/>
            </a:pPr>
            <a:r>
              <a:rPr sz="1000" lang="en"/>
              <a:t>Saas.com is the sole owner of the copyright to SaasTravel.</a:t>
            </a:r>
          </a:p>
          <a:p>
            <a:pPr rtl="0" lvl="0">
              <a:spcBef>
                <a:spcPts val="0"/>
              </a:spcBef>
              <a:buClr>
                <a:schemeClr val="dk1"/>
              </a:buClr>
              <a:buSzPct val="110000"/>
              <a:buFont typeface="Arial"/>
              <a:buNone/>
            </a:pPr>
            <a:r>
              <a:rPr sz="1000" lang="en"/>
              <a:t>TravelCorp or Picayune Metrics may not use any reverse engineering techniques to discover the implementation details of SaasTravel.</a:t>
            </a:r>
          </a:p>
          <a:p>
            <a:pPr>
              <a:spcBef>
                <a:spcPts val="0"/>
              </a:spcBef>
              <a:buNone/>
            </a:pPr>
            <a:r>
              <a:t/>
            </a:r>
            <a:endParaRPr sz="1000"/>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y="0" x="0"/>
          <a:ext cy="0" cx="0"/>
          <a:chOff y="0" x="0"/>
          <a:chExt cy="0" cx="0"/>
        </a:xfrm>
      </p:grpSpPr>
      <p:sp>
        <p:nvSpPr>
          <p:cNvPr id="141" name="Shape 14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Question 3: SLA</a:t>
            </a:r>
          </a:p>
        </p:txBody>
      </p:sp>
      <p:sp>
        <p:nvSpPr>
          <p:cNvPr id="142" name="Shape 14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Clr>
                <a:schemeClr val="dk1"/>
              </a:buClr>
              <a:buSzPct val="110000"/>
              <a:buFont typeface="Arial"/>
              <a:buNone/>
            </a:pPr>
            <a:r>
              <a:rPr sz="1000" lang="en"/>
              <a:t>3. Roles and Responsibilities</a:t>
            </a:r>
          </a:p>
          <a:p>
            <a:pPr rtl="0" lvl="0">
              <a:spcBef>
                <a:spcPts val="0"/>
              </a:spcBef>
              <a:buClr>
                <a:schemeClr val="dk1"/>
              </a:buClr>
              <a:buSzPct val="110000"/>
              <a:buFont typeface="Arial"/>
              <a:buNone/>
            </a:pPr>
            <a:r>
              <a:rPr sz="1000" lang="en"/>
              <a:t>3.1. Service Provider Responsibilities</a:t>
            </a:r>
          </a:p>
          <a:p>
            <a:pPr rtl="0" lvl="0">
              <a:spcBef>
                <a:spcPts val="0"/>
              </a:spcBef>
              <a:buClr>
                <a:schemeClr val="dk1"/>
              </a:buClr>
              <a:buSzPct val="110000"/>
              <a:buFont typeface="Arial"/>
              <a:buNone/>
            </a:pPr>
            <a:r>
              <a:rPr sz="1000" lang="en"/>
              <a:t>3.1.1. Service Tasks</a:t>
            </a:r>
          </a:p>
          <a:p>
            <a:pPr rtl="0" lvl="0">
              <a:spcBef>
                <a:spcPts val="0"/>
              </a:spcBef>
              <a:buClr>
                <a:schemeClr val="dk1"/>
              </a:buClr>
              <a:buSzPct val="110000"/>
              <a:buFont typeface="Arial"/>
              <a:buNone/>
            </a:pPr>
            <a:r>
              <a:rPr sz="1000" lang="en"/>
              <a:t>Saas.com will make the SaasTravel application available to authorized users as designated by TravelCorp on a continuing basis</a:t>
            </a:r>
          </a:p>
          <a:p>
            <a:pPr rtl="0" lvl="0">
              <a:spcBef>
                <a:spcPts val="0"/>
              </a:spcBef>
              <a:buClr>
                <a:schemeClr val="dk1"/>
              </a:buClr>
              <a:buSzPct val="110000"/>
              <a:buFont typeface="Arial"/>
              <a:buNone/>
            </a:pPr>
            <a:r>
              <a:rPr sz="1000" lang="en"/>
              <a:t>Saas.com will provide a mechanism for TravelCorp to designate users as authorized, and a mechanism to authenticate users per the authentication procedure described above.</a:t>
            </a:r>
          </a:p>
          <a:p>
            <a:pPr rtl="0" lvl="0">
              <a:spcBef>
                <a:spcPts val="0"/>
              </a:spcBef>
              <a:buClr>
                <a:schemeClr val="dk1"/>
              </a:buClr>
              <a:buSzPct val="110000"/>
              <a:buFont typeface="Arial"/>
              <a:buNone/>
            </a:pPr>
            <a:r>
              <a:rPr sz="1000" lang="en"/>
              <a:t>Saas.com is responsible for banning TravelCorp users of its SaasTravel software that Saas.com deems as acting with malicious intent to disrupt</a:t>
            </a:r>
          </a:p>
          <a:p>
            <a:pPr rtl="0" lvl="0">
              <a:spcBef>
                <a:spcPts val="0"/>
              </a:spcBef>
              <a:buClr>
                <a:schemeClr val="dk1"/>
              </a:buClr>
              <a:buSzPct val="110000"/>
              <a:buFont typeface="Arial"/>
              <a:buNone/>
            </a:pPr>
            <a:r>
              <a:rPr sz="1000" lang="en"/>
              <a:t>the SaasTravel software service.</a:t>
            </a:r>
          </a:p>
          <a:p>
            <a:pPr rtl="0" lvl="0">
              <a:spcBef>
                <a:spcPts val="0"/>
              </a:spcBef>
              <a:buNone/>
            </a:pPr>
            <a:r>
              <a:t/>
            </a:r>
            <a:endParaRPr sz="1000"/>
          </a:p>
          <a:p>
            <a:pPr rtl="0" lvl="0">
              <a:spcBef>
                <a:spcPts val="0"/>
              </a:spcBef>
              <a:buClr>
                <a:schemeClr val="dk1"/>
              </a:buClr>
              <a:buSzPct val="110000"/>
              <a:buFont typeface="Arial"/>
              <a:buNone/>
            </a:pPr>
            <a:r>
              <a:rPr sz="1000" lang="en"/>
              <a:t>3.1.2. Documentation</a:t>
            </a:r>
          </a:p>
          <a:p>
            <a:pPr rtl="0" lvl="0">
              <a:spcBef>
                <a:spcPts val="0"/>
              </a:spcBef>
              <a:buClr>
                <a:schemeClr val="dk1"/>
              </a:buClr>
              <a:buSzPct val="110000"/>
              <a:buFont typeface="Arial"/>
              <a:buNone/>
            </a:pPr>
            <a:r>
              <a:rPr sz="1000" lang="en"/>
              <a:t>Saas.com will provide documentation for its SaasTravel software that describes all features and functions available to users.</a:t>
            </a:r>
          </a:p>
          <a:p>
            <a:pPr rtl="0" lvl="0">
              <a:spcBef>
                <a:spcPts val="0"/>
              </a:spcBef>
              <a:buClr>
                <a:schemeClr val="dk1"/>
              </a:buClr>
              <a:buSzPct val="110000"/>
              <a:buFont typeface="Arial"/>
              <a:buNone/>
            </a:pPr>
            <a:r>
              <a:rPr sz="1000" lang="en"/>
              <a:t>The documentation will be available as part of SaasTravel software.</a:t>
            </a:r>
          </a:p>
          <a:p>
            <a:pPr rtl="0" lvl="0">
              <a:spcBef>
                <a:spcPts val="0"/>
              </a:spcBef>
              <a:buClr>
                <a:schemeClr val="dk1"/>
              </a:buClr>
              <a:buSzPct val="110000"/>
              <a:buFont typeface="Arial"/>
              <a:buNone/>
            </a:pPr>
            <a:r>
              <a:rPr sz="1000" lang="en"/>
              <a:t>Saas.com will provide a facility for TravelCorp to customize SassTravel documentation.</a:t>
            </a:r>
          </a:p>
          <a:p>
            <a:pPr>
              <a:spcBef>
                <a:spcPts val="0"/>
              </a:spcBef>
              <a:buNone/>
            </a:pPr>
            <a:r>
              <a:t/>
            </a:r>
            <a:endParaRPr sz="1000"/>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 name="Shape 38"/>
        <p:cNvGrpSpPr/>
        <p:nvPr/>
      </p:nvGrpSpPr>
      <p:grpSpPr>
        <a:xfrm>
          <a:off y="0" x="0"/>
          <a:ext cy="0" cx="0"/>
          <a:chOff y="0" x="0"/>
          <a:chExt cy="0" cx="0"/>
        </a:xfrm>
      </p:grpSpPr>
      <p:sp>
        <p:nvSpPr>
          <p:cNvPr id="39" name="Shape 39"/>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Question 1</a:t>
            </a:r>
          </a:p>
        </p:txBody>
      </p:sp>
      <p:sp>
        <p:nvSpPr>
          <p:cNvPr id="40" name="Shape 4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17500" marL="457200">
              <a:spcBef>
                <a:spcPts val="0"/>
              </a:spcBef>
              <a:buClr>
                <a:schemeClr val="dk1"/>
              </a:buClr>
              <a:buSzPct val="100000"/>
              <a:buFont typeface="Arial"/>
              <a:buChar char="●"/>
            </a:pPr>
            <a:r>
              <a:rPr sz="1400" lang="en"/>
              <a:t>Question 1 requires us to investigate feasibility and practicality of a private cloud for a group of water treatment plants. </a:t>
            </a:r>
          </a:p>
          <a:p>
            <a:pPr rtl="0" lvl="0" indent="-317500" marL="457200">
              <a:spcBef>
                <a:spcPts val="0"/>
              </a:spcBef>
              <a:buClr>
                <a:schemeClr val="dk1"/>
              </a:buClr>
              <a:buSzPct val="100000"/>
              <a:buFont typeface="Arial"/>
              <a:buChar char="●"/>
            </a:pPr>
            <a:r>
              <a:rPr sz="1400" lang="en"/>
              <a:t>In the following slides we develop use cases for a system of water treatment plants. We consider using a private cloud for monitoring, and controlling water treatment plants, as well as responding to emergencies and interacting with customers.</a:t>
            </a:r>
          </a:p>
          <a:p>
            <a:pPr rtl="0" lvl="0" indent="-317500" marL="457200">
              <a:spcBef>
                <a:spcPts val="0"/>
              </a:spcBef>
              <a:buClr>
                <a:schemeClr val="dk1"/>
              </a:buClr>
              <a:buSzPct val="100000"/>
              <a:buFont typeface="Arial"/>
              <a:buChar char="●"/>
            </a:pPr>
            <a:r>
              <a:rPr sz="1400" lang="en"/>
              <a:t>We assess the feasibility and practicality of handling these use cases with private cloud infrastructure. </a:t>
            </a:r>
          </a:p>
          <a:p>
            <a:pPr lvl="0" indent="-317500" marL="457200">
              <a:spcBef>
                <a:spcPts val="0"/>
              </a:spcBef>
              <a:buClr>
                <a:schemeClr val="dk1"/>
              </a:buClr>
              <a:buSzPct val="100000"/>
              <a:buFont typeface="Arial"/>
              <a:buChar char="●"/>
            </a:pPr>
            <a:r>
              <a:rPr sz="1400" lang="en"/>
              <a:t>We rate the feasibility and practicality of each implementation and draw conclusions based our ratings. </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y="0" x="0"/>
          <a:ext cy="0" cx="0"/>
          <a:chOff y="0" x="0"/>
          <a:chExt cy="0" cx="0"/>
        </a:xfrm>
      </p:grpSpPr>
      <p:sp>
        <p:nvSpPr>
          <p:cNvPr id="147" name="Shape 147"/>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Question 3: SLA</a:t>
            </a:r>
          </a:p>
        </p:txBody>
      </p:sp>
      <p:sp>
        <p:nvSpPr>
          <p:cNvPr id="148" name="Shape 14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Clr>
                <a:schemeClr val="dk1"/>
              </a:buClr>
              <a:buSzPct val="110000"/>
              <a:buFont typeface="Arial"/>
              <a:buNone/>
            </a:pPr>
            <a:r>
              <a:rPr sz="1000" lang="en"/>
              <a:t>3.1.3. Service Support</a:t>
            </a:r>
          </a:p>
          <a:p>
            <a:pPr rtl="0" lvl="0">
              <a:spcBef>
                <a:spcPts val="0"/>
              </a:spcBef>
              <a:buClr>
                <a:schemeClr val="dk1"/>
              </a:buClr>
              <a:buSzPct val="110000"/>
              <a:buFont typeface="Arial"/>
              <a:buNone/>
            </a:pPr>
            <a:r>
              <a:rPr sz="1000" lang="en"/>
              <a:t>The software Saas.com provides to TravelCorp will be customizable to the extent that it appears to be a TravelCorp product.  Personnel at</a:t>
            </a:r>
          </a:p>
          <a:p>
            <a:pPr rtl="0" lvl="0">
              <a:spcBef>
                <a:spcPts val="0"/>
              </a:spcBef>
              <a:buClr>
                <a:schemeClr val="dk1"/>
              </a:buClr>
              <a:buSzPct val="110000"/>
              <a:buFont typeface="Arial"/>
              <a:buNone/>
            </a:pPr>
            <a:r>
              <a:rPr sz="1000" lang="en"/>
              <a:t>Saas.com will be available via telephone at 1-888-555-1212 24 hours a day to assist TravelCorp. with technical support issues regarding customization of Saas.com's SassTravel software.</a:t>
            </a:r>
          </a:p>
          <a:p>
            <a:pPr rtl="0" lvl="0">
              <a:spcBef>
                <a:spcPts val="0"/>
              </a:spcBef>
              <a:buClr>
                <a:schemeClr val="dk1"/>
              </a:buClr>
              <a:buSzPct val="110000"/>
              <a:buFont typeface="Arial"/>
              <a:buNone/>
            </a:pPr>
            <a:r>
              <a:rPr sz="1000" lang="en"/>
              <a:t>Users that TravelCorp designates as authorized will be able to receive technial support using the SaasTravel software Saas.com provides for</a:t>
            </a:r>
          </a:p>
          <a:p>
            <a:pPr rtl="0" lvl="0">
              <a:spcBef>
                <a:spcPts val="0"/>
              </a:spcBef>
              <a:buClr>
                <a:schemeClr val="dk1"/>
              </a:buClr>
              <a:buSzPct val="110000"/>
              <a:buFont typeface="Arial"/>
              <a:buNone/>
            </a:pPr>
            <a:r>
              <a:rPr sz="1000" lang="en"/>
              <a:t>TravelCorp via telephone at 1-888-555-1212.</a:t>
            </a:r>
          </a:p>
          <a:p>
            <a:pPr rtl="0" lvl="0">
              <a:spcBef>
                <a:spcPts val="0"/>
              </a:spcBef>
              <a:buNone/>
            </a:pPr>
            <a:r>
              <a:t/>
            </a:r>
            <a:endParaRPr sz="1000"/>
          </a:p>
          <a:p>
            <a:pPr rtl="0" lvl="0">
              <a:spcBef>
                <a:spcPts val="0"/>
              </a:spcBef>
              <a:buClr>
                <a:schemeClr val="dk1"/>
              </a:buClr>
              <a:buSzPct val="110000"/>
              <a:buFont typeface="Arial"/>
              <a:buNone/>
            </a:pPr>
            <a:r>
              <a:rPr sz="1000" lang="en"/>
              <a:t>3.1.4. Reporting Requirements</a:t>
            </a:r>
          </a:p>
          <a:p>
            <a:pPr rtl="0" lvl="0">
              <a:spcBef>
                <a:spcPts val="0"/>
              </a:spcBef>
              <a:buClr>
                <a:schemeClr val="dk1"/>
              </a:buClr>
              <a:buSzPct val="110000"/>
              <a:buFont typeface="Arial"/>
              <a:buNone/>
            </a:pPr>
            <a:r>
              <a:rPr sz="1000" lang="en"/>
              <a:t>Picayune Metrics will issue a monthly report to Saas.com and TravelCorp containing test results. Prior to testing TravelCorp and Saas.com will</a:t>
            </a:r>
          </a:p>
          <a:p>
            <a:pPr rtl="0" lvl="0">
              <a:spcBef>
                <a:spcPts val="0"/>
              </a:spcBef>
              <a:buClr>
                <a:schemeClr val="dk1"/>
              </a:buClr>
              <a:buSzPct val="110000"/>
              <a:buFont typeface="Arial"/>
              <a:buNone/>
            </a:pPr>
            <a:r>
              <a:rPr sz="1000" lang="en"/>
              <a:t>approve Picayune Metrics' testing plan.</a:t>
            </a:r>
          </a:p>
          <a:p>
            <a:pPr rtl="0" lvl="0">
              <a:spcBef>
                <a:spcPts val="0"/>
              </a:spcBef>
              <a:buClr>
                <a:schemeClr val="dk1"/>
              </a:buClr>
              <a:buFont typeface="Arial"/>
              <a:buNone/>
            </a:pPr>
            <a:r>
              <a:t/>
            </a:r>
            <a:endParaRPr sz="1000"/>
          </a:p>
          <a:p>
            <a:pPr rtl="0" lvl="0">
              <a:spcBef>
                <a:spcPts val="0"/>
              </a:spcBef>
              <a:buClr>
                <a:schemeClr val="dk1"/>
              </a:buClr>
              <a:buSzPct val="110000"/>
              <a:buFont typeface="Arial"/>
              <a:buNone/>
            </a:pPr>
            <a:r>
              <a:rPr sz="1000" lang="en"/>
              <a:t>3.2. Client Organization Responsibilities</a:t>
            </a:r>
          </a:p>
          <a:p>
            <a:pPr rtl="0" lvl="0">
              <a:spcBef>
                <a:spcPts val="0"/>
              </a:spcBef>
              <a:buClr>
                <a:schemeClr val="dk1"/>
              </a:buClr>
              <a:buSzPct val="110000"/>
              <a:buFont typeface="Arial"/>
              <a:buNone/>
            </a:pPr>
            <a:r>
              <a:rPr sz="1000" lang="en"/>
              <a:t>TravelCorp is responsible for auditing the legality and propriety of the activity the users of SassTravel that it designates as authorized. </a:t>
            </a:r>
          </a:p>
          <a:p>
            <a:pPr rtl="0" lvl="0">
              <a:spcBef>
                <a:spcPts val="0"/>
              </a:spcBef>
              <a:buClr>
                <a:schemeClr val="dk1"/>
              </a:buClr>
              <a:buSzPct val="110000"/>
              <a:buFont typeface="Arial"/>
              <a:buNone/>
            </a:pPr>
            <a:r>
              <a:rPr sz="1000" lang="en"/>
              <a:t>TravelCorp is responsible for alerting Saas.com of sub-standard performance of SaasTravel software in a timely fashion.  Sub-standard</a:t>
            </a:r>
          </a:p>
          <a:p>
            <a:pPr rtl="0" lvl="0">
              <a:spcBef>
                <a:spcPts val="0"/>
              </a:spcBef>
              <a:buClr>
                <a:schemeClr val="dk1"/>
              </a:buClr>
              <a:buSzPct val="110000"/>
              <a:buFont typeface="Arial"/>
              <a:buNone/>
            </a:pPr>
            <a:r>
              <a:rPr sz="1000" lang="en"/>
              <a:t>performance is performance measured to be less than at the levels defined in section 4 below.</a:t>
            </a:r>
          </a:p>
          <a:p>
            <a:pPr rtl="0" lvl="0">
              <a:spcBef>
                <a:spcPts val="0"/>
              </a:spcBef>
              <a:buClr>
                <a:schemeClr val="dk1"/>
              </a:buClr>
              <a:buFont typeface="Arial"/>
              <a:buNone/>
            </a:pPr>
            <a:r>
              <a:t/>
            </a:r>
            <a:endParaRPr sz="1000"/>
          </a:p>
          <a:p>
            <a:pPr>
              <a:spcBef>
                <a:spcPts val="0"/>
              </a:spcBef>
              <a:buNone/>
            </a:pPr>
            <a:r>
              <a:t/>
            </a:r>
            <a:endParaRPr sz="1000"/>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y="0" x="0"/>
          <a:ext cy="0" cx="0"/>
          <a:chOff y="0" x="0"/>
          <a:chExt cy="0" cx="0"/>
        </a:xfrm>
      </p:grpSpPr>
      <p:sp>
        <p:nvSpPr>
          <p:cNvPr id="153" name="Shape 153"/>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Question 3: SLA</a:t>
            </a:r>
          </a:p>
        </p:txBody>
      </p:sp>
      <p:sp>
        <p:nvSpPr>
          <p:cNvPr id="154" name="Shape 15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Clr>
                <a:schemeClr val="dk1"/>
              </a:buClr>
              <a:buSzPct val="110000"/>
              <a:buFont typeface="Arial"/>
              <a:buNone/>
            </a:pPr>
            <a:r>
              <a:rPr sz="1000" lang="en"/>
              <a:t>4. Service Level</a:t>
            </a:r>
          </a:p>
          <a:p>
            <a:pPr rtl="0" lvl="0">
              <a:spcBef>
                <a:spcPts val="0"/>
              </a:spcBef>
              <a:buClr>
                <a:schemeClr val="dk1"/>
              </a:buClr>
              <a:buSzPct val="110000"/>
              <a:buFont typeface="Arial"/>
              <a:buNone/>
            </a:pPr>
            <a:r>
              <a:rPr sz="1000" lang="en"/>
              <a:t>4.1. Objectives</a:t>
            </a:r>
          </a:p>
          <a:p>
            <a:pPr rtl="0" lvl="0">
              <a:spcBef>
                <a:spcPts val="0"/>
              </a:spcBef>
              <a:buClr>
                <a:schemeClr val="dk1"/>
              </a:buClr>
              <a:buSzPct val="110000"/>
              <a:buFont typeface="Arial"/>
              <a:buNone/>
            </a:pPr>
            <a:r>
              <a:rPr sz="1000" lang="en"/>
              <a:t>The objective of this section is to provide concrete metrics for assessing the performance of the SaasTravel software Saas.com provides for</a:t>
            </a:r>
          </a:p>
          <a:p>
            <a:pPr rtl="0" lvl="0">
              <a:spcBef>
                <a:spcPts val="0"/>
              </a:spcBef>
              <a:buClr>
                <a:schemeClr val="dk1"/>
              </a:buClr>
              <a:buSzPct val="110000"/>
              <a:buFont typeface="Arial"/>
              <a:buNone/>
            </a:pPr>
            <a:r>
              <a:rPr sz="1000" lang="en"/>
              <a:t>TravelCorp, to define responsibilities of the supporting party for assessing these metrics, to define acceptable levels of these metrics.</a:t>
            </a:r>
          </a:p>
          <a:p>
            <a:pPr rtl="0" lvl="0">
              <a:spcBef>
                <a:spcPts val="0"/>
              </a:spcBef>
              <a:buClr>
                <a:schemeClr val="dk1"/>
              </a:buClr>
              <a:buSzPct val="110000"/>
              <a:buFont typeface="Arial"/>
              <a:buNone/>
            </a:pPr>
            <a:r>
              <a:rPr sz="1000" lang="en"/>
              <a:t>4.2. Metrics</a:t>
            </a:r>
          </a:p>
          <a:p>
            <a:pPr rtl="0" lvl="0">
              <a:spcBef>
                <a:spcPts val="0"/>
              </a:spcBef>
              <a:buClr>
                <a:schemeClr val="dk1"/>
              </a:buClr>
              <a:buSzPct val="110000"/>
              <a:buFont typeface="Arial"/>
              <a:buNone/>
            </a:pPr>
            <a:r>
              <a:rPr sz="1000" lang="en"/>
              <a:t>Uptime - the percent of time during the current month that the SaasTravel software is available to TravelCorp users.  </a:t>
            </a:r>
          </a:p>
          <a:p>
            <a:pPr rtl="0" lvl="0">
              <a:spcBef>
                <a:spcPts val="0"/>
              </a:spcBef>
              <a:buClr>
                <a:schemeClr val="dk1"/>
              </a:buClr>
              <a:buSzPct val="110000"/>
              <a:buFont typeface="Arial"/>
              <a:buNone/>
            </a:pPr>
            <a:r>
              <a:rPr sz="1000" lang="en"/>
              <a:t>Throughput - the number of distinct user operations per second a user can complete using SaasTravel software as described in</a:t>
            </a:r>
          </a:p>
          <a:p>
            <a:pPr rtl="0" lvl="0">
              <a:spcBef>
                <a:spcPts val="0"/>
              </a:spcBef>
              <a:buClr>
                <a:schemeClr val="dk1"/>
              </a:buClr>
              <a:buSzPct val="110000"/>
              <a:buFont typeface="Arial"/>
              <a:buNone/>
            </a:pPr>
            <a:r>
              <a:rPr sz="1000" lang="en"/>
              <a:t>documentation for SaasTravel software.  </a:t>
            </a:r>
          </a:p>
          <a:p>
            <a:pPr rtl="0" lvl="0">
              <a:spcBef>
                <a:spcPts val="0"/>
              </a:spcBef>
              <a:buClr>
                <a:schemeClr val="dk1"/>
              </a:buClr>
              <a:buSzPct val="110000"/>
              <a:buFont typeface="Arial"/>
              <a:buNone/>
            </a:pPr>
            <a:r>
              <a:rPr sz="1000" lang="en"/>
              <a:t>Saas.com and Travel corp will approve distinct user operations in the testing plan described in section 3.1.4, "Reporting Requirements."</a:t>
            </a:r>
          </a:p>
          <a:p>
            <a:pPr rtl="0" lvl="0">
              <a:spcBef>
                <a:spcPts val="0"/>
              </a:spcBef>
              <a:buClr>
                <a:schemeClr val="dk1"/>
              </a:buClr>
              <a:buSzPct val="110000"/>
              <a:buFont typeface="Arial"/>
              <a:buNone/>
            </a:pPr>
            <a:r>
              <a:rPr sz="1000" lang="en"/>
              <a:t>4.3. Service Level</a:t>
            </a:r>
          </a:p>
          <a:p>
            <a:pPr rtl="0" lvl="0">
              <a:spcBef>
                <a:spcPts val="0"/>
              </a:spcBef>
              <a:buClr>
                <a:schemeClr val="dk1"/>
              </a:buClr>
              <a:buSzPct val="110000"/>
              <a:buFont typeface="Arial"/>
              <a:buNone/>
            </a:pPr>
            <a:r>
              <a:rPr sz="1000" lang="en"/>
              <a:t>Saas.com is responsible for SaasTravel software's availablitly. SassTravel must be available to TravelCorp's authorized users no less</a:t>
            </a:r>
          </a:p>
          <a:p>
            <a:pPr rtl="0" lvl="0">
              <a:spcBef>
                <a:spcPts val="0"/>
              </a:spcBef>
              <a:buClr>
                <a:schemeClr val="dk1"/>
              </a:buClr>
              <a:buSzPct val="110000"/>
              <a:buFont typeface="Arial"/>
              <a:buNone/>
            </a:pPr>
            <a:r>
              <a:rPr sz="1000" lang="en"/>
              <a:t>than 99.5% of the time in one month. SaasTravel must be capable of handling 3 user input transactions per second in order to be considered</a:t>
            </a:r>
          </a:p>
          <a:p>
            <a:pPr rtl="0" lvl="0">
              <a:spcBef>
                <a:spcPts val="0"/>
              </a:spcBef>
              <a:buClr>
                <a:schemeClr val="dk1"/>
              </a:buClr>
              <a:buSzPct val="110000"/>
              <a:buFont typeface="Arial"/>
              <a:buNone/>
            </a:pPr>
            <a:r>
              <a:rPr sz="1000" lang="en"/>
              <a:t>available.</a:t>
            </a:r>
          </a:p>
          <a:p>
            <a:pPr rtl="0" lvl="0">
              <a:spcBef>
                <a:spcPts val="0"/>
              </a:spcBef>
              <a:buClr>
                <a:schemeClr val="dk1"/>
              </a:buClr>
              <a:buFont typeface="Arial"/>
              <a:buNone/>
            </a:pPr>
            <a:r>
              <a:t/>
            </a:r>
            <a:endParaRPr sz="1000"/>
          </a:p>
          <a:p>
            <a:pPr rtl="0" lvl="0">
              <a:spcBef>
                <a:spcPts val="0"/>
              </a:spcBef>
              <a:buClr>
                <a:schemeClr val="dk1"/>
              </a:buClr>
              <a:buFont typeface="Arial"/>
              <a:buNone/>
            </a:pPr>
            <a:r>
              <a:t/>
            </a:r>
            <a:endParaRPr sz="1000"/>
          </a:p>
          <a:p>
            <a:pPr rtl="0" lvl="0">
              <a:spcBef>
                <a:spcPts val="0"/>
              </a:spcBef>
              <a:buClr>
                <a:schemeClr val="dk1"/>
              </a:buClr>
              <a:buFont typeface="Arial"/>
              <a:buNone/>
            </a:pPr>
            <a:r>
              <a:t/>
            </a:r>
            <a:endParaRPr sz="1000"/>
          </a:p>
          <a:p>
            <a:pPr rtl="0" lvl="0">
              <a:spcBef>
                <a:spcPts val="0"/>
              </a:spcBef>
              <a:buClr>
                <a:schemeClr val="dk1"/>
              </a:buClr>
              <a:buFont typeface="Arial"/>
              <a:buNone/>
            </a:pPr>
            <a:r>
              <a:t/>
            </a:r>
            <a:endParaRPr sz="1000"/>
          </a:p>
          <a:p>
            <a:pPr rtl="0" lvl="0">
              <a:spcBef>
                <a:spcPts val="0"/>
              </a:spcBef>
              <a:buClr>
                <a:schemeClr val="dk1"/>
              </a:buClr>
              <a:buFont typeface="Arial"/>
              <a:buNone/>
            </a:pPr>
            <a:r>
              <a:t/>
            </a:r>
            <a:endParaRPr/>
          </a:p>
          <a:p>
            <a:pPr rtl="0" lvl="0">
              <a:spcBef>
                <a:spcPts val="0"/>
              </a:spcBef>
              <a:buClr>
                <a:schemeClr val="dk1"/>
              </a:buClr>
              <a:buFont typeface="Arial"/>
              <a:buNone/>
            </a:pPr>
            <a:r>
              <a:t/>
            </a:r>
            <a:endParaRPr sz="1000"/>
          </a:p>
          <a:p>
            <a:pPr rtl="0" lvl="0">
              <a:spcBef>
                <a:spcPts val="0"/>
              </a:spcBef>
              <a:buClr>
                <a:schemeClr val="dk1"/>
              </a:buClr>
              <a:buFont typeface="Arial"/>
              <a:buNone/>
            </a:pPr>
            <a:r>
              <a:t/>
            </a:r>
            <a:endParaRPr sz="1000"/>
          </a:p>
          <a:p>
            <a:pPr rtl="0" lvl="0">
              <a:spcBef>
                <a:spcPts val="0"/>
              </a:spcBef>
              <a:buClr>
                <a:schemeClr val="dk1"/>
              </a:buClr>
              <a:buFont typeface="Arial"/>
              <a:buNone/>
            </a:pPr>
            <a:r>
              <a:t/>
            </a:r>
            <a:endParaRPr sz="1000"/>
          </a:p>
          <a:p>
            <a:pPr>
              <a:spcBef>
                <a:spcPts val="0"/>
              </a:spcBef>
              <a:buNone/>
            </a:pPr>
            <a:r>
              <a:t/>
            </a:r>
            <a:endParaRP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y="0" x="0"/>
          <a:ext cy="0" cx="0"/>
          <a:chOff y="0" x="0"/>
          <a:chExt cy="0" cx="0"/>
        </a:xfrm>
      </p:grpSpPr>
      <p:sp>
        <p:nvSpPr>
          <p:cNvPr id="159" name="Shape 159"/>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Question 3: SLA</a:t>
            </a:r>
          </a:p>
        </p:txBody>
      </p:sp>
      <p:sp>
        <p:nvSpPr>
          <p:cNvPr id="160" name="Shape 16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Clr>
                <a:schemeClr val="dk1"/>
              </a:buClr>
              <a:buSzPct val="110000"/>
              <a:buFont typeface="Arial"/>
              <a:buNone/>
            </a:pPr>
            <a:r>
              <a:rPr sz="1000" lang="en"/>
              <a:t>4.4. Service Level Assessment</a:t>
            </a:r>
          </a:p>
          <a:p>
            <a:pPr rtl="0" lvl="0">
              <a:spcBef>
                <a:spcPts val="0"/>
              </a:spcBef>
              <a:buClr>
                <a:schemeClr val="dk1"/>
              </a:buClr>
              <a:buSzPct val="110000"/>
              <a:buFont typeface="Arial"/>
              <a:buNone/>
            </a:pPr>
            <a:r>
              <a:rPr sz="1000" lang="en"/>
              <a:t>Picayune Metrics will be authorized to to conduct test procedures on TravelCorp's instance of SaasTravel that Saas.com provides to</a:t>
            </a:r>
          </a:p>
          <a:p>
            <a:pPr rtl="0" lvl="0">
              <a:spcBef>
                <a:spcPts val="0"/>
              </a:spcBef>
              <a:buClr>
                <a:schemeClr val="dk1"/>
              </a:buClr>
              <a:buSzPct val="110000"/>
              <a:buFont typeface="Arial"/>
              <a:buNone/>
            </a:pPr>
            <a:r>
              <a:rPr sz="1000" lang="en"/>
              <a:t>TravelCorp. </a:t>
            </a:r>
          </a:p>
          <a:p>
            <a:pPr rtl="0" lvl="0">
              <a:spcBef>
                <a:spcPts val="0"/>
              </a:spcBef>
              <a:buClr>
                <a:schemeClr val="dk1"/>
              </a:buClr>
              <a:buSzPct val="110000"/>
              <a:buFont typeface="Arial"/>
              <a:buNone/>
            </a:pPr>
            <a:r>
              <a:rPr sz="1000" lang="en"/>
              <a:t>Picayune Metrics will submit a testing plan to Saas.com and TravelCorp for their approval prior to conducting tests.</a:t>
            </a:r>
          </a:p>
          <a:p>
            <a:pPr rtl="0" lvl="0">
              <a:spcBef>
                <a:spcPts val="0"/>
              </a:spcBef>
              <a:buClr>
                <a:schemeClr val="dk1"/>
              </a:buClr>
              <a:buSzPct val="110000"/>
              <a:buFont typeface="Arial"/>
              <a:buNone/>
            </a:pPr>
            <a:r>
              <a:rPr sz="1000" lang="en"/>
              <a:t>The results of Picayune Metrics testing verify that Saas.com is providing an instance of SaasTravel performant to the degree stated in section</a:t>
            </a:r>
          </a:p>
          <a:p>
            <a:pPr rtl="0" lvl="0">
              <a:spcBef>
                <a:spcPts val="0"/>
              </a:spcBef>
              <a:buClr>
                <a:schemeClr val="dk1"/>
              </a:buClr>
              <a:buSzPct val="110000"/>
              <a:buFont typeface="Arial"/>
              <a:buNone/>
            </a:pPr>
            <a:r>
              <a:rPr sz="1000" lang="en"/>
              <a:t>4.3, "Service Level," above.</a:t>
            </a:r>
          </a:p>
          <a:p>
            <a:pPr rtl="0" lvl="0">
              <a:spcBef>
                <a:spcPts val="0"/>
              </a:spcBef>
              <a:buNone/>
            </a:pPr>
            <a:r>
              <a:t/>
            </a:r>
            <a:endParaRPr sz="1000"/>
          </a:p>
          <a:p>
            <a:pPr rtl="0" lvl="0">
              <a:spcBef>
                <a:spcPts val="0"/>
              </a:spcBef>
              <a:buClr>
                <a:schemeClr val="dk1"/>
              </a:buClr>
              <a:buSzPct val="110000"/>
              <a:buFont typeface="Arial"/>
              <a:buNone/>
            </a:pPr>
            <a:r>
              <a:rPr sz="1000" lang="en"/>
              <a:t>5. Terms and Adjustments</a:t>
            </a:r>
          </a:p>
          <a:p>
            <a:pPr rtl="0" lvl="0">
              <a:spcBef>
                <a:spcPts val="0"/>
              </a:spcBef>
              <a:buClr>
                <a:schemeClr val="dk1"/>
              </a:buClr>
              <a:buSzPct val="110000"/>
              <a:buFont typeface="Arial"/>
              <a:buNone/>
            </a:pPr>
            <a:r>
              <a:rPr sz="1000" lang="en"/>
              <a:t>5.1. Costs</a:t>
            </a:r>
          </a:p>
          <a:p>
            <a:pPr rtl="0" lvl="0">
              <a:spcBef>
                <a:spcPts val="0"/>
              </a:spcBef>
              <a:buClr>
                <a:schemeClr val="dk1"/>
              </a:buClr>
              <a:buSzPct val="110000"/>
              <a:buFont typeface="Arial"/>
              <a:buNone/>
            </a:pPr>
            <a:r>
              <a:rPr sz="1000" lang="en"/>
              <a:t>TravelCorp will pay Saas.com a monthly fee of $10,000 to grant its users access to TravelSaas software.</a:t>
            </a:r>
          </a:p>
          <a:p>
            <a:pPr rtl="0" lvl="0">
              <a:spcBef>
                <a:spcPts val="0"/>
              </a:spcBef>
              <a:buClr>
                <a:schemeClr val="dk1"/>
              </a:buClr>
              <a:buSzPct val="110000"/>
              <a:buFont typeface="Arial"/>
              <a:buNone/>
            </a:pPr>
            <a:r>
              <a:rPr sz="1000" lang="en"/>
              <a:t>5.2. Period of Performance</a:t>
            </a:r>
          </a:p>
          <a:p>
            <a:pPr rtl="0" lvl="0">
              <a:spcBef>
                <a:spcPts val="0"/>
              </a:spcBef>
              <a:buClr>
                <a:schemeClr val="dk1"/>
              </a:buClr>
              <a:buSzPct val="110000"/>
              <a:buFont typeface="Arial"/>
              <a:buNone/>
            </a:pPr>
            <a:r>
              <a:rPr sz="1000" lang="en"/>
              <a:t>The period of performance is a month as mentioned in section 4.2 above. A month is defined as 00:00 on the first day of the month according to</a:t>
            </a:r>
          </a:p>
          <a:p>
            <a:pPr rtl="0" lvl="0">
              <a:spcBef>
                <a:spcPts val="0"/>
              </a:spcBef>
              <a:buClr>
                <a:schemeClr val="dk1"/>
              </a:buClr>
              <a:buSzPct val="110000"/>
              <a:buFont typeface="Arial"/>
              <a:buNone/>
            </a:pPr>
            <a:r>
              <a:rPr sz="1000" lang="en"/>
              <a:t>the time available on http://www.time.gov/, and 23:23:59 on the last day of the month according to http://www.time.gov/.</a:t>
            </a:r>
          </a:p>
          <a:p>
            <a:pPr rtl="0" lvl="0">
              <a:spcBef>
                <a:spcPts val="0"/>
              </a:spcBef>
              <a:buClr>
                <a:schemeClr val="dk1"/>
              </a:buClr>
              <a:buFont typeface="Arial"/>
              <a:buNone/>
            </a:pPr>
            <a:r>
              <a:t/>
            </a:r>
            <a:endParaRPr sz="1000"/>
          </a:p>
          <a:p>
            <a:pPr lvl="0">
              <a:spcBef>
                <a:spcPts val="0"/>
              </a:spcBef>
              <a:buClr>
                <a:schemeClr val="dk1"/>
              </a:buClr>
              <a:buFont typeface="Arial"/>
              <a:buNone/>
            </a:pPr>
            <a:r>
              <a:t/>
            </a:r>
            <a:endParaRPr sz="1000"/>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y="0" x="0"/>
          <a:ext cy="0" cx="0"/>
          <a:chOff y="0" x="0"/>
          <a:chExt cy="0" cx="0"/>
        </a:xfrm>
      </p:grpSpPr>
      <p:sp>
        <p:nvSpPr>
          <p:cNvPr id="165" name="Shape 165"/>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Question 3: SLA</a:t>
            </a:r>
          </a:p>
        </p:txBody>
      </p:sp>
      <p:sp>
        <p:nvSpPr>
          <p:cNvPr id="166" name="Shape 16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Clr>
                <a:schemeClr val="dk1"/>
              </a:buClr>
              <a:buSzPct val="110000"/>
              <a:buFont typeface="Arial"/>
              <a:buNone/>
            </a:pPr>
            <a:r>
              <a:rPr sz="1000" lang="en"/>
              <a:t>5.3. Dispute Resolution</a:t>
            </a:r>
          </a:p>
          <a:p>
            <a:pPr rtl="0" lvl="0">
              <a:spcBef>
                <a:spcPts val="0"/>
              </a:spcBef>
              <a:buClr>
                <a:schemeClr val="dk1"/>
              </a:buClr>
              <a:buSzPct val="110000"/>
              <a:buFont typeface="Arial"/>
              <a:buNone/>
            </a:pPr>
            <a:r>
              <a:rPr sz="1000" lang="en"/>
              <a:t>Saas.com and TravlCorp will first attempt to resolve any disputes with Picayune Metrics as mediator before resorting to litagation.</a:t>
            </a:r>
          </a:p>
          <a:p>
            <a:pPr rtl="0" lvl="0">
              <a:spcBef>
                <a:spcPts val="0"/>
              </a:spcBef>
              <a:buNone/>
            </a:pPr>
            <a:r>
              <a:t/>
            </a:r>
            <a:endParaRPr sz="1000"/>
          </a:p>
          <a:p>
            <a:pPr rtl="0" lvl="0">
              <a:spcBef>
                <a:spcPts val="0"/>
              </a:spcBef>
              <a:buNone/>
            </a:pPr>
            <a:r>
              <a:rPr sz="1000" lang="en"/>
              <a:t>5.4. Remedies for Non-Compliance</a:t>
            </a:r>
          </a:p>
          <a:p>
            <a:pPr rtl="0" lvl="0">
              <a:spcBef>
                <a:spcPts val="0"/>
              </a:spcBef>
              <a:buClr>
                <a:schemeClr val="dk1"/>
              </a:buClr>
              <a:buSzPct val="110000"/>
              <a:buFont typeface="Arial"/>
              <a:buNone/>
            </a:pPr>
            <a:r>
              <a:rPr sz="1000" lang="en"/>
              <a:t>TravelCorp and Saas.com may request a ruling on whether or not either party is not in compliance with this agreement from Pickayune Metrics .</a:t>
            </a:r>
          </a:p>
          <a:p>
            <a:pPr rtl="0" lvl="0">
              <a:spcBef>
                <a:spcPts val="0"/>
              </a:spcBef>
              <a:buClr>
                <a:schemeClr val="dk1"/>
              </a:buClr>
              <a:buSzPct val="110000"/>
              <a:buFont typeface="Arial"/>
              <a:buNone/>
            </a:pPr>
            <a:r>
              <a:rPr sz="1000" lang="en"/>
              <a:t>In the event that TravelCorp is not in compliance with this service level agreement, Saas.com is free to terminate provision of SaasTravel software to TravelCorp users.</a:t>
            </a:r>
          </a:p>
          <a:p>
            <a:pPr rtl="0" lvl="0">
              <a:spcBef>
                <a:spcPts val="0"/>
              </a:spcBef>
              <a:buClr>
                <a:schemeClr val="dk1"/>
              </a:buClr>
              <a:buSzPct val="110000"/>
              <a:buFont typeface="Arial"/>
              <a:buNone/>
            </a:pPr>
            <a:r>
              <a:rPr sz="1000" lang="en"/>
              <a:t>In the event that Saas.com is not in compliance with this service level agreement, TravelCorp will receive one day of service, free of charge</a:t>
            </a:r>
          </a:p>
          <a:p>
            <a:pPr rtl="0" lvl="0">
              <a:spcBef>
                <a:spcPts val="0"/>
              </a:spcBef>
              <a:buClr>
                <a:schemeClr val="dk1"/>
              </a:buClr>
              <a:buSzPct val="110000"/>
              <a:buFont typeface="Arial"/>
              <a:buNone/>
            </a:pPr>
            <a:r>
              <a:rPr sz="1000" lang="en"/>
              <a:t>for every percentage point of the percent of time in one month that Saas.com does not provide service at the levels of uptime and throughput</a:t>
            </a:r>
          </a:p>
          <a:p>
            <a:pPr rtl="0" lvl="0">
              <a:spcBef>
                <a:spcPts val="0"/>
              </a:spcBef>
              <a:buClr>
                <a:schemeClr val="dk1"/>
              </a:buClr>
              <a:buSzPct val="110000"/>
              <a:buFont typeface="Arial"/>
              <a:buNone/>
            </a:pPr>
            <a:r>
              <a:rPr sz="1000" lang="en"/>
              <a:t>defined in section 4.3, "Service Level," of this document.</a:t>
            </a:r>
          </a:p>
          <a:p>
            <a:pPr rtl="0" lvl="0">
              <a:spcBef>
                <a:spcPts val="0"/>
              </a:spcBef>
              <a:buClr>
                <a:schemeClr val="dk1"/>
              </a:buClr>
              <a:buFont typeface="Arial"/>
              <a:buNone/>
            </a:pPr>
            <a:r>
              <a:t/>
            </a:r>
            <a:endParaRPr sz="1000"/>
          </a:p>
          <a:p>
            <a:pPr rtl="0" lvl="0">
              <a:spcBef>
                <a:spcPts val="0"/>
              </a:spcBef>
              <a:buClr>
                <a:schemeClr val="dk1"/>
              </a:buClr>
              <a:buSzPct val="110000"/>
              <a:buFont typeface="Arial"/>
              <a:buNone/>
            </a:pPr>
            <a:r>
              <a:rPr sz="1000" lang="en"/>
              <a:t>5.5.Maintenance of Agreements</a:t>
            </a:r>
          </a:p>
          <a:p>
            <a:pPr rtl="0" lvl="0">
              <a:spcBef>
                <a:spcPts val="0"/>
              </a:spcBef>
              <a:buClr>
                <a:schemeClr val="dk1"/>
              </a:buClr>
              <a:buSzPct val="110000"/>
              <a:buFont typeface="Arial"/>
              <a:buNone/>
            </a:pPr>
            <a:r>
              <a:rPr sz="1000" lang="en"/>
              <a:t>TravelCorp, Saas.com, and Pickayune Metrics will meet annualy to review this service level agreement.</a:t>
            </a:r>
          </a:p>
          <a:p>
            <a:pPr>
              <a:spcBef>
                <a:spcPts val="0"/>
              </a:spcBef>
              <a:buNone/>
            </a:pPr>
            <a:r>
              <a:t/>
            </a:r>
            <a:endParaRP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y="0" x="0"/>
          <a:ext cy="0" cx="0"/>
          <a:chOff y="0" x="0"/>
          <a:chExt cy="0" cx="0"/>
        </a:xfrm>
      </p:grpSpPr>
      <p:sp>
        <p:nvSpPr>
          <p:cNvPr id="171" name="Shape 17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Question 4: Cloud Type Survey</a:t>
            </a:r>
          </a:p>
        </p:txBody>
      </p:sp>
      <p:sp>
        <p:nvSpPr>
          <p:cNvPr id="172" name="Shape 17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17500" marL="457200">
              <a:spcBef>
                <a:spcPts val="0"/>
              </a:spcBef>
              <a:buClr>
                <a:schemeClr val="dk1"/>
              </a:buClr>
              <a:buSzPct val="100000"/>
              <a:buFont typeface="Arial"/>
              <a:buChar char="●"/>
            </a:pPr>
            <a:r>
              <a:rPr sz="1400" lang="en"/>
              <a:t>The requirement for question 4 is to make a recommendation for which type of cloud is suitable for an application for designing airplane parts.  </a:t>
            </a:r>
          </a:p>
          <a:p>
            <a:pPr rtl="0" lvl="0" indent="-317500" marL="457200">
              <a:spcBef>
                <a:spcPts val="0"/>
              </a:spcBef>
              <a:buClr>
                <a:schemeClr val="dk1"/>
              </a:buClr>
              <a:buSzPct val="100000"/>
              <a:buFont typeface="Arial"/>
              <a:buChar char="●"/>
            </a:pPr>
            <a:r>
              <a:rPr sz="1400" lang="en"/>
              <a:t>Our options are:</a:t>
            </a:r>
          </a:p>
          <a:p>
            <a:pPr rtl="0" lvl="1" indent="-317500" marL="914400">
              <a:spcBef>
                <a:spcPts val="0"/>
              </a:spcBef>
              <a:buClr>
                <a:schemeClr val="dk1"/>
              </a:buClr>
              <a:buSzPct val="100000"/>
              <a:buFont typeface="Courier New"/>
              <a:buChar char="o"/>
            </a:pPr>
            <a:r>
              <a:rPr sz="1400" lang="en"/>
              <a:t>private</a:t>
            </a:r>
          </a:p>
          <a:p>
            <a:pPr rtl="0" lvl="1" indent="-317500" marL="914400">
              <a:spcBef>
                <a:spcPts val="0"/>
              </a:spcBef>
              <a:buClr>
                <a:schemeClr val="dk1"/>
              </a:buClr>
              <a:buSzPct val="100000"/>
              <a:buFont typeface="Courier New"/>
              <a:buChar char="o"/>
            </a:pPr>
            <a:r>
              <a:rPr sz="1400" lang="en"/>
              <a:t>public</a:t>
            </a:r>
          </a:p>
          <a:p>
            <a:pPr rtl="0" lvl="1" indent="-317500" marL="914400">
              <a:spcBef>
                <a:spcPts val="0"/>
              </a:spcBef>
              <a:buClr>
                <a:schemeClr val="dk1"/>
              </a:buClr>
              <a:buSzPct val="100000"/>
              <a:buFont typeface="Courier New"/>
              <a:buChar char="o"/>
            </a:pPr>
            <a:r>
              <a:rPr sz="1400" lang="en"/>
              <a:t>hybrid</a:t>
            </a:r>
          </a:p>
          <a:p>
            <a:pPr rtl="0" lvl="0" indent="-317500" marL="457200">
              <a:spcBef>
                <a:spcPts val="0"/>
              </a:spcBef>
              <a:buClr>
                <a:schemeClr val="dk1"/>
              </a:buClr>
              <a:buSzPct val="100000"/>
              <a:buFont typeface="Arial"/>
              <a:buChar char="●"/>
            </a:pPr>
            <a:r>
              <a:rPr sz="1400" lang="en"/>
              <a:t>We used the example answer for question 1 given in [11] when writing our answer.</a:t>
            </a:r>
          </a:p>
          <a:p>
            <a:pPr rtl="0" lvl="0" indent="-317500" marL="457200">
              <a:spcBef>
                <a:spcPts val="0"/>
              </a:spcBef>
              <a:buClr>
                <a:schemeClr val="dk1"/>
              </a:buClr>
              <a:buSzPct val="100000"/>
              <a:buFont typeface="Arial"/>
              <a:buChar char="●"/>
            </a:pPr>
            <a:r>
              <a:rPr sz="1400" lang="en"/>
              <a:t>We create a table of factors, score how each option supports the factors, and make a final recommendation based on scores.</a:t>
            </a:r>
          </a:p>
          <a:p>
            <a:pPr rtl="0" lvl="0" indent="-317500" marL="457200">
              <a:spcBef>
                <a:spcPts val="0"/>
              </a:spcBef>
              <a:buClr>
                <a:schemeClr val="dk1"/>
              </a:buClr>
              <a:buSzPct val="100000"/>
              <a:buFont typeface="Arial"/>
              <a:buChar char="●"/>
            </a:pPr>
            <a:r>
              <a:rPr sz="1400" lang="en"/>
              <a:t>Assumptions:</a:t>
            </a:r>
          </a:p>
          <a:p>
            <a:pPr rtl="0" lvl="1" indent="-317500" marL="914400">
              <a:spcBef>
                <a:spcPts val="0"/>
              </a:spcBef>
              <a:buClr>
                <a:schemeClr val="dk1"/>
              </a:buClr>
              <a:buSzPct val="100000"/>
              <a:buFont typeface="Courier New"/>
              <a:buChar char="o"/>
            </a:pPr>
            <a:r>
              <a:rPr sz="1400" lang="en"/>
              <a:t>complex computations are a trade secret</a:t>
            </a:r>
          </a:p>
          <a:p>
            <a:pPr rtl="0" lvl="1" indent="-317500" marL="914400">
              <a:spcBef>
                <a:spcPts val="0"/>
              </a:spcBef>
              <a:buClr>
                <a:schemeClr val="dk1"/>
              </a:buClr>
              <a:buSzPct val="100000"/>
              <a:buFont typeface="Courier New"/>
              <a:buChar char="o"/>
            </a:pPr>
            <a:r>
              <a:rPr sz="1400" lang="en"/>
              <a:t>our organization is distributed over a wide area</a:t>
            </a:r>
          </a:p>
          <a:p>
            <a:pPr rtl="0" lvl="0" indent="-317500" marL="457200">
              <a:spcBef>
                <a:spcPts val="0"/>
              </a:spcBef>
              <a:buClr>
                <a:schemeClr val="dk1"/>
              </a:buClr>
              <a:buSzPct val="100000"/>
              <a:buFont typeface="Arial"/>
              <a:buChar char="●"/>
            </a:pPr>
            <a:r>
              <a:rPr sz="1400" lang="en"/>
              <a:t>Color coding: in the tables below cells are color coded</a:t>
            </a:r>
          </a:p>
          <a:p>
            <a:pPr rtl="0" lvl="1" indent="-317500" marL="914400">
              <a:spcBef>
                <a:spcPts val="0"/>
              </a:spcBef>
              <a:buClr>
                <a:schemeClr val="dk1"/>
              </a:buClr>
              <a:buSzPct val="100000"/>
              <a:buFont typeface="Courier New"/>
              <a:buChar char="o"/>
            </a:pPr>
            <a:r>
              <a:rPr sz="1400" lang="en"/>
              <a:t>red means not recommended</a:t>
            </a:r>
          </a:p>
          <a:p>
            <a:pPr rtl="0" lvl="1" indent="-317500" marL="914400">
              <a:spcBef>
                <a:spcPts val="0"/>
              </a:spcBef>
              <a:buClr>
                <a:schemeClr val="dk1"/>
              </a:buClr>
              <a:buSzPct val="100000"/>
              <a:buFont typeface="Courier New"/>
              <a:buChar char="o"/>
            </a:pPr>
            <a:r>
              <a:rPr sz="1400" lang="en"/>
              <a:t>yellow means neutral</a:t>
            </a:r>
          </a:p>
          <a:p>
            <a:pPr lvl="1" indent="-317500" marL="914400">
              <a:spcBef>
                <a:spcPts val="0"/>
              </a:spcBef>
              <a:buClr>
                <a:schemeClr val="dk1"/>
              </a:buClr>
              <a:buSzPct val="100000"/>
              <a:buFont typeface="Courier New"/>
              <a:buChar char="o"/>
            </a:pPr>
            <a:r>
              <a:rPr sz="1400" lang="en"/>
              <a:t>green means recommended</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y="0" x="0"/>
          <a:ext cy="0" cx="0"/>
          <a:chOff y="0" x="0"/>
          <a:chExt cy="0" cx="0"/>
        </a:xfrm>
      </p:grpSpPr>
      <p:graphicFrame>
        <p:nvGraphicFramePr>
          <p:cNvPr id="177" name="Shape 177"/>
          <p:cNvGraphicFramePr/>
          <p:nvPr/>
        </p:nvGraphicFramePr>
        <p:xfrm>
          <a:off y="647775" x="101125"/>
          <a:ext cy="3000000" cx="3000000"/>
        </p:xfrm>
        <a:graphic>
          <a:graphicData uri="http://schemas.openxmlformats.org/drawingml/2006/table">
            <a:tbl>
              <a:tblPr>
                <a:noFill/>
                <a:tableStyleId>{4DC176DD-1A79-40AB-B628-595E583CC9A0}</a:tableStyleId>
              </a:tblPr>
              <a:tblGrid>
                <a:gridCol w="1543600"/>
                <a:gridCol w="2458300"/>
                <a:gridCol w="2386850"/>
                <a:gridCol w="2515475"/>
              </a:tblGrid>
              <a:tr h="551450">
                <a:tc>
                  <a:txBody>
                    <a:bodyPr>
                      <a:noAutofit/>
                    </a:bodyPr>
                    <a:lstStyle/>
                    <a:p>
                      <a:pPr rtl="0" lvl="0">
                        <a:spcBef>
                          <a:spcPts val="0"/>
                        </a:spcBef>
                        <a:buNone/>
                      </a:pPr>
                      <a:r>
                        <a:rPr sz="1200" lang="en"/>
                        <a:t>factor/system type</a:t>
                      </a:r>
                    </a:p>
                  </a:txBody>
                  <a:tcPr marR="66675" marB="66675" marT="66675" marL="66675">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tcPr>
                </a:tc>
                <a:tc>
                  <a:txBody>
                    <a:bodyPr>
                      <a:noAutofit/>
                    </a:bodyPr>
                    <a:lstStyle/>
                    <a:p>
                      <a:pPr rtl="0" lvl="0">
                        <a:spcBef>
                          <a:spcPts val="0"/>
                        </a:spcBef>
                        <a:buNone/>
                      </a:pPr>
                      <a:r>
                        <a:rPr sz="1200" lang="en"/>
                        <a:t>private cloud</a:t>
                      </a:r>
                    </a:p>
                  </a:txBody>
                  <a:tcPr marR="66675" marB="66675" marT="66675" marL="66675">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tcPr>
                </a:tc>
                <a:tc>
                  <a:txBody>
                    <a:bodyPr>
                      <a:noAutofit/>
                    </a:bodyPr>
                    <a:lstStyle/>
                    <a:p>
                      <a:pPr rtl="0" lvl="0">
                        <a:spcBef>
                          <a:spcPts val="0"/>
                        </a:spcBef>
                        <a:buNone/>
                      </a:pPr>
                      <a:r>
                        <a:rPr sz="1200" lang="en"/>
                        <a:t>public cloud</a:t>
                      </a:r>
                    </a:p>
                  </a:txBody>
                  <a:tcPr marR="66675" marB="66675" marT="66675" marL="66675">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tcPr>
                </a:tc>
                <a:tc>
                  <a:txBody>
                    <a:bodyPr>
                      <a:noAutofit/>
                    </a:bodyPr>
                    <a:lstStyle/>
                    <a:p>
                      <a:pPr rtl="0" lvl="0">
                        <a:spcBef>
                          <a:spcPts val="0"/>
                        </a:spcBef>
                        <a:buNone/>
                      </a:pPr>
                      <a:r>
                        <a:rPr sz="1200" lang="en"/>
                        <a:t>hybrid</a:t>
                      </a:r>
                    </a:p>
                  </a:txBody>
                  <a:tcPr marR="66675" marB="66675" marT="66675" marL="66675">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tcPr>
                </a:tc>
              </a:tr>
              <a:tr h="1199475">
                <a:tc>
                  <a:txBody>
                    <a:bodyPr>
                      <a:noAutofit/>
                    </a:bodyPr>
                    <a:lstStyle/>
                    <a:p>
                      <a:pPr rtl="0" lvl="0">
                        <a:spcBef>
                          <a:spcPts val="0"/>
                        </a:spcBef>
                        <a:buNone/>
                      </a:pPr>
                      <a:r>
                        <a:rPr sz="1200" lang="en"/>
                        <a:t>Expense</a:t>
                      </a:r>
                    </a:p>
                  </a:txBody>
                  <a:tcPr marR="66675" marB="66675" marT="66675" marL="66675">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tcPr>
                </a:tc>
                <a:tc>
                  <a:txBody>
                    <a:bodyPr>
                      <a:noAutofit/>
                    </a:bodyPr>
                    <a:lstStyle/>
                    <a:p>
                      <a:pPr rtl="0" lvl="0">
                        <a:spcBef>
                          <a:spcPts val="0"/>
                        </a:spcBef>
                        <a:buNone/>
                      </a:pPr>
                      <a:r>
                        <a:rPr sz="1200" lang="en"/>
                        <a:t>Highest up-front cost. We must purchase all equipment.  Constantly improving performance of new systems means value of equipment we purchase will depreciate.</a:t>
                      </a:r>
                    </a:p>
                  </a:txBody>
                  <a:tcPr marR="66675" marB="66675" marT="66675" marL="66675">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solidFill>
                      <a:srgbClr val="EA9999"/>
                    </a:solidFill>
                  </a:tcPr>
                </a:tc>
                <a:tc>
                  <a:txBody>
                    <a:bodyPr>
                      <a:noAutofit/>
                    </a:bodyPr>
                    <a:lstStyle/>
                    <a:p>
                      <a:pPr rtl="0" lvl="0">
                        <a:spcBef>
                          <a:spcPts val="0"/>
                        </a:spcBef>
                        <a:buNone/>
                      </a:pPr>
                      <a:r>
                        <a:rPr sz="1200" lang="en"/>
                        <a:t>We will incur a recurring cost of payments to cloud provider.  </a:t>
                      </a:r>
                    </a:p>
                  </a:txBody>
                  <a:tcPr marR="66675" marB="66675" marT="66675" marL="66675">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solidFill>
                      <a:srgbClr val="FFE599"/>
                    </a:solidFill>
                  </a:tcPr>
                </a:tc>
                <a:tc>
                  <a:txBody>
                    <a:bodyPr>
                      <a:noAutofit/>
                    </a:bodyPr>
                    <a:lstStyle/>
                    <a:p>
                      <a:pPr rtl="0" lvl="0">
                        <a:spcBef>
                          <a:spcPts val="0"/>
                        </a:spcBef>
                        <a:buNone/>
                      </a:pPr>
                      <a:r>
                        <a:rPr sz="1200" lang="en"/>
                        <a:t>We incur a recurring cost of payments to provider, and we incur a large up-front cost for purchasing the private components of the cloud.</a:t>
                      </a:r>
                    </a:p>
                  </a:txBody>
                  <a:tcPr marR="66675" marB="66675" marT="66675" marL="66675">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solidFill>
                      <a:srgbClr val="EA9999"/>
                    </a:solidFill>
                  </a:tcPr>
                </a:tc>
              </a:tr>
              <a:tr h="1685875">
                <a:tc>
                  <a:txBody>
                    <a:bodyPr>
                      <a:noAutofit/>
                    </a:bodyPr>
                    <a:lstStyle/>
                    <a:p>
                      <a:pPr rtl="0" lvl="0">
                        <a:spcBef>
                          <a:spcPts val="0"/>
                        </a:spcBef>
                        <a:buNone/>
                      </a:pPr>
                      <a:r>
                        <a:rPr sz="1200" lang="en"/>
                        <a:t>Security</a:t>
                      </a:r>
                    </a:p>
                  </a:txBody>
                  <a:tcPr marR="66675" marB="66675" marT="66675" marL="66675">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tcPr>
                </a:tc>
                <a:tc>
                  <a:txBody>
                    <a:bodyPr>
                      <a:noAutofit/>
                    </a:bodyPr>
                    <a:lstStyle/>
                    <a:p>
                      <a:pPr rtl="0" lvl="0">
                        <a:spcBef>
                          <a:spcPts val="0"/>
                        </a:spcBef>
                        <a:buNone/>
                      </a:pPr>
                      <a:r>
                        <a:rPr sz="1200" lang="en"/>
                        <a:t>We have total control of security implementation.  We get a cost savings if we can apply existing resources to secure the private cloud.  We can also control degree of access from outside world.</a:t>
                      </a:r>
                    </a:p>
                  </a:txBody>
                  <a:tcPr marR="66675" marB="66675" marT="66675" marL="66675">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solidFill>
                      <a:srgbClr val="B6D7A8"/>
                    </a:solidFill>
                  </a:tcPr>
                </a:tc>
                <a:tc>
                  <a:txBody>
                    <a:bodyPr>
                      <a:noAutofit/>
                    </a:bodyPr>
                    <a:lstStyle/>
                    <a:p>
                      <a:pPr rtl="0" lvl="0">
                        <a:spcBef>
                          <a:spcPts val="0"/>
                        </a:spcBef>
                        <a:buNone/>
                      </a:pPr>
                      <a:r>
                        <a:rPr sz="1200" lang="en"/>
                        <a:t>We are dependent on the cloud provider’s policies implementations, and security maintenance timetable.  Large providers are bigger targets.  We may be forced to allow our traffic to the public cloud provider to traverse the public internet.  We may be forced to apply our own security infrastructure on top of the public cloud provider’s.</a:t>
                      </a:r>
                    </a:p>
                  </a:txBody>
                  <a:tcPr marR="66675" marB="66675" marT="66675" marL="66675">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solidFill>
                      <a:srgbClr val="EA9999"/>
                    </a:solidFill>
                  </a:tcPr>
                </a:tc>
                <a:tc>
                  <a:txBody>
                    <a:bodyPr>
                      <a:noAutofit/>
                    </a:bodyPr>
                    <a:lstStyle/>
                    <a:p>
                      <a:pPr rtl="0" lvl="0">
                        <a:spcBef>
                          <a:spcPts val="0"/>
                        </a:spcBef>
                        <a:buNone/>
                      </a:pPr>
                      <a:r>
                        <a:rPr sz="1200" lang="en"/>
                        <a:t>We inherit security challenges for both public and private clouds.  However, we attain might some fault tolerance if the public and private components have a very different security implementations; the differing implementations can have different, hopefully non-overlapping vulnerabilities.</a:t>
                      </a:r>
                    </a:p>
                  </a:txBody>
                  <a:tcPr marR="66675" marB="66675" marT="66675" marL="66675">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solidFill>
                      <a:srgbClr val="FFE599"/>
                    </a:solidFill>
                  </a:tcPr>
                </a:tc>
              </a:tr>
            </a:tbl>
          </a:graphicData>
        </a:graphic>
      </p:graphicFrame>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y="0" x="0"/>
          <a:ext cy="0" cx="0"/>
          <a:chOff y="0" x="0"/>
          <a:chExt cy="0" cx="0"/>
        </a:xfrm>
      </p:grpSpPr>
      <p:graphicFrame>
        <p:nvGraphicFramePr>
          <p:cNvPr id="182" name="Shape 182"/>
          <p:cNvGraphicFramePr/>
          <p:nvPr/>
        </p:nvGraphicFramePr>
        <p:xfrm>
          <a:off y="571575" x="101125"/>
          <a:ext cy="3000000" cx="3000000"/>
        </p:xfrm>
        <a:graphic>
          <a:graphicData uri="http://schemas.openxmlformats.org/drawingml/2006/table">
            <a:tbl>
              <a:tblPr>
                <a:noFill/>
                <a:tableStyleId>{4B454193-517F-4F4C-AF91-0F7BB9B8F22B}</a:tableStyleId>
              </a:tblPr>
              <a:tblGrid>
                <a:gridCol w="1543600"/>
                <a:gridCol w="2458300"/>
                <a:gridCol w="2386850"/>
                <a:gridCol w="2515475"/>
              </a:tblGrid>
              <a:tr h="2494825">
                <a:tc>
                  <a:txBody>
                    <a:bodyPr>
                      <a:noAutofit/>
                    </a:bodyPr>
                    <a:lstStyle/>
                    <a:p>
                      <a:pPr rtl="0" lvl="0">
                        <a:spcBef>
                          <a:spcPts val="0"/>
                        </a:spcBef>
                        <a:buNone/>
                      </a:pPr>
                      <a:r>
                        <a:rPr sz="1200" lang="en"/>
                        <a:t>Structured Data</a:t>
                      </a:r>
                    </a:p>
                  </a:txBody>
                  <a:tcPr marR="66675" marB="66675" marT="66675" marL="66675">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tcPr>
                </a:tc>
                <a:tc>
                  <a:txBody>
                    <a:bodyPr>
                      <a:noAutofit/>
                    </a:bodyPr>
                    <a:lstStyle/>
                    <a:p>
                      <a:pPr rtl="0" lvl="0">
                        <a:spcBef>
                          <a:spcPts val="0"/>
                        </a:spcBef>
                        <a:buNone/>
                      </a:pPr>
                      <a:r>
                        <a:rPr sz="1200" lang="en"/>
                        <a:t>Expensive to update hardware for scaling up; e.g. purchasing new disk drives to accommodate increased storage requirements.  Structured data PAAS is a common use case, myriad solutions are already in existence, easy for public provider to deliver.  Privately hosted structured data is more secure. We have lower latency and no impact of external forces for throughput to structured data services.</a:t>
                      </a:r>
                    </a:p>
                  </a:txBody>
                  <a:tcPr marR="66675" marB="66675" marT="66675" marL="66675">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solidFill>
                      <a:srgbClr val="FFE599"/>
                    </a:solidFill>
                  </a:tcPr>
                </a:tc>
                <a:tc>
                  <a:txBody>
                    <a:bodyPr>
                      <a:noAutofit/>
                    </a:bodyPr>
                    <a:lstStyle/>
                    <a:p>
                      <a:pPr rtl="0" lvl="0">
                        <a:spcBef>
                          <a:spcPts val="0"/>
                        </a:spcBef>
                        <a:buNone/>
                      </a:pPr>
                      <a:r>
                        <a:rPr sz="1200" lang="en"/>
                        <a:t>Public providers offer mature structured data PAAS solutions.  Solutions are doubly vulnerable We have structured data platform vulnerabilities; e.g., SQL injection attacts, and provider infrastructure vulnerabilities to contend with.  We can have higher latency to public provider, as well as other public internet traffic to contend with.</a:t>
                      </a:r>
                    </a:p>
                  </a:txBody>
                  <a:tcPr marR="66675" marB="66675" marT="66675" marL="66675">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solidFill>
                      <a:srgbClr val="EA9999"/>
                    </a:solidFill>
                  </a:tcPr>
                </a:tc>
                <a:tc>
                  <a:txBody>
                    <a:bodyPr>
                      <a:noAutofit/>
                    </a:bodyPr>
                    <a:lstStyle/>
                    <a:p>
                      <a:pPr rtl="0" lvl="0">
                        <a:spcBef>
                          <a:spcPts val="0"/>
                        </a:spcBef>
                        <a:buNone/>
                      </a:pPr>
                      <a:r>
                        <a:rPr sz="1200" lang="en"/>
                        <a:t>We could store more sensitive data in the private cloud component, and less sensitive data in the public cloud; however this would incur a higher maintenance cost. If we use 100% public structured data PAAS, we inherit public cloud security concerns.  Hibridizing structured data builds in fault tolerance.</a:t>
                      </a:r>
                    </a:p>
                  </a:txBody>
                  <a:tcPr marR="66675" marB="66675" marT="66675" marL="66675">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solidFill>
                      <a:srgbClr val="FFE599"/>
                    </a:solidFill>
                  </a:tcPr>
                </a:tc>
              </a:tr>
              <a:tr h="1448050">
                <a:tc>
                  <a:txBody>
                    <a:bodyPr>
                      <a:noAutofit/>
                    </a:bodyPr>
                    <a:lstStyle/>
                    <a:p>
                      <a:pPr rtl="0" lvl="0">
                        <a:spcBef>
                          <a:spcPts val="0"/>
                        </a:spcBef>
                        <a:buNone/>
                      </a:pPr>
                      <a:r>
                        <a:rPr sz="1200" lang="en"/>
                        <a:t>Real-Time Aspects</a:t>
                      </a:r>
                    </a:p>
                  </a:txBody>
                  <a:tcPr marR="66675" marB="66675" marT="66675" marL="66675">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tcPr>
                </a:tc>
                <a:tc>
                  <a:txBody>
                    <a:bodyPr>
                      <a:noAutofit/>
                    </a:bodyPr>
                    <a:lstStyle/>
                    <a:p>
                      <a:pPr rtl="0" lvl="0">
                        <a:spcBef>
                          <a:spcPts val="0"/>
                        </a:spcBef>
                        <a:buNone/>
                      </a:pPr>
                      <a:r>
                        <a:rPr sz="1200" lang="en"/>
                        <a:t>We host private cloud on our premises so we low latency between  real-time services and other components.  Easiest way to guarantee quality of service necessary for real-time interaction.</a:t>
                      </a:r>
                    </a:p>
                  </a:txBody>
                  <a:tcPr marR="66675" marB="66675" marT="66675" marL="66675">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solidFill>
                      <a:srgbClr val="B6D7A8"/>
                    </a:solidFill>
                  </a:tcPr>
                </a:tc>
                <a:tc>
                  <a:txBody>
                    <a:bodyPr>
                      <a:noAutofit/>
                    </a:bodyPr>
                    <a:lstStyle/>
                    <a:p>
                      <a:pPr rtl="0" lvl="0">
                        <a:spcBef>
                          <a:spcPts val="0"/>
                        </a:spcBef>
                        <a:buNone/>
                      </a:pPr>
                      <a:r>
                        <a:rPr sz="1200" lang="en"/>
                        <a:t>External factors from public internet  could prevent guarantee of low latency necessary for real-time aspects. SLA to guarantee lower latency could be expensive.</a:t>
                      </a:r>
                    </a:p>
                  </a:txBody>
                  <a:tcPr marR="66675" marB="66675" marT="66675" marL="66675">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solidFill>
                      <a:srgbClr val="EA9999"/>
                    </a:solidFill>
                  </a:tcPr>
                </a:tc>
                <a:tc>
                  <a:txBody>
                    <a:bodyPr>
                      <a:noAutofit/>
                    </a:bodyPr>
                    <a:lstStyle/>
                    <a:p>
                      <a:pPr rtl="0" lvl="0">
                        <a:spcBef>
                          <a:spcPts val="0"/>
                        </a:spcBef>
                        <a:buNone/>
                      </a:pPr>
                      <a:r>
                        <a:rPr sz="1200" lang="en"/>
                        <a:t>We would want to host components providing real-time aspects in private side of cloud. Interfacing real-time aspects with publicly hosted components is an extra hassle.</a:t>
                      </a:r>
                    </a:p>
                  </a:txBody>
                  <a:tcPr marR="66675" marB="66675" marT="66675" marL="66675">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solidFill>
                      <a:srgbClr val="EA9999"/>
                    </a:solidFill>
                  </a:tcPr>
                </a:tc>
              </a:tr>
            </a:tbl>
          </a:graphicData>
        </a:graphic>
      </p:graphicFrame>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y="0" x="0"/>
          <a:ext cy="0" cx="0"/>
          <a:chOff y="0" x="0"/>
          <a:chExt cy="0" cx="0"/>
        </a:xfrm>
      </p:grpSpPr>
      <p:graphicFrame>
        <p:nvGraphicFramePr>
          <p:cNvPr id="187" name="Shape 187"/>
          <p:cNvGraphicFramePr/>
          <p:nvPr/>
        </p:nvGraphicFramePr>
        <p:xfrm>
          <a:off y="647775" x="101125"/>
          <a:ext cy="3000000" cx="3000000"/>
        </p:xfrm>
        <a:graphic>
          <a:graphicData uri="http://schemas.openxmlformats.org/drawingml/2006/table">
            <a:tbl>
              <a:tblPr>
                <a:noFill/>
                <a:tableStyleId>{F0933325-731B-4CAA-872A-2FC9DB96AF60}</a:tableStyleId>
              </a:tblPr>
              <a:tblGrid>
                <a:gridCol w="1543600"/>
                <a:gridCol w="2458300"/>
                <a:gridCol w="2386850"/>
                <a:gridCol w="2515475"/>
              </a:tblGrid>
              <a:tr h="2194600">
                <a:tc>
                  <a:txBody>
                    <a:bodyPr>
                      <a:noAutofit/>
                    </a:bodyPr>
                    <a:lstStyle/>
                    <a:p>
                      <a:pPr rtl="0" lvl="0">
                        <a:spcBef>
                          <a:spcPts val="0"/>
                        </a:spcBef>
                        <a:buNone/>
                      </a:pPr>
                      <a:r>
                        <a:rPr sz="1200" lang="en"/>
                        <a:t>Complex Computation</a:t>
                      </a:r>
                    </a:p>
                  </a:txBody>
                  <a:tcPr marR="66675" marB="66675" marT="66675" marL="66675">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tcPr>
                </a:tc>
                <a:tc>
                  <a:txBody>
                    <a:bodyPr>
                      <a:noAutofit/>
                    </a:bodyPr>
                    <a:lstStyle/>
                    <a:p>
                      <a:pPr rtl="0" lvl="0">
                        <a:spcBef>
                          <a:spcPts val="0"/>
                        </a:spcBef>
                        <a:buNone/>
                      </a:pPr>
                      <a:r>
                        <a:rPr sz="1200" lang="en"/>
                        <a:t>We own all computing resources, so we are not penalized for exceeding computation resource consumption limits.  We are free to develop highly customized implementations optimized on factors of our choosing. We can handle Computations that produce large amounts of output locally, and save on the cost of moving output.</a:t>
                      </a:r>
                    </a:p>
                  </a:txBody>
                  <a:tcPr marR="66675" marB="66675" marT="66675" marL="66675">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solidFill>
                      <a:srgbClr val="B6D7A8"/>
                    </a:solidFill>
                  </a:tcPr>
                </a:tc>
                <a:tc>
                  <a:txBody>
                    <a:bodyPr>
                      <a:noAutofit/>
                    </a:bodyPr>
                    <a:lstStyle/>
                    <a:p>
                      <a:pPr rtl="0" lvl="0">
                        <a:spcBef>
                          <a:spcPts val="0"/>
                        </a:spcBef>
                        <a:buNone/>
                      </a:pPr>
                      <a:r>
                        <a:rPr sz="1200" lang="en"/>
                        <a:t>Public providers offer Hadoop PAAS which is a suitable platform for complex calculations for which we have efficient, distributed implementations.  However, we assume those implementations are trade secrets. Public cloud providers charge more for instances with increased computational capacity.</a:t>
                      </a:r>
                    </a:p>
                  </a:txBody>
                  <a:tcPr marR="66675" marB="66675" marT="66675" marL="66675">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solidFill>
                      <a:srgbClr val="EA9999"/>
                    </a:solidFill>
                  </a:tcPr>
                </a:tc>
                <a:tc>
                  <a:txBody>
                    <a:bodyPr>
                      <a:noAutofit/>
                    </a:bodyPr>
                    <a:lstStyle/>
                    <a:p>
                      <a:pPr rtl="0" lvl="0">
                        <a:spcBef>
                          <a:spcPts val="0"/>
                        </a:spcBef>
                        <a:buNone/>
                      </a:pPr>
                      <a:r>
                        <a:rPr sz="1200" lang="en"/>
                        <a:t>Given the advantages of privately hosting complex computations, we would again incur the headache of interfacing public components to private computation services.  </a:t>
                      </a:r>
                    </a:p>
                  </a:txBody>
                  <a:tcPr marR="66675" marB="66675" marT="66675" marL="66675">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solidFill>
                      <a:srgbClr val="EA9999"/>
                    </a:solidFill>
                  </a:tcPr>
                </a:tc>
              </a:tr>
              <a:tr h="1811425">
                <a:tc>
                  <a:txBody>
                    <a:bodyPr>
                      <a:noAutofit/>
                    </a:bodyPr>
                    <a:lstStyle/>
                    <a:p>
                      <a:pPr rtl="0" lvl="0">
                        <a:spcBef>
                          <a:spcPts val="0"/>
                        </a:spcBef>
                        <a:buNone/>
                      </a:pPr>
                      <a:r>
                        <a:rPr sz="1200" lang="en"/>
                        <a:t>Interactivity</a:t>
                      </a:r>
                    </a:p>
                  </a:txBody>
                  <a:tcPr marR="66675" marB="66675" marT="66675" marL="66675">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tcPr>
                </a:tc>
                <a:tc>
                  <a:txBody>
                    <a:bodyPr>
                      <a:noAutofit/>
                    </a:bodyPr>
                    <a:lstStyle/>
                    <a:p>
                      <a:pPr rtl="0" lvl="0">
                        <a:spcBef>
                          <a:spcPts val="0"/>
                        </a:spcBef>
                        <a:buNone/>
                      </a:pPr>
                      <a:r>
                        <a:rPr sz="1200" lang="en"/>
                        <a:t>We have a geographically distributed work force, private cloud will favor workers closest to it, or we will have to build more expensive redundant components in different locations.</a:t>
                      </a:r>
                    </a:p>
                  </a:txBody>
                  <a:tcPr marR="66675" marB="66675" marT="66675" marL="66675">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solidFill>
                      <a:srgbClr val="EA9999"/>
                    </a:solidFill>
                  </a:tcPr>
                </a:tc>
                <a:tc>
                  <a:txBody>
                    <a:bodyPr>
                      <a:noAutofit/>
                    </a:bodyPr>
                    <a:lstStyle/>
                    <a:p>
                      <a:pPr rtl="0" lvl="0">
                        <a:spcBef>
                          <a:spcPts val="0"/>
                        </a:spcBef>
                        <a:buNone/>
                      </a:pPr>
                      <a:r>
                        <a:rPr sz="1200" lang="en"/>
                        <a:t>Providers offer choice of location for hosting instances, we can leverage this and providers’ proximity to the internet backbone to create an evenly distributed interactivity resources. We have a security concern for interaction that involves sensitive information.</a:t>
                      </a:r>
                    </a:p>
                  </a:txBody>
                  <a:tcPr marR="66675" marB="66675" marT="66675" marL="66675">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solidFill>
                      <a:srgbClr val="FFE599"/>
                    </a:solidFill>
                  </a:tcPr>
                </a:tc>
                <a:tc>
                  <a:txBody>
                    <a:bodyPr>
                      <a:noAutofit/>
                    </a:bodyPr>
                    <a:lstStyle/>
                    <a:p>
                      <a:pPr rtl="0" lvl="0">
                        <a:spcBef>
                          <a:spcPts val="0"/>
                        </a:spcBef>
                        <a:buNone/>
                      </a:pPr>
                      <a:r>
                        <a:rPr sz="1200" lang="en"/>
                        <a:t>Hybrid solution affords the possibility that we accommodate dispersion of workers with public components, and protect sensitive information in private components.</a:t>
                      </a:r>
                    </a:p>
                  </a:txBody>
                  <a:tcPr marR="66675" marB="66675" marT="66675" marL="66675">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solidFill>
                      <a:srgbClr val="B6D7A8"/>
                    </a:solidFill>
                  </a:tcPr>
                </a:tc>
              </a:tr>
            </a:tbl>
          </a:graphicData>
        </a:graphic>
      </p:graphicFrame>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y="0" x="0"/>
          <a:ext cy="0" cx="0"/>
          <a:chOff y="0" x="0"/>
          <a:chExt cy="0" cx="0"/>
        </a:xfrm>
      </p:grpSpPr>
      <p:graphicFrame>
        <p:nvGraphicFramePr>
          <p:cNvPr id="192" name="Shape 192"/>
          <p:cNvGraphicFramePr/>
          <p:nvPr/>
        </p:nvGraphicFramePr>
        <p:xfrm>
          <a:off y="940725" x="119875"/>
          <a:ext cy="3000000" cx="3000000"/>
        </p:xfrm>
        <a:graphic>
          <a:graphicData uri="http://schemas.openxmlformats.org/drawingml/2006/table">
            <a:tbl>
              <a:tblPr>
                <a:noFill/>
                <a:tableStyleId>{FCC23AEC-4F33-4024-BD68-39B862D670A6}</a:tableStyleId>
              </a:tblPr>
              <a:tblGrid>
                <a:gridCol w="1543600"/>
                <a:gridCol w="2458300"/>
                <a:gridCol w="2386850"/>
                <a:gridCol w="2515475"/>
              </a:tblGrid>
              <a:tr h="1835325">
                <a:tc>
                  <a:txBody>
                    <a:bodyPr>
                      <a:noAutofit/>
                    </a:bodyPr>
                    <a:lstStyle/>
                    <a:p>
                      <a:pPr rtl="0" lvl="0">
                        <a:spcBef>
                          <a:spcPts val="0"/>
                        </a:spcBef>
                        <a:buNone/>
                      </a:pPr>
                      <a:r>
                        <a:rPr sz="1200" lang="en"/>
                        <a:t>Scaling</a:t>
                      </a:r>
                    </a:p>
                  </a:txBody>
                  <a:tcPr marR="66675" marB="66675" marT="66675" marL="66675">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tcPr>
                </a:tc>
                <a:tc>
                  <a:txBody>
                    <a:bodyPr>
                      <a:noAutofit/>
                    </a:bodyPr>
                    <a:lstStyle/>
                    <a:p>
                      <a:pPr rtl="0" lvl="0">
                        <a:spcBef>
                          <a:spcPts val="0"/>
                        </a:spcBef>
                        <a:buNone/>
                      </a:pPr>
                      <a:r>
                        <a:rPr sz="1200" lang="en"/>
                        <a:t>Scaling is expensive.  We bear the cost of adding new hardware, expanding licenses for scaling up, we get little or small reduction in cost for scaling down;  we are stuck with extra hardware, we might save on power consumption costs.</a:t>
                      </a:r>
                    </a:p>
                  </a:txBody>
                  <a:tcPr marR="66675" marB="66675" marT="66675" marL="66675">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solidFill>
                      <a:srgbClr val="EA9999"/>
                    </a:solidFill>
                  </a:tcPr>
                </a:tc>
                <a:tc>
                  <a:txBody>
                    <a:bodyPr>
                      <a:noAutofit/>
                    </a:bodyPr>
                    <a:lstStyle/>
                    <a:p>
                      <a:pPr rtl="0" lvl="0">
                        <a:spcBef>
                          <a:spcPts val="0"/>
                        </a:spcBef>
                        <a:buNone/>
                      </a:pPr>
                      <a:r>
                        <a:rPr sz="1200" lang="en"/>
                        <a:t>Scaling up or down is less costly.  We can scale in increments the provider makes available. Expanding licenses is probably going to cost the same and scaling down licensing is just as costly as in the private case.  Ease of scaling is a public cloud provider’s selling point.</a:t>
                      </a:r>
                    </a:p>
                  </a:txBody>
                  <a:tcPr marR="66675" marB="66675" marT="66675" marL="66675">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solidFill>
                      <a:srgbClr val="B6D7A8"/>
                    </a:solidFill>
                  </a:tcPr>
                </a:tc>
                <a:tc>
                  <a:txBody>
                    <a:bodyPr>
                      <a:noAutofit/>
                    </a:bodyPr>
                    <a:lstStyle/>
                    <a:p>
                      <a:pPr rtl="0" lvl="0">
                        <a:spcBef>
                          <a:spcPts val="0"/>
                        </a:spcBef>
                        <a:buNone/>
                      </a:pPr>
                      <a:r>
                        <a:rPr sz="1200" lang="en"/>
                        <a:t>Hybridizing might be a good option to scale private components up at a low cost, but could require re-implementation.  If we know which components we expect to scale up or down we can put them in the public section of the cloud, and take advantage of public providers’ ease of scaling.</a:t>
                      </a:r>
                    </a:p>
                  </a:txBody>
                  <a:tcPr marR="66675" marB="66675" marT="66675" marL="66675">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solidFill>
                      <a:srgbClr val="FFE599"/>
                    </a:solidFill>
                  </a:tcPr>
                </a:tc>
              </a:tr>
              <a:tr h="1392850">
                <a:tc>
                  <a:txBody>
                    <a:bodyPr>
                      <a:noAutofit/>
                    </a:bodyPr>
                    <a:lstStyle/>
                    <a:p>
                      <a:pPr rtl="0" lvl="0">
                        <a:spcBef>
                          <a:spcPts val="0"/>
                        </a:spcBef>
                        <a:buNone/>
                      </a:pPr>
                      <a:r>
                        <a:rPr sz="1200" lang="en"/>
                        <a:t>Administration</a:t>
                      </a:r>
                    </a:p>
                  </a:txBody>
                  <a:tcPr marR="66675" marB="66675" marT="66675" marL="66675">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tcPr>
                </a:tc>
                <a:tc>
                  <a:txBody>
                    <a:bodyPr>
                      <a:noAutofit/>
                    </a:bodyPr>
                    <a:lstStyle/>
                    <a:p>
                      <a:pPr rtl="0" lvl="0">
                        <a:spcBef>
                          <a:spcPts val="0"/>
                        </a:spcBef>
                        <a:buNone/>
                      </a:pPr>
                      <a:r>
                        <a:rPr sz="1200" lang="en"/>
                        <a:t>Like security, we have total control of the system, so administration is simplified.  However, not necessarily easier, because we have to dedicate our own resources for administration.</a:t>
                      </a:r>
                    </a:p>
                  </a:txBody>
                  <a:tcPr marR="66675" marB="66675" marT="66675" marL="66675">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solidFill>
                      <a:srgbClr val="FFE599"/>
                    </a:solidFill>
                  </a:tcPr>
                </a:tc>
                <a:tc>
                  <a:txBody>
                    <a:bodyPr>
                      <a:noAutofit/>
                    </a:bodyPr>
                    <a:lstStyle/>
                    <a:p>
                      <a:pPr rtl="0" lvl="0">
                        <a:spcBef>
                          <a:spcPts val="0"/>
                        </a:spcBef>
                        <a:buNone/>
                      </a:pPr>
                      <a:r>
                        <a:rPr sz="1200" lang="en"/>
                        <a:t>Low level administration tasks are part of services. We do administration via parameters exposed in management consoles, API’s or CLI’s.  Administration is easier, therefore less costly.</a:t>
                      </a:r>
                    </a:p>
                  </a:txBody>
                  <a:tcPr marR="66675" marB="66675" marT="66675" marL="66675">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solidFill>
                      <a:srgbClr val="B6D7A8"/>
                    </a:solidFill>
                  </a:tcPr>
                </a:tc>
                <a:tc>
                  <a:txBody>
                    <a:bodyPr>
                      <a:noAutofit/>
                    </a:bodyPr>
                    <a:lstStyle/>
                    <a:p>
                      <a:pPr rtl="0" lvl="0">
                        <a:spcBef>
                          <a:spcPts val="0"/>
                        </a:spcBef>
                        <a:buNone/>
                      </a:pPr>
                      <a:r>
                        <a:rPr sz="1200" lang="en"/>
                        <a:t>We get the responsibility of low-level administration of private components,  plus new challenges that can arise from interfacing public and private components.</a:t>
                      </a:r>
                    </a:p>
                  </a:txBody>
                  <a:tcPr marR="66675" marB="66675" marT="66675" marL="66675">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solidFill>
                      <a:srgbClr val="EA9999"/>
                    </a:solidFill>
                  </a:tcPr>
                </a:tc>
              </a:tr>
            </a:tbl>
          </a:graphicData>
        </a:graphic>
      </p:graphicFrame>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y="0" x="0"/>
          <a:ext cy="0" cx="0"/>
          <a:chOff y="0" x="0"/>
          <a:chExt cy="0" cx="0"/>
        </a:xfrm>
      </p:grpSpPr>
      <p:graphicFrame>
        <p:nvGraphicFramePr>
          <p:cNvPr id="197" name="Shape 197"/>
          <p:cNvGraphicFramePr/>
          <p:nvPr/>
        </p:nvGraphicFramePr>
        <p:xfrm>
          <a:off y="187900" x="181450"/>
          <a:ext cy="3000000" cx="3000000"/>
        </p:xfrm>
        <a:graphic>
          <a:graphicData uri="http://schemas.openxmlformats.org/drawingml/2006/table">
            <a:tbl>
              <a:tblPr>
                <a:noFill/>
                <a:tableStyleId>{DE99E193-167F-4D83-B9DB-B9E736C30CEA}</a:tableStyleId>
              </a:tblPr>
              <a:tblGrid>
                <a:gridCol w="1543600"/>
                <a:gridCol w="2458300"/>
                <a:gridCol w="2386850"/>
                <a:gridCol w="2515475"/>
              </a:tblGrid>
              <a:tr h="2159100">
                <a:tc>
                  <a:txBody>
                    <a:bodyPr>
                      <a:noAutofit/>
                    </a:bodyPr>
                    <a:lstStyle/>
                    <a:p>
                      <a:pPr rtl="0" lvl="0">
                        <a:spcBef>
                          <a:spcPts val="0"/>
                        </a:spcBef>
                        <a:buNone/>
                      </a:pPr>
                      <a:r>
                        <a:rPr sz="1200" lang="en"/>
                        <a:t>Reliability</a:t>
                      </a:r>
                    </a:p>
                  </a:txBody>
                  <a:tcPr marR="66675" marB="66675" marT="66675" marL="66675">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tcPr>
                </a:tc>
                <a:tc>
                  <a:txBody>
                    <a:bodyPr>
                      <a:noAutofit/>
                    </a:bodyPr>
                    <a:lstStyle/>
                    <a:p>
                      <a:pPr rtl="0" lvl="0">
                        <a:spcBef>
                          <a:spcPts val="0"/>
                        </a:spcBef>
                        <a:buNone/>
                      </a:pPr>
                      <a:r>
                        <a:rPr sz="1200" lang="en"/>
                        <a:t>Expensive.  We have to build in our own redundancy.  Back-up facilities and hardware are an added cost.  </a:t>
                      </a:r>
                    </a:p>
                  </a:txBody>
                  <a:tcPr marR="66675" marB="66675" marT="66675" marL="66675">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solidFill>
                      <a:srgbClr val="EA9999"/>
                    </a:solidFill>
                  </a:tcPr>
                </a:tc>
                <a:tc>
                  <a:txBody>
                    <a:bodyPr>
                      <a:noAutofit/>
                    </a:bodyPr>
                    <a:lstStyle/>
                    <a:p>
                      <a:pPr rtl="0" lvl="0">
                        <a:spcBef>
                          <a:spcPts val="0"/>
                        </a:spcBef>
                        <a:buNone/>
                      </a:pPr>
                      <a:r>
                        <a:rPr sz="1200" lang="en"/>
                        <a:t>We can leverage multiple providers to attain a and fault tolerant design. Even if we do not opt for complete redundancy we can distribute components in the providers’ infrastructure such that one outage will not disable the entire system.  We can engineer graceful degradation of services easily if we work with different public providers.</a:t>
                      </a:r>
                    </a:p>
                  </a:txBody>
                  <a:tcPr marR="66675" marB="66675" marT="66675" marL="66675">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solidFill>
                      <a:srgbClr val="B6D7A8"/>
                    </a:solidFill>
                  </a:tcPr>
                </a:tc>
                <a:tc>
                  <a:txBody>
                    <a:bodyPr>
                      <a:noAutofit/>
                    </a:bodyPr>
                    <a:lstStyle/>
                    <a:p>
                      <a:pPr rtl="0" lvl="0">
                        <a:spcBef>
                          <a:spcPts val="0"/>
                        </a:spcBef>
                        <a:buNone/>
                      </a:pPr>
                      <a:r>
                        <a:rPr sz="1200" lang="en"/>
                        <a:t>Similar to the public case, but intrinsic in the assumption that the hybrid will have public and private components.  Hosting different components of the cloud in different infrastructure will give us a degree of fault tolerance, and we can opt to host duplicates of some components in both the public and private segments of our cloud.</a:t>
                      </a:r>
                    </a:p>
                  </a:txBody>
                  <a:tcPr marR="66675" marB="66675" marT="66675" marL="66675">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solidFill>
                      <a:srgbClr val="B6D7A8"/>
                    </a:solidFill>
                  </a:tcPr>
                </a:tc>
              </a:tr>
            </a:tbl>
          </a:graphicData>
        </a:graphic>
      </p:graphicFrame>
      <p:sp>
        <p:nvSpPr>
          <p:cNvPr id="198" name="Shape 198"/>
          <p:cNvSpPr txBox="1"/>
          <p:nvPr/>
        </p:nvSpPr>
        <p:spPr>
          <a:xfrm>
            <a:off y="2555950" x="473325"/>
            <a:ext cy="1972200" cx="8401499"/>
          </a:xfrm>
          <a:prstGeom prst="rect">
            <a:avLst/>
          </a:prstGeom>
          <a:noFill/>
          <a:ln>
            <a:noFill/>
          </a:ln>
        </p:spPr>
        <p:txBody>
          <a:bodyPr bIns="91425" rIns="91425" lIns="91425" tIns="91425" anchor="t" anchorCtr="0">
            <a:noAutofit/>
          </a:bodyPr>
          <a:lstStyle/>
          <a:p>
            <a:pPr rtl="0" lvl="0">
              <a:lnSpc>
                <a:spcPct val="115000"/>
              </a:lnSpc>
              <a:spcBef>
                <a:spcPts val="0"/>
              </a:spcBef>
              <a:buNone/>
            </a:pPr>
            <a:r>
              <a:rPr lang="en"/>
              <a:t>Recommendation:</a:t>
            </a:r>
          </a:p>
          <a:p>
            <a:pPr rtl="0" lvl="0">
              <a:lnSpc>
                <a:spcPct val="115000"/>
              </a:lnSpc>
              <a:spcBef>
                <a:spcPts val="0"/>
              </a:spcBef>
              <a:buClr>
                <a:schemeClr val="dk1"/>
              </a:buClr>
              <a:buSzPct val="78571"/>
              <a:buFont typeface="Arial"/>
              <a:buNone/>
            </a:pPr>
            <a:r>
              <a:rPr lang="en">
                <a:solidFill>
                  <a:schemeClr val="dk1"/>
                </a:solidFill>
              </a:rPr>
              <a:t>Our recommendation is to use a private cloud.</a:t>
            </a:r>
          </a:p>
          <a:p>
            <a:pPr rtl="0" lvl="0" indent="-298450" marL="457200">
              <a:lnSpc>
                <a:spcPct val="115000"/>
              </a:lnSpc>
              <a:spcBef>
                <a:spcPts val="0"/>
              </a:spcBef>
              <a:buClr>
                <a:schemeClr val="dk1"/>
              </a:buClr>
              <a:buSzPct val="78571"/>
              <a:buFont typeface="Arial"/>
              <a:buChar char="●"/>
            </a:pPr>
            <a:r>
              <a:rPr lang="en"/>
              <a:t>Hybrid cloud scores 5 red, 3 yellow, and 1 green</a:t>
            </a:r>
          </a:p>
          <a:p>
            <a:pPr rtl="0" lvl="0" indent="-298450" marL="457200">
              <a:lnSpc>
                <a:spcPct val="115000"/>
              </a:lnSpc>
              <a:spcBef>
                <a:spcPts val="0"/>
              </a:spcBef>
              <a:buClr>
                <a:schemeClr val="dk1"/>
              </a:buClr>
              <a:buSzPct val="78571"/>
              <a:buFont typeface="Arial"/>
              <a:buChar char="●"/>
            </a:pPr>
            <a:r>
              <a:rPr lang="en"/>
              <a:t>Private cloud scores 4 red, 2 yellow, and 3 green</a:t>
            </a:r>
          </a:p>
          <a:p>
            <a:pPr rtl="0" lvl="0" indent="-298450" marL="457200">
              <a:lnSpc>
                <a:spcPct val="115000"/>
              </a:lnSpc>
              <a:spcBef>
                <a:spcPts val="0"/>
              </a:spcBef>
              <a:buClr>
                <a:schemeClr val="dk1"/>
              </a:buClr>
              <a:buSzPct val="78571"/>
              <a:buFont typeface="Arial"/>
              <a:buChar char="●"/>
            </a:pPr>
            <a:r>
              <a:rPr lang="en"/>
              <a:t>Public cloud scores are exactly the same as Private</a:t>
            </a:r>
          </a:p>
          <a:p>
            <a:pPr rtl="0" lvl="0">
              <a:lnSpc>
                <a:spcPct val="115000"/>
              </a:lnSpc>
              <a:spcBef>
                <a:spcPts val="0"/>
              </a:spcBef>
              <a:buClr>
                <a:schemeClr val="dk1"/>
              </a:buClr>
              <a:buSzPct val="78571"/>
              <a:buFont typeface="Arial"/>
              <a:buNone/>
            </a:pPr>
            <a:r>
              <a:rPr lang="en"/>
              <a:t>Although we have a tie, the Private cloud gets more green ratings for categories that are requirements for the project: real-time aspects, and complex computation.  Private cloud has better security, so is the better choice for storing trade secrets in the cloud.</a:t>
            </a:r>
          </a:p>
          <a:p>
            <a:pPr rtl="0" lvl="0">
              <a:lnSpc>
                <a:spcPct val="115000"/>
              </a:lnSpc>
              <a:spcBef>
                <a:spcPts val="0"/>
              </a:spcBef>
              <a:buClr>
                <a:schemeClr val="dk1"/>
              </a:buClr>
              <a:buFont typeface="Arial"/>
              <a:buNone/>
            </a:pPr>
            <a:r>
              <a:t/>
            </a:r>
            <a:endParaRPr/>
          </a:p>
          <a:p>
            <a:pPr>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 name="Shape 44"/>
        <p:cNvGrpSpPr/>
        <p:nvPr/>
      </p:nvGrpSpPr>
      <p:grpSpPr>
        <a:xfrm>
          <a:off y="0" x="0"/>
          <a:ext cy="0" cx="0"/>
          <a:chOff y="0" x="0"/>
          <a:chExt cy="0" cx="0"/>
        </a:xfrm>
      </p:grpSpPr>
      <p:sp>
        <p:nvSpPr>
          <p:cNvPr id="45" name="Shape 45"/>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Private Cloud For Water Treatment</a:t>
            </a:r>
          </a:p>
        </p:txBody>
      </p:sp>
      <p:sp>
        <p:nvSpPr>
          <p:cNvPr id="46" name="Shape 46"/>
          <p:cNvSpPr txBox="1"/>
          <p:nvPr>
            <p:ph idx="1" type="body"/>
          </p:nvPr>
        </p:nvSpPr>
        <p:spPr>
          <a:xfrm>
            <a:off y="1200150" x="457200"/>
            <a:ext cy="3817200" cx="1112700"/>
          </a:xfrm>
          <a:prstGeom prst="rect">
            <a:avLst/>
          </a:prstGeom>
        </p:spPr>
        <p:txBody>
          <a:bodyPr bIns="91425" rIns="91425" lIns="91425" tIns="91425" anchor="t" anchorCtr="0">
            <a:noAutofit/>
          </a:bodyPr>
          <a:lstStyle/>
          <a:p>
            <a:pPr rtl="0">
              <a:spcBef>
                <a:spcPts val="0"/>
              </a:spcBef>
              <a:buNone/>
            </a:pPr>
            <a:r>
              <a:rPr sz="1200" lang="en"/>
              <a:t>Figure 1: Water Treatment Information technology System Use Case Diagram</a:t>
            </a:r>
          </a:p>
          <a:p>
            <a:pPr rtl="0" lvl="0">
              <a:spcBef>
                <a:spcPts val="0"/>
              </a:spcBef>
              <a:buNone/>
            </a:pPr>
            <a:r>
              <a:rPr sz="1200" lang="en"/>
              <a:t>A private cloud to operate water treatment plants is feasible and practical if it supports these use cases.</a:t>
            </a:r>
          </a:p>
        </p:txBody>
      </p:sp>
      <p:pic>
        <p:nvPicPr>
          <p:cNvPr id="47" name="Shape 47"/>
          <p:cNvPicPr preferRelativeResize="0"/>
          <p:nvPr/>
        </p:nvPicPr>
        <p:blipFill>
          <a:blip r:embed="rId3">
            <a:alphaModFix/>
          </a:blip>
          <a:stretch>
            <a:fillRect/>
          </a:stretch>
        </p:blipFill>
        <p:spPr>
          <a:xfrm>
            <a:off y="1170400" x="3113022"/>
            <a:ext cy="3876675" cx="5859233"/>
          </a:xfrm>
          <a:prstGeom prst="rect">
            <a:avLst/>
          </a:prstGeom>
          <a:noFill/>
          <a:ln>
            <a:noFill/>
          </a:ln>
        </p:spPr>
      </p:pic>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y="0" x="0"/>
          <a:ext cy="0" cx="0"/>
          <a:chOff y="0" x="0"/>
          <a:chExt cy="0" cx="0"/>
        </a:xfrm>
      </p:grpSpPr>
      <p:sp>
        <p:nvSpPr>
          <p:cNvPr id="203" name="Shape 203"/>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References</a:t>
            </a:r>
          </a:p>
        </p:txBody>
      </p:sp>
      <p:sp>
        <p:nvSpPr>
          <p:cNvPr id="204" name="Shape 20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sz="1200" lang="en"/>
              <a:t>[1] M. Holloway, “Install Cisco Unified Communications Manager 9 (CUCM or CallManager 9) in VMWare,” 2010, accessed 28 Nov. 2014,  [Online] Available: </a:t>
            </a:r>
            <a:r>
              <a:rPr u="sng" sz="1200" lang="en">
                <a:solidFill>
                  <a:schemeClr val="hlink"/>
                </a:solidFill>
                <a:hlinkClick r:id="rId3"/>
              </a:rPr>
              <a:t>http://www.markholloway.com/blog/?p=2403</a:t>
            </a:r>
          </a:p>
          <a:p>
            <a:pPr rtl="0">
              <a:spcBef>
                <a:spcPts val="0"/>
              </a:spcBef>
              <a:buNone/>
            </a:pPr>
            <a:r>
              <a:rPr sz="1200" lang="en"/>
              <a:t>[2] Cisco, Inc., “Cisco Unified Communications Manager (CallManager),” accessed 28 Nov. 2014, [Online] Available: </a:t>
            </a:r>
            <a:r>
              <a:rPr u="sng" sz="1200" lang="en">
                <a:solidFill>
                  <a:schemeClr val="hlink"/>
                </a:solidFill>
                <a:hlinkClick r:id="rId4"/>
              </a:rPr>
              <a:t>http://www.cisco.com/c/en/us/products/unified-communications/unified-communications-manager-callmanager/index.html</a:t>
            </a:r>
          </a:p>
          <a:p>
            <a:pPr rtl="0">
              <a:spcBef>
                <a:spcPts val="0"/>
              </a:spcBef>
              <a:buNone/>
            </a:pPr>
            <a:r>
              <a:rPr sz="1200" lang="en"/>
              <a:t>[3] E. Fernandez, “Cloud Computing Fall 2014 Ch. 3 Architectures,” accessed 28 Nov. 2014, [Online] Available: </a:t>
            </a:r>
            <a:r>
              <a:rPr u="sng" sz="1200" lang="en">
                <a:solidFill>
                  <a:schemeClr val="hlink"/>
                </a:solidFill>
                <a:hlinkClick r:id="rId5"/>
              </a:rPr>
              <a:t>https://bb.fau.edu/bbcswebdav/pid-1512974-dt-content-rid-16104953_1/xid-16104953_1</a:t>
            </a:r>
          </a:p>
          <a:p>
            <a:pPr rtl="0">
              <a:spcBef>
                <a:spcPts val="0"/>
              </a:spcBef>
              <a:buNone/>
            </a:pPr>
            <a:r>
              <a:rPr sz="1200" lang="en"/>
              <a:t>[4] E. Fernandez, “Cloud Computing 2014 Ch.5 PaaS,” accessed 28 Nov. 2014, [Online] Available: </a:t>
            </a:r>
            <a:r>
              <a:rPr u="sng" sz="1200" lang="en">
                <a:solidFill>
                  <a:schemeClr val="hlink"/>
                </a:solidFill>
                <a:hlinkClick r:id="rId6"/>
              </a:rPr>
              <a:t>https://bb.fau.edu/bbcswebdav/pid-1582248-dt-content-rid-16827122_1/xid-16827122_1</a:t>
            </a:r>
          </a:p>
          <a:p>
            <a:pPr rtl="0">
              <a:spcBef>
                <a:spcPts val="0"/>
              </a:spcBef>
              <a:buNone/>
            </a:pPr>
            <a:r>
              <a:rPr sz="1200" lang="en"/>
              <a:t>[5] E. Fernandez, “Cloud Computing 2014 Chapter 7: Security,” accessed 28 Nov. 2014 [Online] Available: </a:t>
            </a:r>
            <a:r>
              <a:rPr u="sng" sz="1200" lang="en">
                <a:solidFill>
                  <a:schemeClr val="hlink"/>
                </a:solidFill>
                <a:hlinkClick r:id="rId7"/>
              </a:rPr>
              <a:t>https://bb.fau.edu/bbcswebdav/pid-1611859-dt-content-rid-17069278_1/xid-17069278_1</a:t>
            </a:r>
          </a:p>
          <a:p>
            <a:pPr>
              <a:spcBef>
                <a:spcPts val="0"/>
              </a:spcBef>
              <a:buNone/>
            </a:pPr>
            <a:r>
              <a:rPr sz="1200" lang="en"/>
              <a:t>[6] E. Fernandez, “Cloud Computing 2014 Chapter 9: Reliability, availability, and fault tolerance Identity Management,” accessed 28 Nov. 2014 [Online] Available: https://bb.fau.edu/bbcswebdav/pid-1624150-dt-content-rid-17226657_1/xid-17226657_1</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y="0" x="0"/>
          <a:ext cy="0" cx="0"/>
          <a:chOff y="0" x="0"/>
          <a:chExt cy="0" cx="0"/>
        </a:xfrm>
      </p:grpSpPr>
      <p:sp>
        <p:nvSpPr>
          <p:cNvPr id="209" name="Shape 209"/>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References</a:t>
            </a:r>
          </a:p>
        </p:txBody>
      </p:sp>
      <p:sp>
        <p:nvSpPr>
          <p:cNvPr id="210" name="Shape 21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sz="1200" lang="en"/>
              <a:t>[9] H. Ludwig et. al, "Web Service Level Agreement (WSLA) Language Specification, Version 1.0, Revision wsla-2003/01/28,  International Business Machines Corp. 2003.  Accessed 01 Dec. 2014, [Online] Available: </a:t>
            </a:r>
            <a:r>
              <a:rPr u="sng" sz="1200" lang="en">
                <a:solidFill>
                  <a:schemeClr val="hlink"/>
                </a:solidFill>
                <a:hlinkClick r:id="rId3"/>
              </a:rPr>
              <a:t>http://www.research.ibm.com/people/a/akeller/Data/WSLASpecV1-20030128.pdf</a:t>
            </a:r>
            <a:r>
              <a:rPr sz="1200" lang="en"/>
              <a:t> </a:t>
            </a:r>
          </a:p>
          <a:p>
            <a:pPr rtl="0">
              <a:spcBef>
                <a:spcPts val="0"/>
              </a:spcBef>
              <a:buNone/>
            </a:pPr>
            <a:r>
              <a:rPr sz="1200" lang="en"/>
              <a:t>[10] T. Grace </a:t>
            </a:r>
            <a:r>
              <a:rPr sz="1200" lang="en" i="1"/>
              <a:t>et al.</a:t>
            </a:r>
            <a:r>
              <a:rPr sz="1200" lang="en"/>
              <a:t>, “Guide to Information Technology Security Services,” Special Publication 800-35, National Institute of Standards and Technology, Oct. 2003, accessed 01. Dec. 2014, [Online] Available: </a:t>
            </a:r>
            <a:r>
              <a:rPr u="sng" sz="1200" lang="en">
                <a:solidFill>
                  <a:schemeClr val="hlink"/>
                </a:solidFill>
                <a:hlinkClick r:id="rId4"/>
              </a:rPr>
              <a:t>http://csrc.nist.gov/publications/nistpubs/800-35/NIST-SP800-35.pdf</a:t>
            </a:r>
          </a:p>
          <a:p>
            <a:pPr rtl="0" lvl="0">
              <a:spcBef>
                <a:spcPts val="0"/>
              </a:spcBef>
              <a:buNone/>
            </a:pPr>
            <a:r>
              <a:rPr sz="1200" lang="en"/>
              <a:t>[11] E. Fernandez, “Cloud Computing 2014 Chapter 10: The mobile cloud Chapter 11: The future,” accessed 28 Nov. 2014 [Online] Available: </a:t>
            </a:r>
          </a:p>
          <a:p>
            <a:pPr lvl="0">
              <a:spcBef>
                <a:spcPts val="0"/>
              </a:spcBef>
              <a:buNone/>
            </a:pPr>
            <a:r>
              <a:rPr sz="1200" lang="en"/>
              <a:t>https://bb.fau.edu/bbcswebdav/pid-1624151-dt-content-rid-17226660_1/xid-17226660_1</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y="0" x="0"/>
          <a:ext cy="0" cx="0"/>
          <a:chOff y="0" x="0"/>
          <a:chExt cy="0" cx="0"/>
        </a:xfrm>
      </p:grpSpPr>
      <p:sp>
        <p:nvSpPr>
          <p:cNvPr id="52" name="Shape 52"/>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Private Cloud Use Case Evaluation</a:t>
            </a:r>
          </a:p>
        </p:txBody>
      </p:sp>
      <p:graphicFrame>
        <p:nvGraphicFramePr>
          <p:cNvPr id="53" name="Shape 53"/>
          <p:cNvGraphicFramePr/>
          <p:nvPr/>
        </p:nvGraphicFramePr>
        <p:xfrm>
          <a:off y="1307500" x="810525"/>
          <a:ext cy="3000000" cx="3000000"/>
        </p:xfrm>
        <a:graphic>
          <a:graphicData uri="http://schemas.openxmlformats.org/drawingml/2006/table">
            <a:tbl>
              <a:tblPr>
                <a:noFill/>
                <a:tableStyleId>{F1C567F7-FFF0-4192-9498-8F120BE5C26E}</a:tableStyleId>
              </a:tblPr>
              <a:tblGrid>
                <a:gridCol w="2413000"/>
                <a:gridCol w="2413000"/>
                <a:gridCol w="2413000"/>
              </a:tblGrid>
              <a:tr h="381000">
                <a:tc>
                  <a:txBody>
                    <a:bodyPr>
                      <a:noAutofit/>
                    </a:bodyPr>
                    <a:lstStyle/>
                    <a:p>
                      <a:pPr>
                        <a:spcBef>
                          <a:spcPts val="0"/>
                        </a:spcBef>
                        <a:buNone/>
                      </a:pPr>
                      <a:r>
                        <a:rPr sz="1000" lang="en"/>
                        <a:t>Use Case</a:t>
                      </a:r>
                    </a:p>
                  </a:txBody>
                  <a:tcPr marR="91425" marB="91425" marT="91425" marL="91425"/>
                </a:tc>
                <a:tc>
                  <a:txBody>
                    <a:bodyPr>
                      <a:noAutofit/>
                    </a:bodyPr>
                    <a:lstStyle/>
                    <a:p>
                      <a:pPr>
                        <a:spcBef>
                          <a:spcPts val="0"/>
                        </a:spcBef>
                        <a:buNone/>
                      </a:pPr>
                      <a:r>
                        <a:rPr sz="1000" lang="en"/>
                        <a:t>Feasibility*</a:t>
                      </a:r>
                    </a:p>
                  </a:txBody>
                  <a:tcPr marR="91425" marB="91425" marT="91425" marL="91425"/>
                </a:tc>
                <a:tc>
                  <a:txBody>
                    <a:bodyPr>
                      <a:noAutofit/>
                    </a:bodyPr>
                    <a:lstStyle/>
                    <a:p>
                      <a:pPr>
                        <a:spcBef>
                          <a:spcPts val="0"/>
                        </a:spcBef>
                        <a:buNone/>
                      </a:pPr>
                      <a:r>
                        <a:rPr sz="1000" lang="en"/>
                        <a:t>Practicality*</a:t>
                      </a:r>
                    </a:p>
                  </a:txBody>
                  <a:tcPr marR="91425" marB="91425" marT="91425" marL="91425"/>
                </a:tc>
              </a:tr>
              <a:tr h="381000">
                <a:tc>
                  <a:txBody>
                    <a:bodyPr>
                      <a:noAutofit/>
                    </a:bodyPr>
                    <a:lstStyle/>
                    <a:p>
                      <a:pPr rtl="0">
                        <a:spcBef>
                          <a:spcPts val="0"/>
                        </a:spcBef>
                        <a:buNone/>
                      </a:pPr>
                      <a:r>
                        <a:rPr sz="1000" lang="en"/>
                        <a:t>Make Water Quality Complaint / Customer Relations</a:t>
                      </a:r>
                    </a:p>
                  </a:txBody>
                  <a:tcPr marR="91425" marB="91425" marT="91425" marL="91425"/>
                </a:tc>
                <a:tc>
                  <a:txBody>
                    <a:bodyPr>
                      <a:noAutofit/>
                    </a:bodyPr>
                    <a:lstStyle/>
                    <a:p>
                      <a:pPr rtl="0">
                        <a:spcBef>
                          <a:spcPts val="0"/>
                        </a:spcBef>
                        <a:buNone/>
                      </a:pPr>
                      <a:r>
                        <a:rPr sz="1000" lang="en"/>
                        <a:t>Cloud infrastructure is compatible with newer forms of communication: E-Mail &amp; social media; Integrating telephony with private cloud is possible [1,2]</a:t>
                      </a:r>
                    </a:p>
                  </a:txBody>
                  <a:tcPr marR="91425" marB="91425" marT="91425" marL="91425">
                    <a:solidFill>
                      <a:srgbClr val="B6D7A8"/>
                    </a:solidFill>
                  </a:tcPr>
                </a:tc>
                <a:tc>
                  <a:txBody>
                    <a:bodyPr>
                      <a:noAutofit/>
                    </a:bodyPr>
                    <a:lstStyle/>
                    <a:p>
                      <a:pPr rtl="0">
                        <a:spcBef>
                          <a:spcPts val="0"/>
                        </a:spcBef>
                        <a:buNone/>
                      </a:pPr>
                      <a:r>
                        <a:rPr sz="1000" lang="en"/>
                        <a:t>It is practical to handle on-line customer relations in a private cloud, telephony is not as practical. Cisco offers VM’s for call management (vendor lock-in).</a:t>
                      </a:r>
                    </a:p>
                  </a:txBody>
                  <a:tcPr marR="91425" marB="91425" marT="91425" marL="91425">
                    <a:solidFill>
                      <a:srgbClr val="FFE599"/>
                    </a:solidFill>
                  </a:tcPr>
                </a:tc>
              </a:tr>
              <a:tr h="381000">
                <a:tc>
                  <a:txBody>
                    <a:bodyPr>
                      <a:noAutofit/>
                    </a:bodyPr>
                    <a:lstStyle/>
                    <a:p>
                      <a:pPr rtl="0">
                        <a:spcBef>
                          <a:spcPts val="0"/>
                        </a:spcBef>
                        <a:buNone/>
                      </a:pPr>
                      <a:r>
                        <a:rPr sz="1000" lang="en"/>
                        <a:t>Monitor System</a:t>
                      </a:r>
                    </a:p>
                  </a:txBody>
                  <a:tcPr marR="91425" marB="91425" marT="91425" marL="91425"/>
                </a:tc>
                <a:tc>
                  <a:txBody>
                    <a:bodyPr>
                      <a:noAutofit/>
                    </a:bodyPr>
                    <a:lstStyle/>
                    <a:p>
                      <a:pPr rtl="0">
                        <a:spcBef>
                          <a:spcPts val="0"/>
                        </a:spcBef>
                        <a:buNone/>
                      </a:pPr>
                      <a:r>
                        <a:rPr sz="1000" lang="en"/>
                        <a:t>Use adaptor pattern to standardize information from plant sensor networks.</a:t>
                      </a:r>
                    </a:p>
                  </a:txBody>
                  <a:tcPr marR="91425" marB="91425" marT="91425" marL="91425">
                    <a:solidFill>
                      <a:srgbClr val="B6D7A8"/>
                    </a:solidFill>
                  </a:tcPr>
                </a:tc>
                <a:tc>
                  <a:txBody>
                    <a:bodyPr>
                      <a:noAutofit/>
                    </a:bodyPr>
                    <a:lstStyle/>
                    <a:p>
                      <a:pPr rtl="0">
                        <a:spcBef>
                          <a:spcPts val="0"/>
                        </a:spcBef>
                        <a:buNone/>
                      </a:pPr>
                      <a:r>
                        <a:rPr sz="1000" lang="en"/>
                        <a:t>Estimate high cost for expertise in transforming individual plant monitoring systems to unified system.</a:t>
                      </a:r>
                    </a:p>
                  </a:txBody>
                  <a:tcPr marR="91425" marB="91425" marT="91425" marL="91425">
                    <a:solidFill>
                      <a:srgbClr val="EA9999"/>
                    </a:solidFill>
                  </a:tcPr>
                </a:tc>
              </a:tr>
              <a:tr h="381000">
                <a:tc>
                  <a:txBody>
                    <a:bodyPr>
                      <a:noAutofit/>
                    </a:bodyPr>
                    <a:lstStyle/>
                    <a:p>
                      <a:pPr rtl="0">
                        <a:spcBef>
                          <a:spcPts val="0"/>
                        </a:spcBef>
                        <a:buNone/>
                      </a:pPr>
                      <a:r>
                        <a:rPr sz="1000" lang="en"/>
                        <a:t>Control System: Filter/purify water fall in this category</a:t>
                      </a:r>
                    </a:p>
                  </a:txBody>
                  <a:tcPr marR="91425" marB="91425" marT="91425" marL="91425"/>
                </a:tc>
                <a:tc>
                  <a:txBody>
                    <a:bodyPr>
                      <a:noAutofit/>
                    </a:bodyPr>
                    <a:lstStyle/>
                    <a:p>
                      <a:pPr rtl="0">
                        <a:spcBef>
                          <a:spcPts val="0"/>
                        </a:spcBef>
                        <a:buNone/>
                      </a:pPr>
                      <a:r>
                        <a:rPr sz="1000" lang="en"/>
                        <a:t>Use adaptor pattern to standardize control of actuators for system function.</a:t>
                      </a:r>
                    </a:p>
                  </a:txBody>
                  <a:tcPr marR="91425" marB="91425" marT="91425" marL="91425">
                    <a:solidFill>
                      <a:srgbClr val="B6D7A8"/>
                    </a:solidFill>
                  </a:tcPr>
                </a:tc>
                <a:tc>
                  <a:txBody>
                    <a:bodyPr>
                      <a:noAutofit/>
                    </a:bodyPr>
                    <a:lstStyle/>
                    <a:p>
                      <a:pPr rtl="0">
                        <a:spcBef>
                          <a:spcPts val="0"/>
                        </a:spcBef>
                        <a:buNone/>
                      </a:pPr>
                      <a:r>
                        <a:rPr sz="1000" lang="en"/>
                        <a:t>Estimate high cost, long implementation time, regulatory complications for unifying plant control systems</a:t>
                      </a:r>
                    </a:p>
                  </a:txBody>
                  <a:tcPr marR="91425" marB="91425" marT="91425" marL="91425">
                    <a:solidFill>
                      <a:srgbClr val="EA9999"/>
                    </a:solidFill>
                  </a:tcPr>
                </a:tc>
              </a:tr>
              <a:tr h="381000">
                <a:tc>
                  <a:txBody>
                    <a:bodyPr>
                      <a:noAutofit/>
                    </a:bodyPr>
                    <a:lstStyle/>
                    <a:p>
                      <a:pPr rtl="0">
                        <a:spcBef>
                          <a:spcPts val="0"/>
                        </a:spcBef>
                        <a:buNone/>
                      </a:pPr>
                      <a:r>
                        <a:rPr sz="1000" lang="en"/>
                        <a:t>*Legend: green feasible/practical</a:t>
                      </a:r>
                    </a:p>
                  </a:txBody>
                  <a:tcPr marR="91425" marB="91425" marT="91425" marL="91425">
                    <a:solidFill>
                      <a:srgbClr val="B6D7A8"/>
                    </a:solidFill>
                  </a:tcPr>
                </a:tc>
                <a:tc>
                  <a:txBody>
                    <a:bodyPr>
                      <a:noAutofit/>
                    </a:bodyPr>
                    <a:lstStyle/>
                    <a:p>
                      <a:pPr rtl="0">
                        <a:spcBef>
                          <a:spcPts val="0"/>
                        </a:spcBef>
                        <a:buNone/>
                      </a:pPr>
                      <a:r>
                        <a:rPr sz="1000" lang="en"/>
                        <a:t>*Legend: </a:t>
                      </a:r>
                      <a:r>
                        <a:rPr sz="1000" lang="en">
                          <a:solidFill>
                            <a:schemeClr val="dk1"/>
                          </a:solidFill>
                        </a:rPr>
                        <a:t>yellow: somewhat feasible/practical</a:t>
                      </a:r>
                    </a:p>
                  </a:txBody>
                  <a:tcPr marR="91425" marB="91425" marT="91425" marL="91425">
                    <a:solidFill>
                      <a:srgbClr val="FFE599"/>
                    </a:solidFill>
                  </a:tcPr>
                </a:tc>
                <a:tc>
                  <a:txBody>
                    <a:bodyPr>
                      <a:noAutofit/>
                    </a:bodyPr>
                    <a:lstStyle/>
                    <a:p>
                      <a:pPr rtl="0">
                        <a:spcBef>
                          <a:spcPts val="0"/>
                        </a:spcBef>
                        <a:buNone/>
                      </a:pPr>
                      <a:r>
                        <a:rPr sz="1000" lang="en"/>
                        <a:t>*Legend: red: not feasible/practical</a:t>
                      </a:r>
                    </a:p>
                  </a:txBody>
                  <a:tcPr marR="91425" marB="91425" marT="91425" marL="91425">
                    <a:solidFill>
                      <a:srgbClr val="EA9999"/>
                    </a:solidFill>
                  </a:tcPr>
                </a:tc>
              </a:tr>
            </a:tbl>
          </a:graphicData>
        </a:graphic>
      </p:graphicFrame>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y="0" x="0"/>
          <a:ext cy="0" cx="0"/>
          <a:chOff y="0" x="0"/>
          <a:chExt cy="0" cx="0"/>
        </a:xfrm>
      </p:grpSpPr>
      <p:sp>
        <p:nvSpPr>
          <p:cNvPr id="58" name="Shape 58"/>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Private Cloud Use Case Evaluation</a:t>
            </a:r>
          </a:p>
        </p:txBody>
      </p:sp>
      <p:graphicFrame>
        <p:nvGraphicFramePr>
          <p:cNvPr id="59" name="Shape 59"/>
          <p:cNvGraphicFramePr/>
          <p:nvPr/>
        </p:nvGraphicFramePr>
        <p:xfrm>
          <a:off y="1244400" x="881500"/>
          <a:ext cy="3000000" cx="3000000"/>
        </p:xfrm>
        <a:graphic>
          <a:graphicData uri="http://schemas.openxmlformats.org/drawingml/2006/table">
            <a:tbl>
              <a:tblPr>
                <a:noFill/>
                <a:tableStyleId>{F89E364B-7409-4E63-9177-30AD5314F6D8}</a:tableStyleId>
              </a:tblPr>
              <a:tblGrid>
                <a:gridCol w="2413000"/>
                <a:gridCol w="2413000"/>
                <a:gridCol w="2413000"/>
              </a:tblGrid>
              <a:tr h="381000">
                <a:tc>
                  <a:txBody>
                    <a:bodyPr>
                      <a:noAutofit/>
                    </a:bodyPr>
                    <a:lstStyle/>
                    <a:p>
                      <a:pPr rtl="0" lvl="0">
                        <a:spcBef>
                          <a:spcPts val="0"/>
                        </a:spcBef>
                        <a:buNone/>
                      </a:pPr>
                      <a:r>
                        <a:rPr sz="1000" lang="en"/>
                        <a:t>Use Case</a:t>
                      </a:r>
                    </a:p>
                  </a:txBody>
                  <a:tcPr marR="91425" marB="91425" marT="91425" marL="91425"/>
                </a:tc>
                <a:tc>
                  <a:txBody>
                    <a:bodyPr>
                      <a:noAutofit/>
                    </a:bodyPr>
                    <a:lstStyle/>
                    <a:p>
                      <a:pPr rtl="0" lvl="0">
                        <a:spcBef>
                          <a:spcPts val="0"/>
                        </a:spcBef>
                        <a:buNone/>
                      </a:pPr>
                      <a:r>
                        <a:rPr sz="1000" lang="en"/>
                        <a:t>Feasibility*</a:t>
                      </a:r>
                    </a:p>
                  </a:txBody>
                  <a:tcPr marR="91425" marB="91425" marT="91425" marL="91425"/>
                </a:tc>
                <a:tc>
                  <a:txBody>
                    <a:bodyPr>
                      <a:noAutofit/>
                    </a:bodyPr>
                    <a:lstStyle/>
                    <a:p>
                      <a:pPr rtl="0" lvl="0">
                        <a:spcBef>
                          <a:spcPts val="0"/>
                        </a:spcBef>
                        <a:buNone/>
                      </a:pPr>
                      <a:r>
                        <a:rPr sz="1000" lang="en"/>
                        <a:t>Practicality*</a:t>
                      </a:r>
                    </a:p>
                  </a:txBody>
                  <a:tcPr marR="91425" marB="91425" marT="91425" marL="91425"/>
                </a:tc>
              </a:tr>
              <a:tr h="381000">
                <a:tc>
                  <a:txBody>
                    <a:bodyPr>
                      <a:noAutofit/>
                    </a:bodyPr>
                    <a:lstStyle/>
                    <a:p>
                      <a:pPr rtl="0" lvl="0">
                        <a:spcBef>
                          <a:spcPts val="0"/>
                        </a:spcBef>
                        <a:buNone/>
                      </a:pPr>
                      <a:r>
                        <a:rPr sz="1000" lang="en"/>
                        <a:t>Handle Complaint: Actions resulting from customer relations</a:t>
                      </a:r>
                    </a:p>
                  </a:txBody>
                  <a:tcPr marR="91425" marB="91425" marT="91425" marL="91425"/>
                </a:tc>
                <a:tc>
                  <a:txBody>
                    <a:bodyPr>
                      <a:noAutofit/>
                    </a:bodyPr>
                    <a:lstStyle/>
                    <a:p>
                      <a:pPr rtl="0" lvl="0">
                        <a:spcBef>
                          <a:spcPts val="0"/>
                        </a:spcBef>
                        <a:buNone/>
                      </a:pPr>
                      <a:r>
                        <a:rPr sz="1000" lang="en"/>
                        <a:t>Private cloud infrastructure easily integrated with e-mail/SMS, etc. to alert operations after customer relations vets complaint</a:t>
                      </a:r>
                    </a:p>
                  </a:txBody>
                  <a:tcPr marR="91425" marB="91425" marT="91425" marL="91425">
                    <a:solidFill>
                      <a:srgbClr val="B6D7A8"/>
                    </a:solidFill>
                  </a:tcPr>
                </a:tc>
                <a:tc>
                  <a:txBody>
                    <a:bodyPr>
                      <a:noAutofit/>
                    </a:bodyPr>
                    <a:lstStyle/>
                    <a:p>
                      <a:pPr rtl="0" lvl="0">
                        <a:spcBef>
                          <a:spcPts val="0"/>
                        </a:spcBef>
                        <a:buNone/>
                      </a:pPr>
                      <a:r>
                        <a:rPr sz="1000" lang="en"/>
                        <a:t>Practical; common cloud use/case: Install ticket system on VM instance in private cloud.</a:t>
                      </a:r>
                    </a:p>
                  </a:txBody>
                  <a:tcPr marR="91425" marB="91425" marT="91425" marL="91425">
                    <a:solidFill>
                      <a:srgbClr val="B6D7A8"/>
                    </a:solidFill>
                  </a:tcPr>
                </a:tc>
              </a:tr>
              <a:tr h="381000">
                <a:tc>
                  <a:txBody>
                    <a:bodyPr>
                      <a:noAutofit/>
                    </a:bodyPr>
                    <a:lstStyle/>
                    <a:p>
                      <a:pPr rtl="0" lvl="0">
                        <a:spcBef>
                          <a:spcPts val="0"/>
                        </a:spcBef>
                        <a:buNone/>
                      </a:pPr>
                      <a:r>
                        <a:rPr sz="1000" lang="en"/>
                        <a:t>System Maintenance</a:t>
                      </a:r>
                    </a:p>
                  </a:txBody>
                  <a:tcPr marR="91425" marB="91425" marT="91425" marL="91425"/>
                </a:tc>
                <a:tc>
                  <a:txBody>
                    <a:bodyPr>
                      <a:noAutofit/>
                    </a:bodyPr>
                    <a:lstStyle/>
                    <a:p>
                      <a:pPr rtl="0" lvl="0">
                        <a:spcBef>
                          <a:spcPts val="0"/>
                        </a:spcBef>
                        <a:buNone/>
                      </a:pPr>
                      <a:r>
                        <a:rPr sz="1000" lang="en"/>
                        <a:t>Refers to private cloud maintenance as well as plant maintenance. We can run project management (PM) software on cloud instance for both.</a:t>
                      </a:r>
                    </a:p>
                  </a:txBody>
                  <a:tcPr marR="91425" marB="91425" marT="91425" marL="91425">
                    <a:solidFill>
                      <a:srgbClr val="B6D7A8"/>
                    </a:solidFill>
                  </a:tcPr>
                </a:tc>
                <a:tc>
                  <a:txBody>
                    <a:bodyPr>
                      <a:noAutofit/>
                    </a:bodyPr>
                    <a:lstStyle/>
                    <a:p>
                      <a:pPr rtl="0" lvl="0">
                        <a:spcBef>
                          <a:spcPts val="0"/>
                        </a:spcBef>
                        <a:buNone/>
                      </a:pPr>
                      <a:r>
                        <a:rPr sz="1000" lang="en"/>
                        <a:t>Practical; maintenance of private cloud infrastructure is simplified - VM hosts can be standardized. PM software in in VM takes advantage of cloud.</a:t>
                      </a:r>
                    </a:p>
                  </a:txBody>
                  <a:tcPr marR="91425" marB="91425" marT="91425" marL="91425">
                    <a:solidFill>
                      <a:srgbClr val="B6D7A8"/>
                    </a:solidFill>
                  </a:tcPr>
                </a:tc>
              </a:tr>
              <a:tr h="381000">
                <a:tc>
                  <a:txBody>
                    <a:bodyPr>
                      <a:noAutofit/>
                    </a:bodyPr>
                    <a:lstStyle/>
                    <a:p>
                      <a:pPr rtl="0" lvl="0">
                        <a:spcBef>
                          <a:spcPts val="0"/>
                        </a:spcBef>
                        <a:buNone/>
                      </a:pPr>
                      <a:r>
                        <a:rPr sz="1000" lang="en"/>
                        <a:t>Emergency Operations</a:t>
                      </a:r>
                    </a:p>
                  </a:txBody>
                  <a:tcPr marR="91425" marB="91425" marT="91425" marL="91425"/>
                </a:tc>
                <a:tc>
                  <a:txBody>
                    <a:bodyPr>
                      <a:noAutofit/>
                    </a:bodyPr>
                    <a:lstStyle/>
                    <a:p>
                      <a:pPr rtl="0" lvl="0">
                        <a:spcBef>
                          <a:spcPts val="0"/>
                        </a:spcBef>
                        <a:buNone/>
                      </a:pPr>
                      <a:r>
                        <a:rPr sz="1000" lang="en"/>
                        <a:t>Highly feasible; private clouds are a proven technology.</a:t>
                      </a:r>
                    </a:p>
                  </a:txBody>
                  <a:tcPr marR="91425" marB="91425" marT="91425" marL="91425">
                    <a:solidFill>
                      <a:srgbClr val="B6D7A8"/>
                    </a:solidFill>
                  </a:tcPr>
                </a:tc>
                <a:tc>
                  <a:txBody>
                    <a:bodyPr>
                      <a:noAutofit/>
                    </a:bodyPr>
                    <a:lstStyle/>
                    <a:p>
                      <a:pPr rtl="0" lvl="0">
                        <a:spcBef>
                          <a:spcPts val="0"/>
                        </a:spcBef>
                        <a:buNone/>
                      </a:pPr>
                      <a:r>
                        <a:rPr sz="1000" lang="en">
                          <a:solidFill>
                            <a:schemeClr val="dk1"/>
                          </a:solidFill>
                        </a:rPr>
                        <a:t>Centralized control of filtering and purification operations becomes a common point of failure for plants.</a:t>
                      </a:r>
                    </a:p>
                    <a:p>
                      <a:pPr rtl="0" lvl="0">
                        <a:spcBef>
                          <a:spcPts val="0"/>
                        </a:spcBef>
                        <a:buNone/>
                      </a:pPr>
                      <a:r>
                        <a:t/>
                      </a:r>
                      <a:endParaRPr sz="1000"/>
                    </a:p>
                  </a:txBody>
                  <a:tcPr marR="91425" marB="91425" marT="91425" marL="91425">
                    <a:solidFill>
                      <a:srgbClr val="FFE599"/>
                    </a:solidFill>
                  </a:tcPr>
                </a:tc>
              </a:tr>
              <a:tr h="381000">
                <a:tc>
                  <a:txBody>
                    <a:bodyPr>
                      <a:noAutofit/>
                    </a:bodyPr>
                    <a:lstStyle/>
                    <a:p>
                      <a:pPr rtl="0" lvl="0">
                        <a:spcBef>
                          <a:spcPts val="0"/>
                        </a:spcBef>
                        <a:buNone/>
                      </a:pPr>
                      <a:r>
                        <a:rPr sz="1000" lang="en"/>
                        <a:t>*Legend: green feasible/practical</a:t>
                      </a:r>
                    </a:p>
                  </a:txBody>
                  <a:tcPr marR="91425" marB="91425" marT="91425" marL="91425">
                    <a:solidFill>
                      <a:srgbClr val="B6D7A8"/>
                    </a:solidFill>
                  </a:tcPr>
                </a:tc>
                <a:tc>
                  <a:txBody>
                    <a:bodyPr>
                      <a:noAutofit/>
                    </a:bodyPr>
                    <a:lstStyle/>
                    <a:p>
                      <a:pPr rtl="0" lvl="0">
                        <a:spcBef>
                          <a:spcPts val="0"/>
                        </a:spcBef>
                        <a:buNone/>
                      </a:pPr>
                      <a:r>
                        <a:rPr sz="1000" lang="en"/>
                        <a:t>*Legend: </a:t>
                      </a:r>
                      <a:r>
                        <a:rPr sz="1000" lang="en">
                          <a:solidFill>
                            <a:schemeClr val="dk1"/>
                          </a:solidFill>
                        </a:rPr>
                        <a:t>yellow: somewhat feasible/practical</a:t>
                      </a:r>
                    </a:p>
                  </a:txBody>
                  <a:tcPr marR="91425" marB="91425" marT="91425" marL="91425">
                    <a:solidFill>
                      <a:srgbClr val="FFE599"/>
                    </a:solidFill>
                  </a:tcPr>
                </a:tc>
                <a:tc>
                  <a:txBody>
                    <a:bodyPr>
                      <a:noAutofit/>
                    </a:bodyPr>
                    <a:lstStyle/>
                    <a:p>
                      <a:pPr rtl="0" lvl="0">
                        <a:spcBef>
                          <a:spcPts val="0"/>
                        </a:spcBef>
                        <a:buNone/>
                      </a:pPr>
                      <a:r>
                        <a:rPr sz="1000" lang="en"/>
                        <a:t>*Legend: red: not feasible/practical</a:t>
                      </a:r>
                    </a:p>
                  </a:txBody>
                  <a:tcPr marR="91425" marB="91425" marT="91425" marL="91425">
                    <a:solidFill>
                      <a:srgbClr val="EA9999"/>
                    </a:solidFill>
                  </a:tcPr>
                </a:tc>
              </a:tr>
            </a:tbl>
          </a:graphicData>
        </a:graphic>
      </p:graphicFrame>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y="0" x="0"/>
          <a:ext cy="0" cx="0"/>
          <a:chOff y="0" x="0"/>
          <a:chExt cy="0" cx="0"/>
        </a:xfrm>
      </p:grpSpPr>
      <p:sp>
        <p:nvSpPr>
          <p:cNvPr id="64" name="Shape 64"/>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Question 1: Conclusions</a:t>
            </a:r>
          </a:p>
        </p:txBody>
      </p:sp>
      <p:sp>
        <p:nvSpPr>
          <p:cNvPr id="65" name="Shape 6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42900" marL="457200">
              <a:spcBef>
                <a:spcPts val="0"/>
              </a:spcBef>
              <a:buClr>
                <a:schemeClr val="dk1"/>
              </a:buClr>
              <a:buSzPct val="100000"/>
              <a:buFont typeface="Arial"/>
              <a:buChar char="●"/>
            </a:pPr>
            <a:r>
              <a:rPr sz="1800" lang="en"/>
              <a:t>Overall the project is feasible but not practical, we would recommend private cloud for implementing the use cases that are yellow or green in both feasibility and practicality </a:t>
            </a:r>
          </a:p>
          <a:p>
            <a:pPr rtl="0" lvl="1" indent="-342900" marL="914400">
              <a:spcBef>
                <a:spcPts val="0"/>
              </a:spcBef>
              <a:buClr>
                <a:schemeClr val="dk1"/>
              </a:buClr>
              <a:buSzPct val="100000"/>
              <a:buFont typeface="Courier New"/>
              <a:buChar char="o"/>
            </a:pPr>
            <a:r>
              <a:rPr sz="1800" lang="en"/>
              <a:t>However we see no reason not to use a lower cost public cloud infrastructure for the remaining use cases, except for telephony.</a:t>
            </a:r>
          </a:p>
          <a:p>
            <a:pPr>
              <a:spcBef>
                <a:spcPts val="0"/>
              </a:spcBef>
              <a:buNone/>
            </a:pPr>
            <a:r>
              <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y="0" x="0"/>
          <a:ext cy="0" cx="0"/>
          <a:chOff y="0" x="0"/>
          <a:chExt cy="0" cx="0"/>
        </a:xfrm>
      </p:grpSpPr>
      <p:sp>
        <p:nvSpPr>
          <p:cNvPr id="70" name="Shape 70"/>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Question 1: Conclusions</a:t>
            </a:r>
          </a:p>
        </p:txBody>
      </p:sp>
      <p:sp>
        <p:nvSpPr>
          <p:cNvPr id="71" name="Shape 71"/>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42900" marL="457200">
              <a:spcBef>
                <a:spcPts val="0"/>
              </a:spcBef>
              <a:buClr>
                <a:schemeClr val="dk1"/>
              </a:buClr>
              <a:buSzPct val="100000"/>
              <a:buFont typeface="Arial"/>
              <a:buChar char="●"/>
            </a:pPr>
            <a:r>
              <a:rPr sz="1800" lang="en"/>
              <a:t>Feasibility</a:t>
            </a:r>
          </a:p>
          <a:p>
            <a:pPr rtl="0" lvl="1" indent="-342900" marL="914400">
              <a:spcBef>
                <a:spcPts val="0"/>
              </a:spcBef>
              <a:buClr>
                <a:schemeClr val="dk1"/>
              </a:buClr>
              <a:buSzPct val="100000"/>
              <a:buFont typeface="Courier New"/>
              <a:buChar char="o"/>
            </a:pPr>
            <a:r>
              <a:rPr sz="1800" lang="en"/>
              <a:t>We view feasibility as a discrete property.</a:t>
            </a:r>
          </a:p>
          <a:p>
            <a:pPr rtl="0" lvl="2" indent="-342900" marL="1371600">
              <a:spcBef>
                <a:spcPts val="0"/>
              </a:spcBef>
              <a:buClr>
                <a:schemeClr val="dk1"/>
              </a:buClr>
              <a:buSzPct val="100000"/>
              <a:buFont typeface="Wingdings"/>
              <a:buChar char="§"/>
            </a:pPr>
            <a:r>
              <a:rPr sz="1800" lang="en"/>
              <a:t>A use case is feasible or it is not.</a:t>
            </a:r>
          </a:p>
          <a:p>
            <a:pPr rtl="0" lvl="2" indent="-342900" marL="1371600">
              <a:spcBef>
                <a:spcPts val="0"/>
              </a:spcBef>
              <a:buClr>
                <a:schemeClr val="dk1"/>
              </a:buClr>
              <a:buSzPct val="100000"/>
              <a:buFont typeface="Wingdings"/>
              <a:buChar char="§"/>
            </a:pPr>
            <a:r>
              <a:rPr sz="1800" lang="en"/>
              <a:t>The degree of difficulty and cost of implementation is inversely proportional to the practicality.</a:t>
            </a:r>
          </a:p>
          <a:p>
            <a:pPr rtl="0" lvl="1" indent="-342900" marL="914400">
              <a:spcBef>
                <a:spcPts val="0"/>
              </a:spcBef>
              <a:buClr>
                <a:schemeClr val="dk1"/>
              </a:buClr>
              <a:buSzPct val="100000"/>
              <a:buFont typeface="Courier New"/>
              <a:buChar char="o"/>
            </a:pPr>
            <a:r>
              <a:rPr sz="1800" lang="en"/>
              <a:t>We found all use cases feasible (green).</a:t>
            </a:r>
          </a:p>
          <a:p>
            <a:pPr rtl="0" lvl="1" indent="-342900" marL="914400">
              <a:spcBef>
                <a:spcPts val="0"/>
              </a:spcBef>
              <a:buClr>
                <a:schemeClr val="dk1"/>
              </a:buClr>
              <a:buSzPct val="100000"/>
              <a:buFont typeface="Courier New"/>
              <a:buChar char="o"/>
            </a:pPr>
            <a:r>
              <a:rPr sz="1800" lang="en"/>
              <a:t>Not surprising; we can install and use most software running in virtual machine instances.</a:t>
            </a:r>
          </a:p>
          <a:p>
            <a:pPr rtl="0" lvl="1" indent="-342900" marL="914400">
              <a:spcBef>
                <a:spcPts val="0"/>
              </a:spcBef>
              <a:buClr>
                <a:schemeClr val="dk1"/>
              </a:buClr>
              <a:buSzPct val="100000"/>
              <a:buFont typeface="Courier New"/>
              <a:buChar char="o"/>
            </a:pPr>
            <a:r>
              <a:rPr sz="1800" lang="en"/>
              <a:t>Some use cases require standardizing features of existing plants, in our experience standardizing existing, non-homogenous systems is highly challenging.</a:t>
            </a:r>
          </a:p>
          <a:p>
            <a:pPr rtl="0" lvl="1" indent="-342900" marL="914400">
              <a:spcBef>
                <a:spcPts val="0"/>
              </a:spcBef>
              <a:buClr>
                <a:schemeClr val="dk1"/>
              </a:buClr>
              <a:buSzPct val="100000"/>
              <a:buFont typeface="Courier New"/>
              <a:buChar char="o"/>
            </a:pPr>
            <a:r>
              <a:rPr sz="1800" lang="en"/>
              <a:t>Overall the project is feasible.</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y="0" x="0"/>
          <a:ext cy="0" cx="0"/>
          <a:chOff y="0" x="0"/>
          <a:chExt cy="0" cx="0"/>
        </a:xfrm>
      </p:grpSpPr>
      <p:sp>
        <p:nvSpPr>
          <p:cNvPr id="76" name="Shape 76"/>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Question 1: Conclusions</a:t>
            </a:r>
          </a:p>
        </p:txBody>
      </p:sp>
      <p:sp>
        <p:nvSpPr>
          <p:cNvPr id="77" name="Shape 77"/>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42900" marL="457200">
              <a:spcBef>
                <a:spcPts val="0"/>
              </a:spcBef>
              <a:buClr>
                <a:schemeClr val="dk1"/>
              </a:buClr>
              <a:buSzPct val="100000"/>
              <a:buFont typeface="Arial"/>
              <a:buChar char="●"/>
            </a:pPr>
            <a:r>
              <a:rPr sz="1800" lang="en"/>
              <a:t>Practicality</a:t>
            </a:r>
          </a:p>
          <a:p>
            <a:pPr rtl="0" lvl="1" indent="-342900" marL="914400">
              <a:spcBef>
                <a:spcPts val="0"/>
              </a:spcBef>
              <a:buClr>
                <a:schemeClr val="dk1"/>
              </a:buClr>
              <a:buSzPct val="100000"/>
              <a:buFont typeface="Courier New"/>
              <a:buChar char="o"/>
            </a:pPr>
            <a:r>
              <a:rPr sz="1800" lang="en"/>
              <a:t>Overall, the project is not practical.</a:t>
            </a:r>
          </a:p>
          <a:p>
            <a:pPr rtl="0" lvl="1" indent="-342900" marL="914400">
              <a:spcBef>
                <a:spcPts val="0"/>
              </a:spcBef>
              <a:buClr>
                <a:schemeClr val="dk1"/>
              </a:buClr>
              <a:buSzPct val="100000"/>
              <a:buFont typeface="Courier New"/>
              <a:buChar char="o"/>
            </a:pPr>
            <a:r>
              <a:rPr sz="1800" lang="en"/>
              <a:t>We have two use cases that are practical (green), two that are somewhat practical (yellow), and one that is not practical (red). </a:t>
            </a:r>
          </a:p>
          <a:p>
            <a:pPr rtl="0" lvl="1" indent="-342900" marL="914400">
              <a:spcBef>
                <a:spcPts val="0"/>
              </a:spcBef>
              <a:buClr>
                <a:schemeClr val="dk1"/>
              </a:buClr>
              <a:buSzPct val="100000"/>
              <a:buFont typeface="Courier New"/>
              <a:buChar char="o"/>
            </a:pPr>
            <a:r>
              <a:rPr sz="1800" lang="en"/>
              <a:t>Telephonic customer relations practical but we might incur vendor lock-in; we were only able to find a Cisco VM for call management</a:t>
            </a:r>
          </a:p>
          <a:p>
            <a:pPr rtl="0" lvl="1" indent="-342900" marL="914400">
              <a:spcBef>
                <a:spcPts val="0"/>
              </a:spcBef>
              <a:buClr>
                <a:schemeClr val="dk1"/>
              </a:buClr>
              <a:buSzPct val="100000"/>
              <a:buFont typeface="Courier New"/>
              <a:buChar char="o"/>
            </a:pPr>
            <a:r>
              <a:rPr sz="1800" lang="en"/>
              <a:t>Integrating water treatment command and control from various plants could incur a high cost in terms of money and time due to the level of expertise necessary to implement a unified system.  We also suspect regulatory hurdles.</a:t>
            </a:r>
          </a:p>
          <a:p>
            <a:pPr rtl="0" lvl="0" indent="0" marL="457200">
              <a:spcBef>
                <a:spcPts val="0"/>
              </a:spcBef>
              <a:buNone/>
            </a:pPr>
            <a:r>
              <a:t/>
            </a: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y="0" x="0"/>
          <a:ext cy="0" cx="0"/>
          <a:chOff y="0" x="0"/>
          <a:chExt cy="0" cx="0"/>
        </a:xfrm>
      </p:grpSpPr>
      <p:sp>
        <p:nvSpPr>
          <p:cNvPr id="82" name="Shape 82"/>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sz="3000" lang="en"/>
              <a:t>Question 2: Cloud Broker Requirements</a:t>
            </a:r>
          </a:p>
        </p:txBody>
      </p:sp>
      <p:sp>
        <p:nvSpPr>
          <p:cNvPr id="83" name="Shape 8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17500" marL="457200">
              <a:spcBef>
                <a:spcPts val="0"/>
              </a:spcBef>
              <a:buClr>
                <a:schemeClr val="dk1"/>
              </a:buClr>
              <a:buSzPct val="100000"/>
              <a:buFont typeface="Arial"/>
              <a:buChar char="●"/>
            </a:pPr>
            <a:r>
              <a:rPr sz="1400" lang="en"/>
              <a:t>Question 2 specifies that we must define requirements for a cloud broker, including security and reliability requirements.</a:t>
            </a:r>
          </a:p>
          <a:p>
            <a:pPr rtl="0" lvl="0" indent="-317500" marL="457200">
              <a:spcBef>
                <a:spcPts val="0"/>
              </a:spcBef>
              <a:buClr>
                <a:schemeClr val="dk1"/>
              </a:buClr>
              <a:buSzPct val="100000"/>
              <a:buFont typeface="Arial"/>
              <a:buChar char="●"/>
            </a:pPr>
            <a:r>
              <a:rPr sz="1400" lang="en"/>
              <a:t>We combine the broker pattern in [4], the reference architecture for cloud computing in [3], the security reference architecture in [5],  and the acknowledgement pattern in [6] to create a UML diagram for a cloud broker that includes security and reliability functions.</a:t>
            </a:r>
          </a:p>
          <a:p>
            <a:pPr lvl="0" indent="-317500" marL="457200">
              <a:spcBef>
                <a:spcPts val="0"/>
              </a:spcBef>
              <a:buClr>
                <a:schemeClr val="dk1"/>
              </a:buClr>
              <a:buSzPct val="100000"/>
              <a:buFont typeface="Arial"/>
              <a:buChar char="●"/>
            </a:pPr>
            <a:r>
              <a:rPr sz="1400" lang="en"/>
              <a:t>We define requirements for system components in the next slides.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