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theme/themeOverride1.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82" r:id="rId3"/>
    <p:sldId id="257" r:id="rId4"/>
    <p:sldId id="258" r:id="rId5"/>
    <p:sldId id="259" r:id="rId6"/>
    <p:sldId id="280" r:id="rId7"/>
    <p:sldId id="260" r:id="rId8"/>
    <p:sldId id="261" r:id="rId9"/>
    <p:sldId id="262" r:id="rId10"/>
    <p:sldId id="263" r:id="rId11"/>
    <p:sldId id="285" r:id="rId12"/>
    <p:sldId id="284" r:id="rId13"/>
    <p:sldId id="286" r:id="rId14"/>
    <p:sldId id="266" r:id="rId15"/>
    <p:sldId id="287" r:id="rId16"/>
    <p:sldId id="288" r:id="rId17"/>
    <p:sldId id="289" r:id="rId18"/>
    <p:sldId id="271" r:id="rId19"/>
    <p:sldId id="283" r:id="rId20"/>
    <p:sldId id="278" r:id="rId21"/>
    <p:sldId id="290" r:id="rId22"/>
    <p:sldId id="279" r:id="rId23"/>
  </p:sldIdLst>
  <p:sldSz cx="9144000" cy="5143500" type="screen16x9"/>
  <p:notesSz cx="6858000" cy="9144000"/>
  <p:embeddedFontLst>
    <p:embeddedFont>
      <p:font typeface="Playfair Display" charset="0"/>
      <p:regular r:id="rId25"/>
      <p:bold r:id="rId26"/>
      <p:italic r:id="rId27"/>
      <p:boldItalic r:id="rId28"/>
    </p:embeddedFont>
    <p:embeddedFont>
      <p:font typeface="Montserrat" pitchFamily="2" charset="0"/>
      <p:regular r:id="rId29"/>
      <p:bold r:id="rId30"/>
      <p:italic r:id="rId31"/>
      <p:boldItalic r:id="rId32"/>
    </p:embeddedFont>
    <p:embeddedFont>
      <p:font typeface="Oswald" pitchFamily="2" charset="0"/>
      <p:regular r:id="rId33"/>
      <p:bold r:id="rId34"/>
    </p:embeddedFont>
    <p:embeddedFont>
      <p:font typeface="Calibri"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00" autoAdjust="0"/>
  </p:normalViewPr>
  <p:slideViewPr>
    <p:cSldViewPr snapToGrid="0">
      <p:cViewPr varScale="1">
        <p:scale>
          <a:sx n="72" d="100"/>
          <a:sy n="72" d="100"/>
        </p:scale>
        <p:origin x="-1096" y="-56"/>
      </p:cViewPr>
      <p:guideLst>
        <p:guide orient="horz" pos="1620"/>
        <p:guide pos="2880"/>
      </p:guideLst>
    </p:cSldViewPr>
  </p:slideViewPr>
  <p:notesTextViewPr>
    <p:cViewPr>
      <p:scale>
        <a:sx n="100" d="100"/>
        <a:sy n="100" d="100"/>
      </p:scale>
      <p:origin x="0" y="568"/>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9326b416b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9326b416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Women earn less than men in nearly all occupations You can see how women’s earnings compare with men’s in over all occupations using our </a:t>
            </a:r>
            <a:r>
              <a:rPr lang="en-US" dirty="0" smtClean="0"/>
              <a:t>visualization. </a:t>
            </a:r>
            <a:r>
              <a:rPr lang="en-US" dirty="0" smtClean="0"/>
              <a:t>There </a:t>
            </a:r>
            <a:r>
              <a:rPr lang="en-US" dirty="0" smtClean="0"/>
              <a:t>aren't</a:t>
            </a:r>
            <a:r>
              <a:rPr lang="en-US" baseline="0" dirty="0" smtClean="0"/>
              <a:t> any </a:t>
            </a:r>
            <a:r>
              <a:rPr lang="en-US" dirty="0" smtClean="0"/>
              <a:t>occupations </a:t>
            </a:r>
            <a:r>
              <a:rPr lang="en-US" dirty="0" smtClean="0"/>
              <a:t>where women earn slightly more than their male counterparts, such as health care social workers.</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Women earn less than their same race and ethnicity counterpart at every occupation</a:t>
            </a:r>
            <a:r>
              <a:rPr lang="en-US" baseline="0" dirty="0" smtClean="0"/>
              <a:t> . </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smtClean="0"/>
              <a:t>Women </a:t>
            </a:r>
            <a:r>
              <a:rPr lang="en-US" dirty="0" smtClean="0"/>
              <a:t>at </a:t>
            </a:r>
            <a:r>
              <a:rPr lang="en-US" dirty="0" smtClean="0"/>
              <a:t>every level of educational attainment Compared with white men with the same education, Black and Latina women with only a bachelor’s degree have the largest gap at 65%, and Black women with advanced degrees earn 70% of what white men with advanced degrees earn. Educational attainment is not enough to close gender earnings gaps. In fact, most women with advanced degrees earn less than white men, on average, with only a bachelor’s degree.</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smtClean="0"/>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smtClean="0"/>
              <a:t>Women are paid less than similarly educated men at every level of education. And the wage gap tends to rise with education level. This, again, in part likely reflects labor market policies that foster more-equal outcomes for workers in the lower tier of the wage distribution. It also may be affected by certain challenges that disproportionately affect women’s ability to secure jobs at the top of the wage distribution, such as earnings penalties for time out of the workforce, excessive work hours, domestic gender roles, and pay and promotion discrimination.</a:t>
            </a:r>
          </a:p>
          <a:p>
            <a:pPr>
              <a:buNone/>
            </a:pP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29326b416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29326b416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29326b416b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29326b416b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smtClean="0">
                <a:solidFill>
                  <a:srgbClr val="000000"/>
                </a:solidFill>
                <a:latin typeface="Arial"/>
                <a:ea typeface="Arial"/>
                <a:cs typeface="Arial"/>
                <a:sym typeface="Arial"/>
              </a:rPr>
              <a:t>To begin to close the gender wage gap, women need updated comprehensive equal pay legislation, such as the Paycheck Fairness that will strengthen existing protections and further combat discriminatory practices. Beyond public policy, society must confront cultural biases that continue to harm women by devaluing their work and confining them to specific gender roles. Only by enacting essential policies and shifting cultural attitudes can the United States begin to dismantle the structures that systematically disadvantage and shortchange women and their families.</a:t>
            </a:r>
          </a:p>
          <a:p>
            <a:r>
              <a:rPr lang="en-US" sz="1100" b="0" i="0" u="none" strike="noStrike" cap="none" dirty="0" smtClean="0">
                <a:solidFill>
                  <a:srgbClr val="000000"/>
                </a:solidFill>
                <a:latin typeface="Arial"/>
                <a:ea typeface="Arial"/>
                <a:cs typeface="Arial"/>
                <a:sym typeface="Arial"/>
              </a:rPr>
              <a:t>How much does the gender pay gap cost women over a lifetime? The average woman worker loses more than $530,000 over the course of her lifetime because of the gender wage gap, and the average college-educated woman loses even more—nearly $800,000 . It’s worth noting that each woman’s losses will vary significantly based on a variety of factors. And, as explained later, the gap may play a role in the retirement insecurity of older American women. </a:t>
            </a:r>
            <a:endParaRPr lang="en-US" sz="1100" b="0" i="0" u="none" strike="noStrike" cap="none" smtClean="0">
              <a:solidFill>
                <a:srgbClr val="000000"/>
              </a:solidFill>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29326b416b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29326b416b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272b00f1fa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272b00f1f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272b00f1f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272b00f1f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272b00f1fa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272b00f1fa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272b00f1fa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272b00f1fa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272b00f1fa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272b00f1f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111111"/>
                </a:solidFill>
                <a:highlight>
                  <a:srgbClr val="FFFFFF"/>
                </a:highlight>
              </a:rPr>
              <a:t>Our dataset has 274 columns.</a:t>
            </a:r>
            <a:endParaRPr sz="1200">
              <a:solidFill>
                <a:srgbClr val="111111"/>
              </a:solidFill>
              <a:highlight>
                <a:srgbClr val="FFFFFF"/>
              </a:highlight>
            </a:endParaRPr>
          </a:p>
          <a:p>
            <a:pPr marL="0" lvl="0" indent="0" algn="l" rtl="0">
              <a:spcBef>
                <a:spcPts val="0"/>
              </a:spcBef>
              <a:spcAft>
                <a:spcPts val="0"/>
              </a:spcAft>
              <a:buNone/>
            </a:pPr>
            <a:r>
              <a:rPr lang="en" sz="1200">
                <a:solidFill>
                  <a:srgbClr val="111111"/>
                </a:solidFill>
                <a:highlight>
                  <a:srgbClr val="FFFFFF"/>
                </a:highlight>
              </a:rPr>
              <a:t>This selection of necessary data is done to make the tasks simpler. Additionally, the computation speeds also gets improved while working with a smaller data set.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272b00f1fa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272b00f1fa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72b00f1fa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72b00f1fa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Why does a gender pay gap still persist?  Much of this gap has been explained by measurable factors such as educational attainment, occupational segregation and work experience. The narrowing of the gap is attributable in large part to gains women have made in each of these dimensions.</a:t>
            </a:r>
            <a:r>
              <a:rPr lang="en-US" baseline="0" dirty="0" smtClean="0"/>
              <a:t> </a:t>
            </a:r>
            <a:r>
              <a:rPr lang="en-US" dirty="0" smtClean="0"/>
              <a:t>Even though women have increased their presence in higher-paying jobs traditionally dominated by men, such as professional and managerial positions, women as a whole continue to be overrepresented in lower-paying occupations relative to their share of the workforce. This may contribute to gender differences in pay.</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29326b416b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29326b416b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58475" y="0"/>
            <a:ext cx="38532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13" name="Google Shape;13;p2"/>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rmAutofit/>
          </a:bodyPr>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14" name="Google Shape;14;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999925"/>
            <a:ext cx="8520600" cy="214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0"/>
              </a:spcBef>
              <a:spcAft>
                <a:spcPts val="0"/>
              </a:spcAft>
              <a:buSzPts val="1400"/>
              <a:buChar char="○"/>
              <a:defRPr>
                <a:highlight>
                  <a:schemeClr val="dk1"/>
                </a:highlight>
              </a:defRPr>
            </a:lvl2pPr>
            <a:lvl3pPr marL="1371600" lvl="2" indent="-317500" algn="ctr">
              <a:spcBef>
                <a:spcPts val="0"/>
              </a:spcBef>
              <a:spcAft>
                <a:spcPts val="0"/>
              </a:spcAft>
              <a:buSzPts val="1400"/>
              <a:buChar char="■"/>
              <a:defRPr>
                <a:highlight>
                  <a:schemeClr val="dk1"/>
                </a:highlight>
              </a:defRPr>
            </a:lvl3pPr>
            <a:lvl4pPr marL="1828800" lvl="3" indent="-317500" algn="ctr">
              <a:spcBef>
                <a:spcPts val="0"/>
              </a:spcBef>
              <a:spcAft>
                <a:spcPts val="0"/>
              </a:spcAft>
              <a:buSzPts val="1400"/>
              <a:buChar char="●"/>
              <a:defRPr>
                <a:highlight>
                  <a:schemeClr val="dk1"/>
                </a:highlight>
              </a:defRPr>
            </a:lvl4pPr>
            <a:lvl5pPr marL="2286000" lvl="4" indent="-317500" algn="ctr">
              <a:spcBef>
                <a:spcPts val="0"/>
              </a:spcBef>
              <a:spcAft>
                <a:spcPts val="0"/>
              </a:spcAft>
              <a:buSzPts val="1400"/>
              <a:buChar char="○"/>
              <a:defRPr>
                <a:highlight>
                  <a:schemeClr val="dk1"/>
                </a:highlight>
              </a:defRPr>
            </a:lvl5pPr>
            <a:lvl6pPr marL="2743200" lvl="5" indent="-317500" algn="ctr">
              <a:spcBef>
                <a:spcPts val="0"/>
              </a:spcBef>
              <a:spcAft>
                <a:spcPts val="0"/>
              </a:spcAft>
              <a:buSzPts val="1400"/>
              <a:buChar char="■"/>
              <a:defRPr>
                <a:highlight>
                  <a:schemeClr val="dk1"/>
                </a:highlight>
              </a:defRPr>
            </a:lvl6pPr>
            <a:lvl7pPr marL="3200400" lvl="6" indent="-317500" algn="ctr">
              <a:spcBef>
                <a:spcPts val="0"/>
              </a:spcBef>
              <a:spcAft>
                <a:spcPts val="0"/>
              </a:spcAft>
              <a:buSzPts val="1400"/>
              <a:buChar char="●"/>
              <a:defRPr>
                <a:highlight>
                  <a:schemeClr val="dk1"/>
                </a:highlight>
              </a:defRPr>
            </a:lvl7pPr>
            <a:lvl8pPr marL="3657600" lvl="7" indent="-317500" algn="ctr">
              <a:spcBef>
                <a:spcPts val="0"/>
              </a:spcBef>
              <a:spcAft>
                <a:spcPts val="0"/>
              </a:spcAft>
              <a:buSzPts val="1400"/>
              <a:buChar char="○"/>
              <a:defRPr>
                <a:highlight>
                  <a:schemeClr val="dk1"/>
                </a:highlight>
              </a:defRPr>
            </a:lvl8pPr>
            <a:lvl9pPr marL="4114800" lvl="8" indent="-317500" algn="ctr">
              <a:spcBef>
                <a:spcPts val="0"/>
              </a:spcBef>
              <a:spcAft>
                <a:spcPts val="0"/>
              </a:spcAft>
              <a:buSzPts val="1400"/>
              <a:buChar char="■"/>
              <a:defRPr>
                <a:highlight>
                  <a:schemeClr val="dk1"/>
                </a:highlight>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4"/>
        </a:solidFill>
        <a:effectLst/>
      </p:bgPr>
    </p:bg>
    <p:spTree>
      <p:nvGrpSpPr>
        <p:cNvPr id="1"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18" name="Google Shape;18;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37" name="Google Shape;3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highlight>
                  <a:schemeClr val="lt1"/>
                </a:highlight>
              </a:defRPr>
            </a:lvl1pPr>
            <a:lvl2pPr marL="914400" lvl="1" indent="-317500">
              <a:spcBef>
                <a:spcPts val="0"/>
              </a:spcBef>
              <a:spcAft>
                <a:spcPts val="0"/>
              </a:spcAft>
              <a:buSzPts val="1400"/>
              <a:buChar char="○"/>
              <a:defRPr>
                <a:highlight>
                  <a:schemeClr val="lt1"/>
                </a:highlight>
              </a:defRPr>
            </a:lvl2pPr>
            <a:lvl3pPr marL="1371600" lvl="2" indent="-317500">
              <a:spcBef>
                <a:spcPts val="0"/>
              </a:spcBef>
              <a:spcAft>
                <a:spcPts val="0"/>
              </a:spcAft>
              <a:buSzPts val="1400"/>
              <a:buChar char="■"/>
              <a:defRPr>
                <a:highlight>
                  <a:schemeClr val="lt1"/>
                </a:highlight>
              </a:defRPr>
            </a:lvl3pPr>
            <a:lvl4pPr marL="1828800" lvl="3" indent="-317500">
              <a:spcBef>
                <a:spcPts val="0"/>
              </a:spcBef>
              <a:spcAft>
                <a:spcPts val="0"/>
              </a:spcAft>
              <a:buSzPts val="1400"/>
              <a:buChar char="●"/>
              <a:defRPr>
                <a:highlight>
                  <a:schemeClr val="lt1"/>
                </a:highlight>
              </a:defRPr>
            </a:lvl4pPr>
            <a:lvl5pPr marL="2286000" lvl="4" indent="-317500">
              <a:spcBef>
                <a:spcPts val="0"/>
              </a:spcBef>
              <a:spcAft>
                <a:spcPts val="0"/>
              </a:spcAft>
              <a:buSzPts val="1400"/>
              <a:buChar char="○"/>
              <a:defRPr>
                <a:highlight>
                  <a:schemeClr val="lt1"/>
                </a:highlight>
              </a:defRPr>
            </a:lvl5pPr>
            <a:lvl6pPr marL="2743200" lvl="5" indent="-317500">
              <a:spcBef>
                <a:spcPts val="0"/>
              </a:spcBef>
              <a:spcAft>
                <a:spcPts val="0"/>
              </a:spcAft>
              <a:buSzPts val="1400"/>
              <a:buChar char="■"/>
              <a:defRPr>
                <a:highlight>
                  <a:schemeClr val="lt1"/>
                </a:highlight>
              </a:defRPr>
            </a:lvl6pPr>
            <a:lvl7pPr marL="3200400" lvl="6" indent="-317500">
              <a:spcBef>
                <a:spcPts val="0"/>
              </a:spcBef>
              <a:spcAft>
                <a:spcPts val="0"/>
              </a:spcAft>
              <a:buSzPts val="1400"/>
              <a:buChar char="●"/>
              <a:defRPr>
                <a:highlight>
                  <a:schemeClr val="lt1"/>
                </a:highlight>
              </a:defRPr>
            </a:lvl7pPr>
            <a:lvl8pPr marL="3657600" lvl="7" indent="-317500">
              <a:spcBef>
                <a:spcPts val="0"/>
              </a:spcBef>
              <a:spcAft>
                <a:spcPts val="0"/>
              </a:spcAft>
              <a:buSzPts val="1400"/>
              <a:buChar char="○"/>
              <a:defRPr>
                <a:highlight>
                  <a:schemeClr val="lt1"/>
                </a:highlight>
              </a:defRPr>
            </a:lvl8pPr>
            <a:lvl9pPr marL="4114800" lvl="8" indent="-317500">
              <a:spcBef>
                <a:spcPts val="0"/>
              </a:spcBef>
              <a:spcAft>
                <a:spcPts val="0"/>
              </a:spcAft>
              <a:buSzPts val="1400"/>
              <a:buChar char="■"/>
              <a:defRPr>
                <a:highlight>
                  <a:schemeClr val="lt1"/>
                </a:highlight>
              </a:defRPr>
            </a:lvl9pPr>
          </a:lstStyle>
          <a:p>
            <a:endParaRPr/>
          </a:p>
        </p:txBody>
      </p:sp>
      <p:sp>
        <p:nvSpPr>
          <p:cNvPr id="44" name="Google Shape;4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highlight>
                  <a:schemeClr val="dk1"/>
                </a:highlight>
              </a:defRPr>
            </a:lvl1pPr>
          </a:lstStyle>
          <a:p>
            <a:endParaRPr/>
          </a:p>
        </p:txBody>
      </p:sp>
      <p:sp>
        <p:nvSpPr>
          <p:cNvPr id="47" name="Google Shape;47;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medium.com/featurepreneur/linear-regression-with-pyspark-in-10-steps-c6b3263a2c4" TargetMode="External"/><Relationship Id="rId2" Type="http://schemas.openxmlformats.org/officeDocument/2006/relationships/hyperlink" Target="https://www.kaggle.com/datasets/fedesoriano/gender-pay-gap-dataset" TargetMode="External"/><Relationship Id="rId1" Type="http://schemas.openxmlformats.org/officeDocument/2006/relationships/slideLayout" Target="../slideLayouts/slideLayout3.xml"/><Relationship Id="rId4" Type="http://schemas.openxmlformats.org/officeDocument/2006/relationships/hyperlink" Target="http://graphics.wsj.com/gender-pay-gap/"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graphics.wsj.com/gender-pay-gap/"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344250" y="1403850"/>
            <a:ext cx="8455500" cy="2146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6300"/>
              <a:t>Gender Pay Gap</a:t>
            </a:r>
            <a:endParaRPr sz="6300"/>
          </a:p>
        </p:txBody>
      </p:sp>
      <p:sp>
        <p:nvSpPr>
          <p:cNvPr id="59" name="Google Shape;59;p13"/>
          <p:cNvSpPr txBox="1">
            <a:spLocks noGrp="1"/>
          </p:cNvSpPr>
          <p:nvPr>
            <p:ph type="subTitle" idx="1"/>
          </p:nvPr>
        </p:nvSpPr>
        <p:spPr>
          <a:xfrm>
            <a:off x="344250" y="3656225"/>
            <a:ext cx="4910100" cy="644400"/>
          </a:xfrm>
          <a:prstGeom prst="rect">
            <a:avLst/>
          </a:prstGeom>
        </p:spPr>
        <p:txBody>
          <a:bodyPr spcFirstLastPara="1" wrap="square" lIns="91425" tIns="91425" rIns="91425" bIns="91425" anchor="ctr" anchorCtr="0">
            <a:normAutofit fontScale="70000" lnSpcReduction="20000"/>
          </a:bodyPr>
          <a:lstStyle/>
          <a:p>
            <a:pPr marL="0" lvl="0" indent="0" algn="l" rtl="0">
              <a:spcBef>
                <a:spcPts val="0"/>
              </a:spcBef>
              <a:spcAft>
                <a:spcPts val="0"/>
              </a:spcAft>
              <a:buNone/>
            </a:pPr>
            <a:r>
              <a:rPr lang="en"/>
              <a:t>By Jhancy Amarsingh , Nikita Dharmadhikari , Seshadivya Batlanki</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smtClean="0"/>
              <a:t>Distribution of genders</a:t>
            </a:r>
            <a:endParaRPr dirty="0"/>
          </a:p>
        </p:txBody>
      </p:sp>
      <p:pic>
        <p:nvPicPr>
          <p:cNvPr id="5" name="Picture 4" descr="count.jpeg"/>
          <p:cNvPicPr>
            <a:picLocks noChangeAspect="1"/>
          </p:cNvPicPr>
          <p:nvPr/>
        </p:nvPicPr>
        <p:blipFill>
          <a:blip r:embed="rId3"/>
          <a:stretch>
            <a:fillRect/>
          </a:stretch>
        </p:blipFill>
        <p:spPr>
          <a:xfrm>
            <a:off x="362886" y="1157991"/>
            <a:ext cx="3940914" cy="2686986"/>
          </a:xfrm>
          <a:prstGeom prst="rect">
            <a:avLst/>
          </a:prstGeom>
        </p:spPr>
      </p:pic>
      <p:pic>
        <p:nvPicPr>
          <p:cNvPr id="6" name="Picture 5" descr="WhatsApp Image 2022-05-10 at 4.57.53 PM.jpeg"/>
          <p:cNvPicPr>
            <a:picLocks noChangeAspect="1"/>
          </p:cNvPicPr>
          <p:nvPr/>
        </p:nvPicPr>
        <p:blipFill>
          <a:blip r:embed="rId4"/>
          <a:stretch>
            <a:fillRect/>
          </a:stretch>
        </p:blipFill>
        <p:spPr>
          <a:xfrm>
            <a:off x="4665064" y="963118"/>
            <a:ext cx="4191000" cy="28575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51624"/>
            <a:ext cx="8520600" cy="572700"/>
          </a:xfrm>
        </p:spPr>
        <p:txBody>
          <a:bodyPr>
            <a:normAutofit fontScale="90000"/>
          </a:bodyPr>
          <a:lstStyle/>
          <a:p>
            <a:r>
              <a:rPr lang="en-US" dirty="0" smtClean="0"/>
              <a:t>Occupation count across gender</a:t>
            </a:r>
            <a:endParaRPr lang="en-US" dirty="0"/>
          </a:p>
        </p:txBody>
      </p:sp>
      <p:pic>
        <p:nvPicPr>
          <p:cNvPr id="4" name="Picture 3" descr="occ gnder.jpeg"/>
          <p:cNvPicPr>
            <a:picLocks noChangeAspect="1"/>
          </p:cNvPicPr>
          <p:nvPr/>
        </p:nvPicPr>
        <p:blipFill>
          <a:blip r:embed="rId2"/>
          <a:stretch>
            <a:fillRect/>
          </a:stretch>
        </p:blipFill>
        <p:spPr>
          <a:xfrm>
            <a:off x="662690" y="1247929"/>
            <a:ext cx="5363355" cy="366757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Which occupation had women </a:t>
            </a:r>
            <a:r>
              <a:rPr lang="en" dirty="0" smtClean="0"/>
              <a:t>enpowerment</a:t>
            </a:r>
            <a:r>
              <a:rPr lang="en" dirty="0"/>
              <a:t>?</a:t>
            </a:r>
            <a:endParaRPr dirty="0"/>
          </a:p>
        </p:txBody>
      </p:sp>
      <p:sp>
        <p:nvSpPr>
          <p:cNvPr id="182" name="Google Shape;182;p31"/>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5" name="Picture 4" descr="women.jpeg"/>
          <p:cNvPicPr>
            <a:picLocks noChangeAspect="1"/>
          </p:cNvPicPr>
          <p:nvPr/>
        </p:nvPicPr>
        <p:blipFill>
          <a:blip r:embed="rId3"/>
          <a:stretch>
            <a:fillRect/>
          </a:stretch>
        </p:blipFill>
        <p:spPr>
          <a:xfrm>
            <a:off x="439710" y="1049468"/>
            <a:ext cx="5873167" cy="380421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Hourly wage across gender</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hourly wage both.jpeg"/>
          <p:cNvPicPr>
            <a:picLocks noChangeAspect="1"/>
          </p:cNvPicPr>
          <p:nvPr/>
        </p:nvPicPr>
        <p:blipFill>
          <a:blip r:embed="rId2"/>
          <a:stretch>
            <a:fillRect/>
          </a:stretch>
        </p:blipFill>
        <p:spPr>
          <a:xfrm>
            <a:off x="310421" y="1090959"/>
            <a:ext cx="5650764" cy="385279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Comparison of Gender wages  based on the occupation level</a:t>
            </a:r>
            <a:endParaRPr/>
          </a:p>
        </p:txBody>
      </p:sp>
      <p:pic>
        <p:nvPicPr>
          <p:cNvPr id="5" name="Picture 4" descr="WhatsApp Image 2022-05-10 at 4.47.54 PM.jpeg"/>
          <p:cNvPicPr>
            <a:picLocks noChangeAspect="1"/>
          </p:cNvPicPr>
          <p:nvPr/>
        </p:nvPicPr>
        <p:blipFill>
          <a:blip r:embed="rId3"/>
          <a:stretch>
            <a:fillRect/>
          </a:stretch>
        </p:blipFill>
        <p:spPr>
          <a:xfrm>
            <a:off x="292308" y="1113020"/>
            <a:ext cx="6502608" cy="356484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Hourly wage across region for top 5 occupations</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hourly wage.jpeg"/>
          <p:cNvPicPr>
            <a:picLocks noChangeAspect="1"/>
          </p:cNvPicPr>
          <p:nvPr/>
        </p:nvPicPr>
        <p:blipFill>
          <a:blip r:embed="rId2"/>
          <a:stretch>
            <a:fillRect/>
          </a:stretch>
        </p:blipFill>
        <p:spPr>
          <a:xfrm>
            <a:off x="437837" y="1030572"/>
            <a:ext cx="5540931" cy="3777907"/>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Racial comparison</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racial black.jpeg"/>
          <p:cNvPicPr>
            <a:picLocks noChangeAspect="1"/>
          </p:cNvPicPr>
          <p:nvPr/>
        </p:nvPicPr>
        <p:blipFill>
          <a:blip r:embed="rId3"/>
          <a:stretch>
            <a:fillRect/>
          </a:stretch>
        </p:blipFill>
        <p:spPr>
          <a:xfrm>
            <a:off x="4653053" y="1134933"/>
            <a:ext cx="4490947" cy="3174740"/>
          </a:xfrm>
          <a:prstGeom prst="rect">
            <a:avLst/>
          </a:prstGeom>
        </p:spPr>
      </p:pic>
      <p:pic>
        <p:nvPicPr>
          <p:cNvPr id="5" name="Picture 4" descr="racial white.jpeg"/>
          <p:cNvPicPr>
            <a:picLocks noChangeAspect="1"/>
          </p:cNvPicPr>
          <p:nvPr/>
        </p:nvPicPr>
        <p:blipFill>
          <a:blip r:embed="rId4"/>
          <a:stretch>
            <a:fillRect/>
          </a:stretch>
        </p:blipFill>
        <p:spPr>
          <a:xfrm>
            <a:off x="0" y="1102667"/>
            <a:ext cx="4520119" cy="3229491"/>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Degree Vs Hourly wages</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WhatsApp Image 2022-05-10 at 5.22.44 PM.jpeg"/>
          <p:cNvPicPr>
            <a:picLocks noChangeAspect="1"/>
          </p:cNvPicPr>
          <p:nvPr/>
        </p:nvPicPr>
        <p:blipFill>
          <a:blip r:embed="rId3"/>
          <a:stretch>
            <a:fillRect/>
          </a:stretch>
        </p:blipFill>
        <p:spPr>
          <a:xfrm>
            <a:off x="505293" y="1240436"/>
            <a:ext cx="4681304" cy="319179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Modeling Linear</a:t>
            </a:r>
            <a:r>
              <a:rPr lang="en" b="1">
                <a:latin typeface="Times New Roman"/>
                <a:ea typeface="Times New Roman"/>
                <a:cs typeface="Times New Roman"/>
                <a:sym typeface="Times New Roman"/>
              </a:rPr>
              <a:t> </a:t>
            </a:r>
            <a:r>
              <a:rPr lang="en"/>
              <a:t>Regression</a:t>
            </a:r>
            <a:endParaRPr b="1">
              <a:latin typeface="Times New Roman"/>
              <a:ea typeface="Times New Roman"/>
              <a:cs typeface="Times New Roman"/>
              <a:sym typeface="Times New Roman"/>
            </a:endParaRPr>
          </a:p>
        </p:txBody>
      </p:sp>
      <p:sp>
        <p:nvSpPr>
          <p:cNvPr id="161" name="Google Shape;161;p28"/>
          <p:cNvSpPr txBox="1">
            <a:spLocks noGrp="1"/>
          </p:cNvSpPr>
          <p:nvPr>
            <p:ph type="body" idx="1"/>
          </p:nvPr>
        </p:nvSpPr>
        <p:spPr>
          <a:xfrm>
            <a:off x="296710" y="1109273"/>
            <a:ext cx="8520600" cy="3867462"/>
          </a:xfrm>
          <a:prstGeom prst="rect">
            <a:avLst/>
          </a:prstGeom>
        </p:spPr>
        <p:txBody>
          <a:bodyPr spcFirstLastPara="1" wrap="square" lIns="91425" tIns="91425" rIns="91425" bIns="91425" anchor="t" anchorCtr="0">
            <a:normAutofit fontScale="77500" lnSpcReduction="20000"/>
          </a:bodyPr>
          <a:lstStyle/>
          <a:p>
            <a:pPr marL="0" indent="0">
              <a:spcAft>
                <a:spcPts val="1200"/>
              </a:spcAft>
              <a:buNone/>
            </a:pPr>
            <a:r>
              <a:rPr lang="en-US" sz="1900" dirty="0" smtClean="0">
                <a:latin typeface="Calibri" pitchFamily="34" charset="0"/>
                <a:cs typeface="Calibri" pitchFamily="34" charset="0"/>
              </a:rPr>
              <a:t>Linear Regression Analysis consists of more than just fitting a linear line through a cloud of data points. It consists of 3 stages – (1) analyzing the correlation and directionality of the data, (2) estimating the model, i.e., fitting the line, and (3) evaluating the validity and usefulness of the model.</a:t>
            </a:r>
          </a:p>
          <a:p>
            <a:pPr marL="0" indent="0">
              <a:spcAft>
                <a:spcPts val="1200"/>
              </a:spcAft>
              <a:buNone/>
            </a:pPr>
            <a:r>
              <a:rPr lang="en-US" sz="1900" dirty="0" smtClean="0">
                <a:latin typeface="Calibri" pitchFamily="34" charset="0"/>
                <a:cs typeface="Calibri" pitchFamily="34" charset="0"/>
              </a:rPr>
              <a:t>Steps:</a:t>
            </a:r>
          </a:p>
          <a:p>
            <a:pPr marL="0" indent="0">
              <a:spcAft>
                <a:spcPts val="1200"/>
              </a:spcAft>
              <a:buFont typeface="Wingdings" pitchFamily="2" charset="2"/>
              <a:buChar char="q"/>
            </a:pPr>
            <a:r>
              <a:rPr lang="en-US" sz="1900" dirty="0" smtClean="0">
                <a:latin typeface="Calibri" pitchFamily="34" charset="0"/>
                <a:cs typeface="Calibri" pitchFamily="34" charset="0"/>
              </a:rPr>
              <a:t>Read the  preprocessed data .</a:t>
            </a:r>
          </a:p>
          <a:p>
            <a:pPr marL="0" indent="0">
              <a:spcAft>
                <a:spcPts val="1200"/>
              </a:spcAft>
              <a:buFont typeface="Wingdings" pitchFamily="2" charset="2"/>
              <a:buChar char="q"/>
            </a:pPr>
            <a:r>
              <a:rPr lang="en-US" sz="1900" dirty="0" smtClean="0">
                <a:latin typeface="Calibri" pitchFamily="34" charset="0"/>
                <a:cs typeface="Calibri" pitchFamily="34" charset="0"/>
              </a:rPr>
              <a:t>Use Vector Assembler ( a transformer ) to create a single vector column from a list of columns mentioned.</a:t>
            </a:r>
          </a:p>
          <a:p>
            <a:pPr marL="0" indent="0">
              <a:spcAft>
                <a:spcPts val="1200"/>
              </a:spcAft>
              <a:buFont typeface="Wingdings" pitchFamily="2" charset="2"/>
              <a:buChar char="q"/>
            </a:pPr>
            <a:r>
              <a:rPr lang="en-US" sz="1900" dirty="0" smtClean="0">
                <a:latin typeface="Calibri" pitchFamily="34" charset="0"/>
                <a:cs typeface="Calibri" pitchFamily="34" charset="0"/>
              </a:rPr>
              <a:t>Select the transformed input column and target column that should be predicted.</a:t>
            </a:r>
          </a:p>
          <a:p>
            <a:pPr marL="0" indent="0">
              <a:spcAft>
                <a:spcPts val="1200"/>
              </a:spcAft>
              <a:buFont typeface="Wingdings" pitchFamily="2" charset="2"/>
              <a:buChar char="q"/>
            </a:pPr>
            <a:r>
              <a:rPr lang="en-US" sz="1900" dirty="0" smtClean="0">
                <a:latin typeface="Calibri" pitchFamily="34" charset="0"/>
                <a:cs typeface="Calibri" pitchFamily="34" charset="0"/>
              </a:rPr>
              <a:t>Split the data set such that the training set has 75% of data and the testing set has 25% of the total data.</a:t>
            </a:r>
          </a:p>
          <a:p>
            <a:pPr marL="0" indent="0">
              <a:spcAft>
                <a:spcPts val="1200"/>
              </a:spcAft>
              <a:buFont typeface="Wingdings" pitchFamily="2" charset="2"/>
              <a:buChar char="q"/>
            </a:pPr>
            <a:r>
              <a:rPr lang="en-US" sz="1900" dirty="0" smtClean="0">
                <a:latin typeface="Calibri" pitchFamily="34" charset="0"/>
                <a:cs typeface="Calibri" pitchFamily="34" charset="0"/>
              </a:rPr>
              <a:t>Loading the Linear Regression model and fitting the training data. Fitting is nothing but training.</a:t>
            </a:r>
          </a:p>
          <a:p>
            <a:pPr marL="0" indent="0">
              <a:spcAft>
                <a:spcPts val="1200"/>
              </a:spcAft>
              <a:buFont typeface="Wingdings" pitchFamily="2" charset="2"/>
              <a:buChar char="q"/>
            </a:pPr>
            <a:r>
              <a:rPr lang="en-US" sz="1900" dirty="0" smtClean="0">
                <a:latin typeface="Calibri" pitchFamily="34" charset="0"/>
                <a:cs typeface="Calibri" pitchFamily="34" charset="0"/>
              </a:rPr>
              <a:t>Finally, predict the values.</a:t>
            </a:r>
            <a:endParaRPr lang="en-US" sz="1400" dirty="0" smtClean="0"/>
          </a:p>
          <a:p>
            <a:pPr marL="0" lvl="0" indent="0">
              <a:spcAft>
                <a:spcPts val="1200"/>
              </a:spcAft>
              <a:buNone/>
            </a:pPr>
            <a:endParaRPr lang="en-US" sz="1400" dirty="0" smtClean="0"/>
          </a:p>
          <a:p>
            <a:pPr marL="0" lvl="0" indent="0">
              <a:spcAft>
                <a:spcPts val="1200"/>
              </a:spcAft>
              <a:buNone/>
            </a:pPr>
            <a:endParaRPr lang="en-US" sz="1400" dirty="0" smtClean="0"/>
          </a:p>
          <a:p>
            <a:pPr marL="0" lvl="0" indent="0">
              <a:spcAft>
                <a:spcPts val="1200"/>
              </a:spcAft>
              <a:buNone/>
            </a:pPr>
            <a:endParaRPr sz="1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Outcomes</a:t>
            </a:r>
            <a:endParaRPr lang="en-US" dirty="0"/>
          </a:p>
        </p:txBody>
      </p:sp>
      <p:sp>
        <p:nvSpPr>
          <p:cNvPr id="3" name="Text Placeholder 2"/>
          <p:cNvSpPr>
            <a:spLocks noGrp="1"/>
          </p:cNvSpPr>
          <p:nvPr>
            <p:ph type="body" idx="1"/>
          </p:nvPr>
        </p:nvSpPr>
        <p:spPr/>
        <p:txBody>
          <a:bodyPr>
            <a:normAutofit/>
          </a:bodyPr>
          <a:lstStyle/>
          <a:p>
            <a:pPr>
              <a:buFont typeface="Wingdings" pitchFamily="2" charset="2"/>
              <a:buChar char="q"/>
            </a:pPr>
            <a:r>
              <a:rPr lang="en-US" sz="1600" dirty="0" smtClean="0">
                <a:latin typeface="Calibri" pitchFamily="34" charset="0"/>
                <a:cs typeface="Calibri" pitchFamily="34" charset="0"/>
              </a:rPr>
              <a:t>To identify and visualize the trends in occupation levels of male and female.</a:t>
            </a:r>
          </a:p>
          <a:p>
            <a:pPr>
              <a:buFont typeface="Wingdings" pitchFamily="2" charset="2"/>
              <a:buChar char="q"/>
            </a:pPr>
            <a:r>
              <a:rPr lang="en-US" sz="1600" dirty="0" smtClean="0">
                <a:latin typeface="Calibri" pitchFamily="34" charset="0"/>
                <a:cs typeface="Calibri" pitchFamily="34" charset="0"/>
              </a:rPr>
              <a:t>To identify the top 5 occupations which have driving women force. </a:t>
            </a:r>
          </a:p>
          <a:p>
            <a:pPr>
              <a:buFont typeface="Wingdings" pitchFamily="2" charset="2"/>
              <a:buChar char="q"/>
            </a:pPr>
            <a:r>
              <a:rPr lang="en-US" sz="1600" dirty="0" smtClean="0">
                <a:latin typeface="Calibri" pitchFamily="34" charset="0"/>
                <a:cs typeface="Calibri" pitchFamily="34" charset="0"/>
              </a:rPr>
              <a:t>To identify the demographics and racial trends in the data.</a:t>
            </a:r>
          </a:p>
          <a:p>
            <a:pPr>
              <a:buFont typeface="Wingdings" pitchFamily="2" charset="2"/>
              <a:buChar char="q"/>
            </a:pPr>
            <a:r>
              <a:rPr lang="en-US" sz="1600" dirty="0" smtClean="0">
                <a:latin typeface="Calibri" pitchFamily="34" charset="0"/>
                <a:cs typeface="Calibri" pitchFamily="34" charset="0"/>
              </a:rPr>
              <a:t>To identify and visualize the occupations by the most and least pay.</a:t>
            </a:r>
          </a:p>
          <a:p>
            <a:pPr>
              <a:buFont typeface="Wingdings" pitchFamily="2" charset="2"/>
              <a:buChar char="q"/>
            </a:pPr>
            <a:r>
              <a:rPr lang="en-US" sz="1600" dirty="0" smtClean="0">
                <a:latin typeface="Calibri" pitchFamily="34" charset="0"/>
                <a:cs typeface="Calibri" pitchFamily="34" charset="0"/>
              </a:rPr>
              <a:t>To identify the hindsight information on the age attributes of working individuals.</a:t>
            </a:r>
          </a:p>
          <a:p>
            <a:pPr>
              <a:buFont typeface="Wingdings" pitchFamily="2" charset="2"/>
              <a:buChar char="q"/>
            </a:pPr>
            <a:r>
              <a:rPr lang="en-US" sz="1600" dirty="0" smtClean="0">
                <a:latin typeface="Calibri" pitchFamily="34" charset="0"/>
                <a:cs typeface="Calibri" pitchFamily="34" charset="0"/>
              </a:rPr>
              <a:t>To identify how degree impacts the wages across gender.</a:t>
            </a:r>
          </a:p>
          <a:p>
            <a:pPr>
              <a:buFont typeface="Wingdings" pitchFamily="2" charset="2"/>
              <a:buChar char="q"/>
            </a:pPr>
            <a:r>
              <a:rPr lang="en-US" sz="1600" dirty="0" smtClean="0">
                <a:latin typeface="Calibri" pitchFamily="34" charset="0"/>
                <a:cs typeface="Calibri" pitchFamily="34" charset="0"/>
              </a:rPr>
              <a:t>To predict the annual income given the region , occupation , race , education, annual hours , gender details using linear regression model.</a:t>
            </a:r>
          </a:p>
          <a:p>
            <a:pPr>
              <a:buNone/>
            </a:pPr>
            <a:endParaRPr lang="en-US" sz="16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a:t>
            </a:r>
            <a:br>
              <a:rPr lang="en-US" dirty="0" smtClean="0"/>
            </a:br>
            <a:endParaRPr lang="en-US" dirty="0"/>
          </a:p>
        </p:txBody>
      </p:sp>
      <p:sp>
        <p:nvSpPr>
          <p:cNvPr id="3" name="Text Placeholder 2"/>
          <p:cNvSpPr>
            <a:spLocks noGrp="1"/>
          </p:cNvSpPr>
          <p:nvPr>
            <p:ph type="body" idx="1"/>
          </p:nvPr>
        </p:nvSpPr>
        <p:spPr/>
        <p:txBody>
          <a:bodyPr>
            <a:normAutofit/>
          </a:bodyPr>
          <a:lstStyle/>
          <a:p>
            <a:pPr>
              <a:buFont typeface="Wingdings" pitchFamily="2" charset="2"/>
              <a:buChar char="q"/>
            </a:pPr>
            <a:r>
              <a:rPr lang="en-US" sz="1600" dirty="0" smtClean="0">
                <a:latin typeface="Calibri" pitchFamily="34" charset="0"/>
                <a:cs typeface="Calibri" pitchFamily="34" charset="0"/>
              </a:rPr>
              <a:t>The gender pay gap, often known as the wage gap, is the average difference in pay between men and women who work. Women are usually seen to be underpaid compared to men. In terms of the pay gap, there are two types of figures: non-adjusted and adjusted pay gaps. Differences in hours worked, jobs chosen, education, and working experience are often taken into consideration in the latter. </a:t>
            </a:r>
          </a:p>
          <a:p>
            <a:pPr>
              <a:buFont typeface="Wingdings" pitchFamily="2" charset="2"/>
              <a:buChar char="q"/>
            </a:pPr>
            <a:r>
              <a:rPr lang="en-US" sz="1600" dirty="0" smtClean="0">
                <a:latin typeface="Calibri" pitchFamily="34" charset="0"/>
                <a:cs typeface="Calibri" pitchFamily="34" charset="0"/>
              </a:rPr>
              <a:t>The reasons go beyond "equal pay for equal effort" and include legal, social, and economic factors.</a:t>
            </a:r>
          </a:p>
          <a:p>
            <a:pPr>
              <a:buFont typeface="Wingdings" pitchFamily="2" charset="2"/>
              <a:buChar char="q"/>
            </a:pPr>
            <a:r>
              <a:rPr lang="en-US" sz="1600" dirty="0" smtClean="0">
                <a:latin typeface="Calibri" pitchFamily="34" charset="0"/>
                <a:cs typeface="Calibri" pitchFamily="34" charset="0"/>
              </a:rPr>
              <a:t>From a public policy standpoint, the gender wage gap can be an issue because it diminishes economic productivity and makes women more likely to rely on welfare assistance, especially as they get older.</a:t>
            </a:r>
          </a:p>
          <a:p>
            <a:endParaRPr lang="en-US" sz="16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could be done?</a:t>
            </a:r>
            <a:endParaRPr/>
          </a:p>
        </p:txBody>
      </p:sp>
      <p:sp>
        <p:nvSpPr>
          <p:cNvPr id="210" name="Google Shape;210;p35"/>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Font typeface="Wingdings" pitchFamily="2" charset="2"/>
              <a:buChar char="q"/>
            </a:pPr>
            <a:r>
              <a:rPr lang="en" sz="1600" dirty="0">
                <a:latin typeface="Calibri" pitchFamily="34" charset="0"/>
                <a:ea typeface="Times New Roman"/>
                <a:cs typeface="Calibri" pitchFamily="34" charset="0"/>
                <a:sym typeface="Times New Roman"/>
              </a:rPr>
              <a:t>Pay secrecy must go</a:t>
            </a:r>
            <a:r>
              <a:rPr lang="en" sz="1600" dirty="0" smtClean="0">
                <a:latin typeface="Calibri" pitchFamily="34" charset="0"/>
                <a:ea typeface="Times New Roman"/>
                <a:cs typeface="Calibri" pitchFamily="34" charset="0"/>
                <a:sym typeface="Times New Roman"/>
              </a:rPr>
              <a:t>. </a:t>
            </a:r>
            <a:endParaRPr sz="1600" dirty="0">
              <a:latin typeface="Calibri" pitchFamily="34" charset="0"/>
              <a:ea typeface="Times New Roman"/>
              <a:cs typeface="Calibri" pitchFamily="34" charset="0"/>
              <a:sym typeface="Times New Roman"/>
            </a:endParaRPr>
          </a:p>
          <a:p>
            <a:pPr marL="457200" lvl="0" indent="-342900" algn="l" rtl="0">
              <a:lnSpc>
                <a:spcPct val="150000"/>
              </a:lnSpc>
              <a:spcBef>
                <a:spcPts val="0"/>
              </a:spcBef>
              <a:spcAft>
                <a:spcPts val="0"/>
              </a:spcAft>
              <a:buSzPts val="1800"/>
              <a:buFont typeface="Wingdings" pitchFamily="2" charset="2"/>
              <a:buChar char="q"/>
            </a:pPr>
            <a:r>
              <a:rPr lang="en" sz="1600" dirty="0">
                <a:latin typeface="Calibri" pitchFamily="34" charset="0"/>
                <a:ea typeface="Times New Roman"/>
                <a:cs typeface="Calibri" pitchFamily="34" charset="0"/>
                <a:sym typeface="Times New Roman"/>
              </a:rPr>
              <a:t>Eliminating wage bargaining</a:t>
            </a:r>
            <a:endParaRPr sz="1600" dirty="0">
              <a:latin typeface="Calibri" pitchFamily="34" charset="0"/>
              <a:ea typeface="Times New Roman"/>
              <a:cs typeface="Calibri" pitchFamily="34" charset="0"/>
              <a:sym typeface="Times New Roman"/>
            </a:endParaRPr>
          </a:p>
          <a:p>
            <a:pPr marL="457200" lvl="0" indent="-342900" algn="l" rtl="0">
              <a:lnSpc>
                <a:spcPct val="150000"/>
              </a:lnSpc>
              <a:spcBef>
                <a:spcPts val="0"/>
              </a:spcBef>
              <a:spcAft>
                <a:spcPts val="0"/>
              </a:spcAft>
              <a:buSzPts val="1800"/>
              <a:buFont typeface="Wingdings" pitchFamily="2" charset="2"/>
              <a:buChar char="q"/>
            </a:pPr>
            <a:r>
              <a:rPr lang="en" sz="1600" dirty="0">
                <a:latin typeface="Calibri" pitchFamily="34" charset="0"/>
                <a:ea typeface="Times New Roman"/>
                <a:cs typeface="Calibri" pitchFamily="34" charset="0"/>
                <a:sym typeface="Times New Roman"/>
              </a:rPr>
              <a:t>Employers not relying on previous pay when determining a new employee's salary</a:t>
            </a:r>
            <a:endParaRPr sz="1600" dirty="0">
              <a:latin typeface="Calibri" pitchFamily="34" charset="0"/>
              <a:ea typeface="Times New Roman"/>
              <a:cs typeface="Calibri" pitchFamily="34" charset="0"/>
              <a:sym typeface="Times New Roman"/>
            </a:endParaRPr>
          </a:p>
          <a:p>
            <a:pPr marL="457200" lvl="0" indent="-342900" algn="l" rtl="0">
              <a:lnSpc>
                <a:spcPct val="150000"/>
              </a:lnSpc>
              <a:spcBef>
                <a:spcPts val="0"/>
              </a:spcBef>
              <a:spcAft>
                <a:spcPts val="0"/>
              </a:spcAft>
              <a:buSzPts val="1800"/>
              <a:buFont typeface="Wingdings" pitchFamily="2" charset="2"/>
              <a:buChar char="q"/>
            </a:pPr>
            <a:r>
              <a:rPr lang="en" sz="1600" dirty="0">
                <a:latin typeface="Calibri" pitchFamily="34" charset="0"/>
                <a:ea typeface="Times New Roman"/>
                <a:cs typeface="Calibri" pitchFamily="34" charset="0"/>
                <a:sym typeface="Times New Roman"/>
              </a:rPr>
              <a:t>Making work simpler for moms by providing cheap child care, paid parental leave, and more flexible hours, among other things.</a:t>
            </a:r>
            <a:endParaRPr sz="1600" dirty="0">
              <a:latin typeface="Calibri" pitchFamily="34" charset="0"/>
              <a:ea typeface="Times New Roman"/>
              <a:cs typeface="Calibri" pitchFamily="34" charset="0"/>
              <a:sym typeface="Times New Roman"/>
            </a:endParaRPr>
          </a:p>
          <a:p>
            <a:pPr marL="0" lvl="0" indent="0" algn="l" rtl="0">
              <a:spcBef>
                <a:spcPts val="1200"/>
              </a:spcBef>
              <a:spcAft>
                <a:spcPts val="1200"/>
              </a:spcAft>
              <a:buNone/>
            </a:pPr>
            <a:endParaRPr sz="16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References</a:t>
            </a:r>
            <a:endParaRPr lang="en-US" dirty="0"/>
          </a:p>
        </p:txBody>
      </p:sp>
      <p:sp>
        <p:nvSpPr>
          <p:cNvPr id="3" name="Text Placeholder 2"/>
          <p:cNvSpPr>
            <a:spLocks noGrp="1"/>
          </p:cNvSpPr>
          <p:nvPr>
            <p:ph type="body" idx="1"/>
          </p:nvPr>
        </p:nvSpPr>
        <p:spPr/>
        <p:txBody>
          <a:bodyPr>
            <a:normAutofit/>
          </a:bodyPr>
          <a:lstStyle/>
          <a:p>
            <a:pPr>
              <a:buFont typeface="Wingdings" pitchFamily="2" charset="2"/>
              <a:buChar char="q"/>
            </a:pPr>
            <a:r>
              <a:rPr lang="en-US" sz="1600" dirty="0" smtClean="0">
                <a:latin typeface="Calibri" pitchFamily="34" charset="0"/>
                <a:cs typeface="Calibri" pitchFamily="34" charset="0"/>
                <a:hlinkClick r:id="rId2"/>
              </a:rPr>
              <a:t>https://www.kaggle.com/datasets/fedesoriano/gender-pay-gap-dataset</a:t>
            </a:r>
            <a:endParaRPr lang="en-US" sz="1600" dirty="0" smtClean="0">
              <a:latin typeface="Calibri" pitchFamily="34" charset="0"/>
              <a:cs typeface="Calibri" pitchFamily="34" charset="0"/>
            </a:endParaRPr>
          </a:p>
          <a:p>
            <a:pPr>
              <a:buFont typeface="Wingdings" pitchFamily="2" charset="2"/>
              <a:buChar char="q"/>
            </a:pPr>
            <a:r>
              <a:rPr lang="en-US" sz="1600" dirty="0" smtClean="0">
                <a:latin typeface="Calibri" pitchFamily="34" charset="0"/>
                <a:cs typeface="Calibri" pitchFamily="34" charset="0"/>
                <a:hlinkClick r:id="rId3"/>
              </a:rPr>
              <a:t>https://medium.com/featurepreneur/linear-regression-with-pyspark-in-10-steps-c6b3263a2c4</a:t>
            </a:r>
            <a:endParaRPr lang="en-US" sz="1600" dirty="0" smtClean="0">
              <a:latin typeface="Calibri" pitchFamily="34" charset="0"/>
              <a:cs typeface="Calibri" pitchFamily="34" charset="0"/>
            </a:endParaRPr>
          </a:p>
          <a:p>
            <a:pPr>
              <a:buFont typeface="Wingdings" pitchFamily="2" charset="2"/>
              <a:buChar char="q"/>
            </a:pPr>
            <a:r>
              <a:rPr lang="en" sz="1600" u="sng" dirty="0" smtClean="0">
                <a:latin typeface="Calibri" pitchFamily="34" charset="0"/>
                <a:ea typeface="Times New Roman"/>
                <a:cs typeface="Calibri" pitchFamily="34" charset="0"/>
                <a:sym typeface="Times New Roman"/>
                <a:hlinkClick r:id="rId4"/>
              </a:rPr>
              <a:t>http://graphics.wsj.com/gender-pay-gap/</a:t>
            </a:r>
            <a:endParaRPr lang="en" sz="1600" u="sng" dirty="0" smtClean="0">
              <a:latin typeface="Calibri" pitchFamily="34" charset="0"/>
              <a:ea typeface="Times New Roman"/>
              <a:cs typeface="Calibri" pitchFamily="34" charset="0"/>
              <a:sym typeface="Times New Roman"/>
            </a:endParaRPr>
          </a:p>
          <a:p>
            <a:pPr>
              <a:buFont typeface="Wingdings" pitchFamily="2" charset="2"/>
              <a:buChar char="q"/>
            </a:pPr>
            <a:r>
              <a:rPr lang="en-US" sz="1600" u="sng" dirty="0" smtClean="0">
                <a:latin typeface="Calibri" pitchFamily="34" charset="0"/>
                <a:ea typeface="Times New Roman"/>
                <a:cs typeface="Calibri" pitchFamily="34" charset="0"/>
                <a:sym typeface="Times New Roman"/>
                <a:hlinkClick r:id="rId4"/>
              </a:rPr>
              <a:t>https://www.pewresearch.org/fact-tank/2021/05/25/gender-pay-gap-facts/</a:t>
            </a:r>
          </a:p>
          <a:p>
            <a:pPr>
              <a:buFont typeface="Wingdings" pitchFamily="2" charset="2"/>
              <a:buChar char="q"/>
            </a:pPr>
            <a:r>
              <a:rPr lang="en-US" sz="1600" dirty="0" err="1" smtClean="0">
                <a:latin typeface="Calibri" pitchFamily="34" charset="0"/>
                <a:cs typeface="Calibri" pitchFamily="34" charset="0"/>
              </a:rPr>
              <a:t>Blau</a:t>
            </a:r>
            <a:r>
              <a:rPr lang="en-US" sz="1600" dirty="0" smtClean="0">
                <a:latin typeface="Calibri" pitchFamily="34" charset="0"/>
                <a:cs typeface="Calibri" pitchFamily="34" charset="0"/>
              </a:rPr>
              <a:t>, Francine &amp; Kahn, Lawrence. (2017). The Gender Wage Gap: Extent, Trends, and Explanations. Journal of Economic Literature. 55. 789-865. 10.1257/jel.20160995.</a:t>
            </a:r>
          </a:p>
          <a:p>
            <a:pPr>
              <a:buNone/>
            </a:pPr>
            <a:endParaRPr lang="en-US" sz="1600" u="sng" dirty="0" smtClean="0">
              <a:latin typeface="Calibri" pitchFamily="34" charset="0"/>
              <a:ea typeface="Times New Roman"/>
              <a:cs typeface="Calibri" pitchFamily="34" charset="0"/>
              <a:sym typeface="Times New Roman"/>
              <a:hlinkClick r:id="rId4"/>
            </a:endParaRPr>
          </a:p>
          <a:p>
            <a:pPr>
              <a:buNone/>
            </a:pPr>
            <a:endParaRPr lang="en-US" sz="16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a:spLocks noGrp="1"/>
          </p:cNvSpPr>
          <p:nvPr>
            <p:ph type="title"/>
          </p:nvPr>
        </p:nvSpPr>
        <p:spPr>
          <a:xfrm>
            <a:off x="344250" y="1403850"/>
            <a:ext cx="8455500" cy="2146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Thankyou</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Describing The Gender Pay Gap</a:t>
            </a:r>
            <a:endParaRPr/>
          </a:p>
        </p:txBody>
      </p:sp>
      <p:sp>
        <p:nvSpPr>
          <p:cNvPr id="65" name="Google Shape;65;p1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2"/>
              </a:buClr>
              <a:buSzPts val="1100"/>
              <a:buFont typeface="Arial"/>
              <a:buNone/>
            </a:pPr>
            <a:r>
              <a:rPr lang="en" sz="1600" b="1" dirty="0">
                <a:latin typeface="Calibri" pitchFamily="34" charset="0"/>
                <a:ea typeface="Times New Roman"/>
                <a:cs typeface="Calibri" pitchFamily="34" charset="0"/>
                <a:sym typeface="Times New Roman"/>
              </a:rPr>
              <a:t>"Women earn 77 cents for every dollar earned by males."</a:t>
            </a:r>
            <a:endParaRPr sz="1600" b="1" dirty="0">
              <a:latin typeface="Calibri" pitchFamily="34" charset="0"/>
              <a:ea typeface="Times New Roman"/>
              <a:cs typeface="Calibri" pitchFamily="34" charset="0"/>
              <a:sym typeface="Times New Roman"/>
            </a:endParaRPr>
          </a:p>
          <a:p>
            <a:pPr marL="457200" lvl="0" indent="-342900" algn="l" rtl="0">
              <a:spcBef>
                <a:spcPts val="1200"/>
              </a:spcBef>
              <a:spcAft>
                <a:spcPts val="0"/>
              </a:spcAft>
              <a:buSzPts val="1800"/>
              <a:buFont typeface="Wingdings" pitchFamily="2" charset="2"/>
              <a:buChar char="q"/>
            </a:pPr>
            <a:r>
              <a:rPr lang="en" sz="1600" dirty="0">
                <a:latin typeface="Calibri" pitchFamily="34" charset="0"/>
                <a:ea typeface="Times New Roman"/>
                <a:cs typeface="Calibri" pitchFamily="34" charset="0"/>
                <a:sym typeface="Times New Roman"/>
              </a:rPr>
              <a:t>The wage disparity between men and women is measured by the gender wage gap. It's usually determined by dividing women's wages by men's wages, and it's expressed as a percentage or in dollars.</a:t>
            </a:r>
            <a:endParaRPr sz="1600" dirty="0">
              <a:latin typeface="Calibri" pitchFamily="34" charset="0"/>
              <a:ea typeface="Times New Roman"/>
              <a:cs typeface="Calibri" pitchFamily="34" charset="0"/>
              <a:sym typeface="Times New Roman"/>
            </a:endParaRPr>
          </a:p>
          <a:p>
            <a:pPr marL="457200" lvl="0" indent="-342900" algn="l" rtl="0">
              <a:spcBef>
                <a:spcPts val="0"/>
              </a:spcBef>
              <a:spcAft>
                <a:spcPts val="0"/>
              </a:spcAft>
              <a:buSzPts val="1800"/>
              <a:buFont typeface="Wingdings" pitchFamily="2" charset="2"/>
              <a:buChar char="q"/>
            </a:pPr>
            <a:r>
              <a:rPr lang="en" sz="1600" dirty="0">
                <a:latin typeface="Calibri" pitchFamily="34" charset="0"/>
                <a:ea typeface="Times New Roman"/>
                <a:cs typeface="Calibri" pitchFamily="34" charset="0"/>
                <a:sym typeface="Times New Roman"/>
              </a:rPr>
              <a:t>The income disparity narrows as a woman's education increases.</a:t>
            </a:r>
            <a:endParaRPr sz="1600" dirty="0">
              <a:latin typeface="Calibri" pitchFamily="34" charset="0"/>
              <a:ea typeface="Times New Roman"/>
              <a:cs typeface="Calibri" pitchFamily="34" charset="0"/>
              <a:sym typeface="Times New Roman"/>
            </a:endParaRPr>
          </a:p>
          <a:p>
            <a:pPr marL="0" lvl="0" indent="0" algn="l" rtl="0">
              <a:spcBef>
                <a:spcPts val="600"/>
              </a:spcBef>
              <a:spcAft>
                <a:spcPts val="0"/>
              </a:spcAft>
              <a:buNone/>
            </a:pPr>
            <a:r>
              <a:rPr lang="en" sz="1600" dirty="0">
                <a:latin typeface="Calibri" pitchFamily="34" charset="0"/>
                <a:ea typeface="Times New Roman"/>
                <a:cs typeface="Calibri" pitchFamily="34" charset="0"/>
                <a:sym typeface="Times New Roman"/>
              </a:rPr>
              <a:t>               </a:t>
            </a:r>
            <a:r>
              <a:rPr lang="en" sz="1600" u="sng" dirty="0">
                <a:latin typeface="Calibri" pitchFamily="34" charset="0"/>
                <a:ea typeface="Times New Roman"/>
                <a:cs typeface="Calibri" pitchFamily="34" charset="0"/>
                <a:sym typeface="Times New Roman"/>
              </a:rPr>
              <a:t>    </a:t>
            </a:r>
            <a:r>
              <a:rPr lang="en" sz="1600" u="sng" dirty="0">
                <a:latin typeface="Calibri" pitchFamily="34" charset="0"/>
                <a:ea typeface="Times New Roman"/>
                <a:cs typeface="Calibri" pitchFamily="34" charset="0"/>
                <a:sym typeface="Times New Roman"/>
                <a:hlinkClick r:id="rId3"/>
              </a:rPr>
              <a:t>http://graphics.wsj.com/gender-pay-gap</a:t>
            </a:r>
            <a:r>
              <a:rPr lang="en" sz="1600" u="sng" dirty="0" smtClean="0">
                <a:latin typeface="Calibri" pitchFamily="34" charset="0"/>
                <a:ea typeface="Times New Roman"/>
                <a:cs typeface="Calibri" pitchFamily="34" charset="0"/>
                <a:sym typeface="Times New Roman"/>
                <a:hlinkClick r:id="rId3"/>
              </a:rPr>
              <a:t>/</a:t>
            </a:r>
            <a:endParaRPr lang="en" sz="1600" u="sng" dirty="0" smtClean="0">
              <a:latin typeface="Calibri" pitchFamily="34" charset="0"/>
              <a:ea typeface="Times New Roman"/>
              <a:cs typeface="Calibri" pitchFamily="34" charset="0"/>
              <a:sym typeface="Times New Roman"/>
            </a:endParaRPr>
          </a:p>
          <a:p>
            <a:pPr marL="0" lvl="0" indent="0" algn="l" rtl="0">
              <a:spcBef>
                <a:spcPts val="600"/>
              </a:spcBef>
              <a:spcAft>
                <a:spcPts val="0"/>
              </a:spcAft>
              <a:buNone/>
            </a:pPr>
            <a:endParaRPr lang="en" u="sng" dirty="0" smtClean="0">
              <a:latin typeface="Times New Roman"/>
              <a:ea typeface="Times New Roman"/>
              <a:cs typeface="Times New Roman"/>
              <a:sym typeface="Times New Roman"/>
            </a:endParaRPr>
          </a:p>
          <a:p>
            <a:pPr marL="0" lvl="0" indent="0" algn="l" rtl="0">
              <a:spcBef>
                <a:spcPts val="600"/>
              </a:spcBef>
              <a:spcAft>
                <a:spcPts val="0"/>
              </a:spcAft>
              <a:buNone/>
            </a:pPr>
            <a:endParaRPr lang="en" sz="2400" b="1" u="sng" dirty="0" smtClean="0">
              <a:solidFill>
                <a:schemeClr val="hlink"/>
              </a:solidFill>
              <a:latin typeface="Times New Roman"/>
              <a:ea typeface="Times New Roman"/>
              <a:cs typeface="Times New Roman"/>
              <a:sym typeface="Times New Roman"/>
            </a:endParaRPr>
          </a:p>
          <a:p>
            <a:pPr marL="0" lvl="0" indent="0" algn="l" rtl="0">
              <a:spcBef>
                <a:spcPts val="600"/>
              </a:spcBef>
              <a:spcAft>
                <a:spcPts val="0"/>
              </a:spcAft>
              <a:buNone/>
            </a:pPr>
            <a:endParaRPr sz="2400" b="1" u="sng" dirty="0">
              <a:solidFill>
                <a:schemeClr val="hlink"/>
              </a:solidFill>
              <a:latin typeface="Times New Roman"/>
              <a:ea typeface="Times New Roman"/>
              <a:cs typeface="Times New Roman"/>
              <a:sym typeface="Times New Roman"/>
            </a:endParaRPr>
          </a:p>
          <a:p>
            <a:pPr marL="0" lvl="0" indent="0" algn="l" rtl="0">
              <a:spcBef>
                <a:spcPts val="600"/>
              </a:spcBef>
              <a:spcAft>
                <a:spcPts val="0"/>
              </a:spcAft>
              <a:buClr>
                <a:schemeClr val="dk2"/>
              </a:buClr>
              <a:buSzPts val="1100"/>
              <a:buFont typeface="Arial"/>
              <a:buNone/>
            </a:pPr>
            <a:endParaRPr dirty="0">
              <a:latin typeface="Times New Roman"/>
              <a:ea typeface="Times New Roman"/>
              <a:cs typeface="Times New Roman"/>
              <a:sym typeface="Times New Roman"/>
            </a:endParaRPr>
          </a:p>
          <a:p>
            <a:pPr marL="0" lvl="0" indent="0" algn="l" rtl="0">
              <a:spcBef>
                <a:spcPts val="1200"/>
              </a:spcBef>
              <a:spcAft>
                <a:spcPts val="1200"/>
              </a:spcAft>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About The Dataset</a:t>
            </a:r>
            <a:endParaRPr b="1">
              <a:latin typeface="Times New Roman"/>
              <a:ea typeface="Times New Roman"/>
              <a:cs typeface="Times New Roman"/>
              <a:sym typeface="Times New Roman"/>
            </a:endParaRPr>
          </a:p>
        </p:txBody>
      </p:sp>
      <p:sp>
        <p:nvSpPr>
          <p:cNvPr id="71" name="Google Shape;71;p15"/>
          <p:cNvSpPr txBox="1">
            <a:spLocks noGrp="1"/>
          </p:cNvSpPr>
          <p:nvPr>
            <p:ph type="body" idx="1"/>
          </p:nvPr>
        </p:nvSpPr>
        <p:spPr>
          <a:xfrm>
            <a:off x="311700" y="1134925"/>
            <a:ext cx="8520600" cy="33348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Font typeface="Wingdings" pitchFamily="2" charset="2"/>
              <a:buChar char="q"/>
            </a:pPr>
            <a:r>
              <a:rPr lang="en" sz="1600" dirty="0">
                <a:latin typeface="Calibri" pitchFamily="34" charset="0"/>
                <a:ea typeface="Times New Roman"/>
                <a:cs typeface="Calibri" pitchFamily="34" charset="0"/>
                <a:sym typeface="Times New Roman"/>
              </a:rPr>
              <a:t>Our dataset seeks the data used in the well-known publication "The Gender Salary Disparity: Extent, Patterns, and Explanations," which gives new empirical evidence on the size and trends of the wage gap between men and women, which narrowed significantly between 1980 and 2010.</a:t>
            </a:r>
            <a:endParaRPr sz="1600" dirty="0">
              <a:latin typeface="Calibri" pitchFamily="34" charset="0"/>
              <a:ea typeface="Times New Roman"/>
              <a:cs typeface="Calibri" pitchFamily="34" charset="0"/>
              <a:sym typeface="Times New Roman"/>
            </a:endParaRPr>
          </a:p>
          <a:p>
            <a:pPr marL="457200" lvl="0" indent="-342900" algn="l" rtl="0">
              <a:lnSpc>
                <a:spcPct val="115000"/>
              </a:lnSpc>
              <a:spcBef>
                <a:spcPts val="0"/>
              </a:spcBef>
              <a:spcAft>
                <a:spcPts val="0"/>
              </a:spcAft>
              <a:buSzPts val="1800"/>
              <a:buFont typeface="Wingdings" pitchFamily="2" charset="2"/>
              <a:buChar char="q"/>
            </a:pPr>
            <a:r>
              <a:rPr lang="en" sz="1600" dirty="0">
                <a:latin typeface="Calibri" pitchFamily="34" charset="0"/>
                <a:ea typeface="Times New Roman"/>
                <a:cs typeface="Calibri" pitchFamily="34" charset="0"/>
                <a:sym typeface="Times New Roman"/>
              </a:rPr>
              <a:t>Our dataset contains </a:t>
            </a:r>
            <a:r>
              <a:rPr lang="en" sz="1600" dirty="0" smtClean="0">
                <a:latin typeface="Calibri" pitchFamily="34" charset="0"/>
                <a:ea typeface="Times New Roman"/>
                <a:cs typeface="Calibri" pitchFamily="34" charset="0"/>
                <a:sym typeface="Times New Roman"/>
              </a:rPr>
              <a:t>Microdata </a:t>
            </a:r>
            <a:r>
              <a:rPr lang="en" sz="1600" dirty="0">
                <a:latin typeface="Calibri" pitchFamily="34" charset="0"/>
                <a:ea typeface="Times New Roman"/>
                <a:cs typeface="Calibri" pitchFamily="34" charset="0"/>
                <a:sym typeface="Times New Roman"/>
              </a:rPr>
              <a:t>from the Panel Study of Income Dynamics (PSID) from 1980 to </a:t>
            </a:r>
            <a:r>
              <a:rPr lang="en" sz="1600" dirty="0" smtClean="0">
                <a:latin typeface="Calibri" pitchFamily="34" charset="0"/>
                <a:ea typeface="Times New Roman"/>
                <a:cs typeface="Calibri" pitchFamily="34" charset="0"/>
                <a:sym typeface="Times New Roman"/>
              </a:rPr>
              <a:t>2010 and  Data </a:t>
            </a:r>
            <a:r>
              <a:rPr lang="en" sz="1600" dirty="0">
                <a:latin typeface="Calibri" pitchFamily="34" charset="0"/>
                <a:ea typeface="Times New Roman"/>
                <a:cs typeface="Calibri" pitchFamily="34" charset="0"/>
                <a:sym typeface="Times New Roman"/>
              </a:rPr>
              <a:t>from the Current Population Survey (CPS) to offer supplementary US data on   gender pay gap.</a:t>
            </a:r>
            <a:endParaRPr sz="1600" dirty="0">
              <a:latin typeface="Calibri" pitchFamily="34" charset="0"/>
              <a:ea typeface="Times New Roman"/>
              <a:cs typeface="Calibri" pitchFamily="34" charset="0"/>
              <a:sym typeface="Times New Roman"/>
            </a:endParaRPr>
          </a:p>
        </p:txBody>
      </p:sp>
    </p:spTree>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lvl="0"/>
            <a:r>
              <a:rPr lang="en-US" dirty="0" smtClean="0"/>
              <a:t>Data Characteristics:</a:t>
            </a:r>
            <a:endParaRPr dirty="0"/>
          </a:p>
        </p:txBody>
      </p:sp>
      <p:sp>
        <p:nvSpPr>
          <p:cNvPr id="77" name="Google Shape;77;p16"/>
          <p:cNvSpPr txBox="1">
            <a:spLocks noGrp="1"/>
          </p:cNvSpPr>
          <p:nvPr>
            <p:ph type="body" idx="1"/>
          </p:nvPr>
        </p:nvSpPr>
        <p:spPr>
          <a:xfrm>
            <a:off x="311700" y="1137325"/>
            <a:ext cx="8520600" cy="3334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Wingdings" pitchFamily="2" charset="2"/>
              <a:buChar char="q"/>
            </a:pPr>
            <a:r>
              <a:rPr lang="en" sz="1600" dirty="0">
                <a:latin typeface="Calibri" pitchFamily="34" charset="0"/>
                <a:ea typeface="Times New Roman"/>
                <a:cs typeface="Calibri" pitchFamily="34" charset="0"/>
                <a:sym typeface="Times New Roman"/>
              </a:rPr>
              <a:t>Sex of the individual are given the numbers 1,2 which indicate 1 for male and 2 for female respectively.</a:t>
            </a:r>
            <a:endParaRPr sz="1600" dirty="0">
              <a:latin typeface="Calibri" pitchFamily="34" charset="0"/>
              <a:ea typeface="Times New Roman"/>
              <a:cs typeface="Calibri" pitchFamily="34" charset="0"/>
              <a:sym typeface="Times New Roman"/>
            </a:endParaRPr>
          </a:p>
          <a:p>
            <a:pPr marL="457200" lvl="0" indent="-342900" algn="l" rtl="0">
              <a:spcBef>
                <a:spcPts val="0"/>
              </a:spcBef>
              <a:spcAft>
                <a:spcPts val="0"/>
              </a:spcAft>
              <a:buSzPts val="1800"/>
              <a:buFont typeface="Wingdings" pitchFamily="2" charset="2"/>
              <a:buChar char="q"/>
            </a:pPr>
            <a:r>
              <a:rPr lang="en" sz="1600" dirty="0">
                <a:latin typeface="Calibri" pitchFamily="34" charset="0"/>
                <a:ea typeface="Times New Roman"/>
                <a:cs typeface="Calibri" pitchFamily="34" charset="0"/>
                <a:sym typeface="Times New Roman"/>
              </a:rPr>
              <a:t>hrwage indicates the hourly wage.</a:t>
            </a:r>
            <a:endParaRPr sz="1600" dirty="0">
              <a:latin typeface="Calibri" pitchFamily="34" charset="0"/>
              <a:ea typeface="Times New Roman"/>
              <a:cs typeface="Calibri" pitchFamily="34" charset="0"/>
              <a:sym typeface="Times New Roman"/>
            </a:endParaRPr>
          </a:p>
          <a:p>
            <a:pPr marL="457200" lvl="0" indent="-342900" algn="l" rtl="0">
              <a:spcBef>
                <a:spcPts val="0"/>
              </a:spcBef>
              <a:spcAft>
                <a:spcPts val="0"/>
              </a:spcAft>
              <a:buSzPts val="1800"/>
              <a:buFont typeface="Wingdings" pitchFamily="2" charset="2"/>
              <a:buChar char="q"/>
            </a:pPr>
            <a:r>
              <a:rPr lang="en" sz="1600" dirty="0">
                <a:latin typeface="Calibri" pitchFamily="34" charset="0"/>
                <a:ea typeface="Times New Roman"/>
                <a:cs typeface="Calibri" pitchFamily="34" charset="0"/>
                <a:sym typeface="Times New Roman"/>
              </a:rPr>
              <a:t>annhrs refer to the annual hours worked by the individuals.</a:t>
            </a:r>
            <a:endParaRPr sz="1600" dirty="0">
              <a:latin typeface="Calibri" pitchFamily="34" charset="0"/>
              <a:ea typeface="Times New Roman"/>
              <a:cs typeface="Calibri" pitchFamily="34" charset="0"/>
              <a:sym typeface="Times New Roman"/>
            </a:endParaRPr>
          </a:p>
          <a:p>
            <a:pPr marL="457200" lvl="0" indent="-342900" algn="l" rtl="0">
              <a:spcBef>
                <a:spcPts val="0"/>
              </a:spcBef>
              <a:spcAft>
                <a:spcPts val="0"/>
              </a:spcAft>
              <a:buSzPts val="1800"/>
              <a:buFont typeface="Wingdings" pitchFamily="2" charset="2"/>
              <a:buChar char="q"/>
            </a:pPr>
            <a:r>
              <a:rPr lang="en" sz="1600" dirty="0">
                <a:latin typeface="Calibri" pitchFamily="34" charset="0"/>
                <a:ea typeface="Times New Roman"/>
                <a:cs typeface="Calibri" pitchFamily="34" charset="0"/>
                <a:sym typeface="Times New Roman"/>
              </a:rPr>
              <a:t>yrsexp refer to his/her work experience.</a:t>
            </a:r>
            <a:endParaRPr sz="1600" dirty="0">
              <a:latin typeface="Calibri" pitchFamily="34" charset="0"/>
              <a:ea typeface="Times New Roman"/>
              <a:cs typeface="Calibri" pitchFamily="34" charset="0"/>
              <a:sym typeface="Times New Roman"/>
            </a:endParaRPr>
          </a:p>
          <a:p>
            <a:pPr marL="457200" lvl="0" indent="-342900" algn="l" rtl="0">
              <a:spcBef>
                <a:spcPts val="0"/>
              </a:spcBef>
              <a:spcAft>
                <a:spcPts val="0"/>
              </a:spcAft>
              <a:buSzPts val="1800"/>
              <a:buFont typeface="Wingdings" pitchFamily="2" charset="2"/>
              <a:buChar char="q"/>
            </a:pPr>
            <a:r>
              <a:rPr lang="en" sz="1600" dirty="0">
                <a:latin typeface="Calibri" pitchFamily="34" charset="0"/>
                <a:ea typeface="Times New Roman"/>
                <a:cs typeface="Calibri" pitchFamily="34" charset="0"/>
                <a:sym typeface="Times New Roman"/>
              </a:rPr>
              <a:t>region - East West North and South</a:t>
            </a:r>
            <a:endParaRPr sz="1600" dirty="0">
              <a:latin typeface="Calibri" pitchFamily="34" charset="0"/>
              <a:ea typeface="Times New Roman"/>
              <a:cs typeface="Calibri" pitchFamily="34" charset="0"/>
              <a:sym typeface="Times New Roman"/>
            </a:endParaRPr>
          </a:p>
          <a:p>
            <a:pPr marL="457200" lvl="0" indent="-342900" algn="l" rtl="0">
              <a:spcBef>
                <a:spcPts val="0"/>
              </a:spcBef>
              <a:spcAft>
                <a:spcPts val="0"/>
              </a:spcAft>
              <a:buSzPts val="1800"/>
              <a:buFont typeface="Wingdings" pitchFamily="2" charset="2"/>
              <a:buChar char="q"/>
            </a:pPr>
            <a:r>
              <a:rPr lang="en" sz="1600" dirty="0">
                <a:latin typeface="Calibri" pitchFamily="34" charset="0"/>
                <a:ea typeface="Times New Roman"/>
                <a:cs typeface="Calibri" pitchFamily="34" charset="0"/>
                <a:sym typeface="Times New Roman"/>
              </a:rPr>
              <a:t>degree </a:t>
            </a:r>
            <a:endParaRPr sz="1600" dirty="0">
              <a:latin typeface="Calibri" pitchFamily="34" charset="0"/>
              <a:ea typeface="Times New Roman"/>
              <a:cs typeface="Calibri" pitchFamily="34" charset="0"/>
              <a:sym typeface="Times New Roman"/>
            </a:endParaRPr>
          </a:p>
          <a:p>
            <a:pPr marL="457200" lvl="0" indent="-342900" algn="l" rtl="0">
              <a:spcBef>
                <a:spcPts val="0"/>
              </a:spcBef>
              <a:spcAft>
                <a:spcPts val="0"/>
              </a:spcAft>
              <a:buSzPts val="1800"/>
              <a:buFont typeface="Wingdings" pitchFamily="2" charset="2"/>
              <a:buChar char="q"/>
            </a:pPr>
            <a:r>
              <a:rPr lang="en" sz="1600" dirty="0">
                <a:latin typeface="Calibri" pitchFamily="34" charset="0"/>
                <a:ea typeface="Times New Roman"/>
                <a:cs typeface="Calibri" pitchFamily="34" charset="0"/>
                <a:sym typeface="Times New Roman"/>
              </a:rPr>
              <a:t>o</a:t>
            </a:r>
            <a:r>
              <a:rPr lang="en" sz="1600" dirty="0" smtClean="0">
                <a:latin typeface="Calibri" pitchFamily="34" charset="0"/>
                <a:ea typeface="Times New Roman"/>
                <a:cs typeface="Calibri" pitchFamily="34" charset="0"/>
                <a:sym typeface="Times New Roman"/>
              </a:rPr>
              <a:t>cc2name</a:t>
            </a:r>
            <a:endParaRPr sz="1600" dirty="0">
              <a:latin typeface="Calibri" pitchFamily="34" charset="0"/>
              <a:ea typeface="Times New Roman"/>
              <a:cs typeface="Calibri" pitchFamily="34" charset="0"/>
              <a:sym typeface="Times New Roman"/>
            </a:endParaRPr>
          </a:p>
          <a:p>
            <a:pPr marL="457200" lvl="0" indent="-342900" algn="l" rtl="0">
              <a:spcBef>
                <a:spcPts val="0"/>
              </a:spcBef>
              <a:spcAft>
                <a:spcPts val="0"/>
              </a:spcAft>
              <a:buSzPts val="1800"/>
              <a:buFont typeface="Wingdings" pitchFamily="2" charset="2"/>
              <a:buChar char="q"/>
            </a:pPr>
            <a:r>
              <a:rPr lang="en" sz="1600" dirty="0">
                <a:latin typeface="Calibri" pitchFamily="34" charset="0"/>
                <a:ea typeface="Times New Roman"/>
                <a:cs typeface="Calibri" pitchFamily="34" charset="0"/>
                <a:sym typeface="Times New Roman"/>
              </a:rPr>
              <a:t>r</a:t>
            </a:r>
            <a:r>
              <a:rPr lang="en" sz="1600" dirty="0" smtClean="0">
                <a:latin typeface="Calibri" pitchFamily="34" charset="0"/>
                <a:ea typeface="Times New Roman"/>
                <a:cs typeface="Calibri" pitchFamily="34" charset="0"/>
                <a:sym typeface="Times New Roman"/>
              </a:rPr>
              <a:t>ace </a:t>
            </a:r>
            <a:r>
              <a:rPr lang="en" sz="1600" dirty="0">
                <a:latin typeface="Calibri" pitchFamily="34" charset="0"/>
                <a:ea typeface="Times New Roman"/>
                <a:cs typeface="Calibri" pitchFamily="34" charset="0"/>
                <a:sym typeface="Times New Roman"/>
              </a:rPr>
              <a:t>- White , black , hisp</a:t>
            </a:r>
            <a:endParaRPr sz="1600" dirty="0">
              <a:latin typeface="Calibri" pitchFamily="34" charset="0"/>
              <a:ea typeface="Times New Roman"/>
              <a:cs typeface="Calibri" pitchFamily="34" charset="0"/>
              <a:sym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Steps:</a:t>
            </a:r>
            <a:endParaRPr lang="en-US" dirty="0"/>
          </a:p>
        </p:txBody>
      </p:sp>
      <p:sp>
        <p:nvSpPr>
          <p:cNvPr id="3" name="Text Placeholder 2"/>
          <p:cNvSpPr>
            <a:spLocks noGrp="1"/>
          </p:cNvSpPr>
          <p:nvPr>
            <p:ph type="body" idx="1"/>
          </p:nvPr>
        </p:nvSpPr>
        <p:spPr/>
        <p:txBody>
          <a:bodyPr>
            <a:normAutofit/>
          </a:bodyPr>
          <a:lstStyle/>
          <a:p>
            <a:pPr>
              <a:buFont typeface="Wingdings" pitchFamily="2" charset="2"/>
              <a:buChar char="q"/>
            </a:pPr>
            <a:r>
              <a:rPr lang="en-US" sz="1600" dirty="0" smtClean="0">
                <a:latin typeface="Calibri" pitchFamily="34" charset="0"/>
                <a:cs typeface="Calibri" pitchFamily="34" charset="0"/>
              </a:rPr>
              <a:t>Data can be downloaded from kaggle.com.</a:t>
            </a:r>
          </a:p>
          <a:p>
            <a:pPr>
              <a:buFont typeface="Wingdings" pitchFamily="2" charset="2"/>
              <a:buChar char="q"/>
            </a:pPr>
            <a:r>
              <a:rPr lang="en-US" sz="1600" dirty="0" smtClean="0">
                <a:latin typeface="Calibri" pitchFamily="34" charset="0"/>
                <a:cs typeface="Calibri" pitchFamily="34" charset="0"/>
              </a:rPr>
              <a:t> Using </a:t>
            </a:r>
            <a:r>
              <a:rPr lang="en-US" sz="1600" dirty="0" err="1" smtClean="0">
                <a:latin typeface="Calibri" pitchFamily="34" charset="0"/>
                <a:cs typeface="Calibri" pitchFamily="34" charset="0"/>
              </a:rPr>
              <a:t>PySpark</a:t>
            </a:r>
            <a:r>
              <a:rPr lang="en-US" sz="1600" dirty="0" smtClean="0">
                <a:latin typeface="Calibri" pitchFamily="34" charset="0"/>
                <a:cs typeface="Calibri" pitchFamily="34" charset="0"/>
              </a:rPr>
              <a:t>, We created a spark context and put the data into a spark </a:t>
            </a:r>
            <a:r>
              <a:rPr lang="en-US" sz="1600" dirty="0" err="1" smtClean="0">
                <a:latin typeface="Calibri" pitchFamily="34" charset="0"/>
                <a:cs typeface="Calibri" pitchFamily="34" charset="0"/>
              </a:rPr>
              <a:t>Sql</a:t>
            </a:r>
            <a:r>
              <a:rPr lang="en-US" sz="1600" dirty="0" smtClean="0">
                <a:latin typeface="Calibri" pitchFamily="34" charset="0"/>
                <a:cs typeface="Calibri" pitchFamily="34" charset="0"/>
              </a:rPr>
              <a:t> </a:t>
            </a:r>
            <a:r>
              <a:rPr lang="en-US" sz="1600" dirty="0" err="1" smtClean="0">
                <a:latin typeface="Calibri" pitchFamily="34" charset="0"/>
                <a:cs typeface="Calibri" pitchFamily="34" charset="0"/>
              </a:rPr>
              <a:t>DataFrame</a:t>
            </a:r>
            <a:r>
              <a:rPr lang="en-US" sz="1600" dirty="0" smtClean="0">
                <a:latin typeface="Calibri" pitchFamily="34" charset="0"/>
                <a:cs typeface="Calibri" pitchFamily="34" charset="0"/>
              </a:rPr>
              <a:t>.</a:t>
            </a:r>
          </a:p>
          <a:p>
            <a:pPr>
              <a:buFont typeface="Wingdings" pitchFamily="2" charset="2"/>
              <a:buChar char="q"/>
            </a:pPr>
            <a:r>
              <a:rPr lang="en-US" sz="1600" dirty="0" smtClean="0">
                <a:latin typeface="Calibri" pitchFamily="34" charset="0"/>
                <a:cs typeface="Calibri" pitchFamily="34" charset="0"/>
              </a:rPr>
              <a:t> Choosing null value imputation methods and dealing with outliers.</a:t>
            </a:r>
          </a:p>
          <a:p>
            <a:pPr>
              <a:buFont typeface="Wingdings" pitchFamily="2" charset="2"/>
              <a:buChar char="q"/>
            </a:pPr>
            <a:r>
              <a:rPr lang="en-US" sz="1600" dirty="0" smtClean="0">
                <a:latin typeface="Calibri" pitchFamily="34" charset="0"/>
                <a:cs typeface="Calibri" pitchFamily="34" charset="0"/>
              </a:rPr>
              <a:t> Looking over the data summary.</a:t>
            </a:r>
          </a:p>
          <a:p>
            <a:pPr>
              <a:buFont typeface="Wingdings" pitchFamily="2" charset="2"/>
              <a:buChar char="q"/>
            </a:pPr>
            <a:r>
              <a:rPr lang="en-US" sz="1600" dirty="0" smtClean="0">
                <a:latin typeface="Calibri" pitchFamily="34" charset="0"/>
                <a:cs typeface="Calibri" pitchFamily="34" charset="0"/>
              </a:rPr>
              <a:t> Preparing the data so that it may be used for the analysis that has been prepared </a:t>
            </a:r>
          </a:p>
          <a:p>
            <a:pPr>
              <a:buFont typeface="Wingdings" pitchFamily="2" charset="2"/>
              <a:buChar char="q"/>
            </a:pPr>
            <a:r>
              <a:rPr lang="en-US" sz="1600" dirty="0" smtClean="0">
                <a:latin typeface="Calibri" pitchFamily="34" charset="0"/>
                <a:cs typeface="Calibri" pitchFamily="34" charset="0"/>
              </a:rPr>
              <a:t>Choosing the columns we'll need for our analysis (both from technical and business perspective) </a:t>
            </a:r>
          </a:p>
          <a:p>
            <a:pPr>
              <a:buFont typeface="Wingdings" pitchFamily="2" charset="2"/>
              <a:buChar char="q"/>
            </a:pPr>
            <a:r>
              <a:rPr lang="en-US" sz="1600" dirty="0" smtClean="0">
                <a:latin typeface="Calibri" pitchFamily="34" charset="0"/>
                <a:cs typeface="Calibri" pitchFamily="34" charset="0"/>
              </a:rPr>
              <a:t>The multivariable linear regression model is used. </a:t>
            </a:r>
          </a:p>
          <a:p>
            <a:pPr>
              <a:buFont typeface="Wingdings" pitchFamily="2" charset="2"/>
              <a:buChar char="q"/>
            </a:pPr>
            <a:r>
              <a:rPr lang="en-US" sz="1600" dirty="0" smtClean="0">
                <a:latin typeface="Calibri" pitchFamily="34" charset="0"/>
                <a:cs typeface="Calibri" pitchFamily="34" charset="0"/>
              </a:rPr>
              <a:t>Calculating the root mean square error value to assess the model's performance </a:t>
            </a:r>
          </a:p>
          <a:p>
            <a:pPr>
              <a:buFont typeface="Wingdings" pitchFamily="2" charset="2"/>
              <a:buChar char="q"/>
            </a:pPr>
            <a:r>
              <a:rPr lang="en-US" sz="1600" dirty="0" smtClean="0">
                <a:latin typeface="Calibri" pitchFamily="34" charset="0"/>
                <a:cs typeface="Calibri" pitchFamily="34" charset="0"/>
              </a:rPr>
              <a:t>Performing a data analysis and visualization sequence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Loading The Dataset Into Databricks</a:t>
            </a:r>
            <a:endParaRPr/>
          </a:p>
        </p:txBody>
      </p:sp>
      <p:sp>
        <p:nvSpPr>
          <p:cNvPr id="83" name="Google Shape;83;p17"/>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4" name="Google Shape;84;p17"/>
          <p:cNvPicPr preferRelativeResize="0"/>
          <p:nvPr/>
        </p:nvPicPr>
        <p:blipFill>
          <a:blip r:embed="rId3">
            <a:alphaModFix/>
          </a:blip>
          <a:stretch>
            <a:fillRect/>
          </a:stretch>
        </p:blipFill>
        <p:spPr>
          <a:xfrm>
            <a:off x="160140" y="1232939"/>
            <a:ext cx="8687150" cy="3602622"/>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Selection</a:t>
            </a:r>
            <a:endParaRPr/>
          </a:p>
        </p:txBody>
      </p:sp>
      <p:sp>
        <p:nvSpPr>
          <p:cNvPr id="90" name="Google Shape;90;p18"/>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1" name="Google Shape;91;p18"/>
          <p:cNvPicPr preferRelativeResize="0"/>
          <p:nvPr/>
        </p:nvPicPr>
        <p:blipFill>
          <a:blip r:embed="rId3">
            <a:alphaModFix/>
          </a:blip>
          <a:stretch>
            <a:fillRect/>
          </a:stretch>
        </p:blipFill>
        <p:spPr>
          <a:xfrm>
            <a:off x="205600" y="1180325"/>
            <a:ext cx="8626699" cy="33348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 processing </a:t>
            </a:r>
            <a:endParaRPr/>
          </a:p>
        </p:txBody>
      </p:sp>
      <p:sp>
        <p:nvSpPr>
          <p:cNvPr id="97" name="Google Shape;97;p19"/>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8" name="Google Shape;98;p19"/>
          <p:cNvPicPr preferRelativeResize="0"/>
          <p:nvPr/>
        </p:nvPicPr>
        <p:blipFill>
          <a:blip r:embed="rId3">
            <a:alphaModFix/>
          </a:blip>
          <a:stretch>
            <a:fillRect/>
          </a:stretch>
        </p:blipFill>
        <p:spPr>
          <a:xfrm>
            <a:off x="311700" y="1104076"/>
            <a:ext cx="8292654" cy="3752738"/>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themeOverride>
</file>

<file path=docProps/app.xml><?xml version="1.0" encoding="utf-8"?>
<Properties xmlns="http://schemas.openxmlformats.org/officeDocument/2006/extended-properties" xmlns:vt="http://schemas.openxmlformats.org/officeDocument/2006/docPropsVTypes">
  <Template/>
  <TotalTime>104</TotalTime>
  <Words>1432</Words>
  <Application>Microsoft Office PowerPoint</Application>
  <PresentationFormat>On-screen Show (16:9)</PresentationFormat>
  <Paragraphs>87</Paragraphs>
  <Slides>22</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Playfair Display</vt:lpstr>
      <vt:lpstr>Montserrat</vt:lpstr>
      <vt:lpstr>Oswald</vt:lpstr>
      <vt:lpstr>Calibri</vt:lpstr>
      <vt:lpstr>Wingdings</vt:lpstr>
      <vt:lpstr>Times New Roman</vt:lpstr>
      <vt:lpstr>Pop</vt:lpstr>
      <vt:lpstr>Gender Pay Gap</vt:lpstr>
      <vt:lpstr>Introduction </vt:lpstr>
      <vt:lpstr>Describing The Gender Pay Gap</vt:lpstr>
      <vt:lpstr>About The Dataset</vt:lpstr>
      <vt:lpstr>Data Characteristics:</vt:lpstr>
      <vt:lpstr>Execution Steps:</vt:lpstr>
      <vt:lpstr>Loading The Dataset Into Databricks</vt:lpstr>
      <vt:lpstr>Data Selection</vt:lpstr>
      <vt:lpstr>Pre processing </vt:lpstr>
      <vt:lpstr>Distribution of genders</vt:lpstr>
      <vt:lpstr>Occupation count across gender</vt:lpstr>
      <vt:lpstr>Which occupation had women enpowerment?</vt:lpstr>
      <vt:lpstr>Hourly wage across gender</vt:lpstr>
      <vt:lpstr>Comparison of Gender wages  based on the occupation level</vt:lpstr>
      <vt:lpstr>Hourly wage across region for top 5 occupations</vt:lpstr>
      <vt:lpstr>Racial comparison</vt:lpstr>
      <vt:lpstr>Degree Vs Hourly wages</vt:lpstr>
      <vt:lpstr>Modeling Linear Regression</vt:lpstr>
      <vt:lpstr> Outcomes</vt:lpstr>
      <vt:lpstr>What could be done?</vt:lpstr>
      <vt:lpstr>References</vt:lpstr>
      <vt:lpstr>Thankyou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Pay Gap</dc:title>
  <cp:lastModifiedBy>ASUS</cp:lastModifiedBy>
  <cp:revision>26</cp:revision>
  <dcterms:modified xsi:type="dcterms:W3CDTF">2022-05-10T23:01:10Z</dcterms:modified>
</cp:coreProperties>
</file>