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58" r:id="rId3"/>
    <p:sldId id="261" r:id="rId4"/>
    <p:sldId id="259" r:id="rId5"/>
    <p:sldId id="263" r:id="rId6"/>
    <p:sldId id="260" r:id="rId7"/>
    <p:sldId id="262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12B4E-A8A3-4BD9-B29F-DA57C035C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17026B-CE37-45BE-A4EF-4547B71CB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BA8E05-AB74-4052-8EE0-37ED3849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8FCC9C-BD7A-45E0-A098-5B51F58D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369A57-B004-4A54-A3EB-CDCB0D1A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594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5EA74-BA00-4BE7-8B68-9D2ED3B0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C8B9BF-A1DD-417D-AE9F-36AD1CEE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B77F25-6F33-46AB-848B-85919719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3B746F-8F5D-4345-8614-FA754135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EAEAA4-CA66-4418-B573-455519D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90F942F-ACC5-4B61-BB61-901F1B920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BEEBA4-03B5-46B4-B8F3-34EC315B9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EBE0E1-90C3-4388-B82B-3D35DC74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3EC9D1-30F1-4F46-805C-A04A04C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2E1C10-8750-4876-AE2D-57A50685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28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7B781-556C-4B36-BE2E-36B36A9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BC53F0-086B-4FB5-8D72-EE7E95E0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10B094-5046-464F-A622-0C206A35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3E6F12-2519-44E3-BB34-83048CE5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3182D0-7459-4F5B-AAF8-B6E1B84F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86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09342-8662-4952-8246-F4CD561A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11788D-3983-46EF-AD45-1BF08E97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65BF8F-2061-4DBD-AEF6-E01FD18D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72F362-FE5B-41F6-B834-54811522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4420AB-0485-4A76-86FE-52B748FC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333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A1737-2016-4D02-8FC3-E1382B28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0910FD-729C-4B61-864F-2FCBFEF47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2233D9-155A-4B28-9E72-145E2F2DD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52986F-AF14-423D-B02C-84CDA48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450AB9-7F9E-48C4-9E9B-C29C2B37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1411C0-ED9D-4D4D-B934-1474B0F4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0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539D7-5805-4E08-9DCE-95F4CE75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DB8EA5-3627-42BC-980B-CD268101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9064CC-B43C-46F6-980F-7C5C5A2D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DBBCCA-C3C3-4D06-9A88-21B30C636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835F7CE-69A2-4DB5-A83E-AF26D2DA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6389FB-99E8-48E7-B01C-AAE772F8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43A0CD-066F-4FA9-A702-CE628A1F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7CA408-5EAB-4943-A00A-137F20F6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05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95D19-D29B-4B0B-8D07-58AF98FA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2538ED-1A3F-4CC1-ADCC-2691DD9E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AFB01A-C7BE-4E9B-A307-94974D2C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6F0BBB-7BA4-4FBC-BFB1-6FFE54E0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95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EE4256B-6768-4ECF-A640-B0020C52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B8E2037-14DD-4780-840A-05877A2E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055866-5E6E-40D2-AF9D-8FB6A514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57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FC8C2-0231-4F02-B64E-A335D2BD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E38200-FB54-4877-A8F3-CCE06414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ADC7FD-CD0C-4995-9028-34CF58A5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5BE00E-3B45-4B12-A87A-F7BFC592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70EE15-CA63-454B-B691-5E01872B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9A2A80-EE07-4B42-B7DC-EE34F899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71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9B056-3FC2-4BE1-A186-50A8A809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5887B0F-3741-44AB-A6FB-4D3A9B723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6944DF-7C26-4F7B-9F58-86E8DDD2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F338DC-44FC-4F1E-A337-48889DA4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30F941-7F2A-442D-8B08-DD27A7D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C1F5BD-AAFD-4E10-9A24-325C5919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34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0613A4-187D-4B80-A5F9-C34F6759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55AD25-1D81-41D8-BD6C-0BC1C22C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B34445-8278-4EEA-906E-DD6039BC8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94E660-5C0C-4C2D-B7DB-1A1024193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80F582-C005-46A9-A653-F79F10AB4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07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F10AD-0F14-44ED-8909-60FD2338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19489" cy="2814723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Stock Prediction using LSTM and Technical Indicators (RSI &amp; SMA)</a:t>
            </a:r>
          </a:p>
        </p:txBody>
      </p:sp>
    </p:spTree>
    <p:extLst>
      <p:ext uri="{BB962C8B-B14F-4D97-AF65-F5344CB8AC3E}">
        <p14:creationId xmlns:p14="http://schemas.microsoft.com/office/powerpoint/2010/main" xmlns="" val="377808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6E54E-1D58-4E12-94F8-1B466BED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TODAYS RECOMMENDATION &amp; Prediction (MaR 30)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221DB-1D65-4AFE-9E4E-024DA132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Number of oversold stocks – 1</a:t>
            </a:r>
          </a:p>
          <a:p>
            <a:pPr marL="0" indent="0">
              <a:buNone/>
            </a:pPr>
            <a:r>
              <a:rPr lang="en-IN" dirty="0"/>
              <a:t>Number of undersold stocks – 29</a:t>
            </a:r>
          </a:p>
          <a:p>
            <a:pPr marL="0" indent="0">
              <a:buNone/>
            </a:pPr>
            <a:r>
              <a:rPr lang="en-IN" dirty="0"/>
              <a:t>Top  oversold stocks –  Invesco(IVZ) ,  Bristol-Myers Squibb (BMY)</a:t>
            </a:r>
          </a:p>
          <a:p>
            <a:pPr marL="0" indent="0">
              <a:buNone/>
            </a:pPr>
            <a:r>
              <a:rPr lang="en-IN" dirty="0"/>
              <a:t>Top  undersold stocks – Verizon (VZ)</a:t>
            </a:r>
          </a:p>
          <a:p>
            <a:pPr marL="0" indent="0">
              <a:buNone/>
            </a:pPr>
            <a:r>
              <a:rPr lang="en-IN" b="1" dirty="0"/>
              <a:t>Prediction: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749B6899-A276-4A95-B78B-FD1B9D75E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0694784"/>
              </p:ext>
            </p:extLst>
          </p:nvPr>
        </p:nvGraphicFramePr>
        <p:xfrm>
          <a:off x="6094411" y="2428201"/>
          <a:ext cx="4960444" cy="262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956">
                  <a:extLst>
                    <a:ext uri="{9D8B030D-6E8A-4147-A177-3AD203B41FA5}">
                      <a16:colId xmlns:a16="http://schemas.microsoft.com/office/drawing/2014/main" xmlns="" val="3974709194"/>
                    </a:ext>
                  </a:extLst>
                </a:gridCol>
                <a:gridCol w="1549880">
                  <a:extLst>
                    <a:ext uri="{9D8B030D-6E8A-4147-A177-3AD203B41FA5}">
                      <a16:colId xmlns:a16="http://schemas.microsoft.com/office/drawing/2014/main" xmlns="" val="4182724548"/>
                    </a:ext>
                  </a:extLst>
                </a:gridCol>
                <a:gridCol w="2088608">
                  <a:extLst>
                    <a:ext uri="{9D8B030D-6E8A-4147-A177-3AD203B41FA5}">
                      <a16:colId xmlns:a16="http://schemas.microsoft.com/office/drawing/2014/main" xmlns="" val="2316205522"/>
                    </a:ext>
                  </a:extLst>
                </a:gridCol>
              </a:tblGrid>
              <a:tr h="656420">
                <a:tc>
                  <a:txBody>
                    <a:bodyPr/>
                    <a:lstStyle/>
                    <a:p>
                      <a:endParaRPr lang="en-IN" sz="2900"/>
                    </a:p>
                  </a:txBody>
                  <a:tcPr marL="149186" marR="149186" marT="74593" marB="74593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Actual</a:t>
                      </a:r>
                    </a:p>
                  </a:txBody>
                  <a:tcPr marL="149186" marR="149186" marT="74593" marB="74593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Predicted</a:t>
                      </a:r>
                    </a:p>
                  </a:txBody>
                  <a:tcPr marL="149186" marR="149186" marT="74593" marB="74593"/>
                </a:tc>
                <a:extLst>
                  <a:ext uri="{0D108BD9-81ED-4DB2-BD59-A6C34878D82A}">
                    <a16:rowId xmlns:a16="http://schemas.microsoft.com/office/drawing/2014/main" xmlns="" val="4282947582"/>
                  </a:ext>
                </a:extLst>
              </a:tr>
              <a:tr h="656420">
                <a:tc>
                  <a:txBody>
                    <a:bodyPr/>
                    <a:lstStyle/>
                    <a:p>
                      <a:r>
                        <a:rPr lang="en-IN" sz="2900"/>
                        <a:t>IVZ</a:t>
                      </a:r>
                    </a:p>
                  </a:txBody>
                  <a:tcPr marL="149186" marR="149186" marT="74593" marB="74593"/>
                </a:tc>
                <a:tc>
                  <a:txBody>
                    <a:bodyPr/>
                    <a:lstStyle/>
                    <a:p>
                      <a:r>
                        <a:rPr lang="en-IN" sz="2900" dirty="0">
                          <a:solidFill>
                            <a:srgbClr val="00B050"/>
                          </a:solidFill>
                        </a:rPr>
                        <a:t>23.42</a:t>
                      </a:r>
                    </a:p>
                  </a:txBody>
                  <a:tcPr marL="149186" marR="149186" marT="74593" marB="74593"/>
                </a:tc>
                <a:tc>
                  <a:txBody>
                    <a:bodyPr/>
                    <a:lstStyle/>
                    <a:p>
                      <a:r>
                        <a:rPr lang="en-IN" sz="2900" dirty="0">
                          <a:solidFill>
                            <a:srgbClr val="00B050"/>
                          </a:solidFill>
                        </a:rPr>
                        <a:t>22.87 </a:t>
                      </a:r>
                    </a:p>
                  </a:txBody>
                  <a:tcPr marL="149186" marR="149186" marT="74593" marB="74593"/>
                </a:tc>
                <a:extLst>
                  <a:ext uri="{0D108BD9-81ED-4DB2-BD59-A6C34878D82A}">
                    <a16:rowId xmlns:a16="http://schemas.microsoft.com/office/drawing/2014/main" xmlns="" val="3489333544"/>
                  </a:ext>
                </a:extLst>
              </a:tr>
              <a:tr h="656420">
                <a:tc>
                  <a:txBody>
                    <a:bodyPr/>
                    <a:lstStyle/>
                    <a:p>
                      <a:r>
                        <a:rPr lang="en-IN" sz="2900"/>
                        <a:t>BMY</a:t>
                      </a:r>
                    </a:p>
                  </a:txBody>
                  <a:tcPr marL="149186" marR="149186" marT="74593" marB="74593"/>
                </a:tc>
                <a:tc>
                  <a:txBody>
                    <a:bodyPr/>
                    <a:lstStyle/>
                    <a:p>
                      <a:r>
                        <a:rPr lang="en-IN" sz="2900" dirty="0">
                          <a:solidFill>
                            <a:srgbClr val="00B050"/>
                          </a:solidFill>
                        </a:rPr>
                        <a:t>73.70 </a:t>
                      </a:r>
                    </a:p>
                  </a:txBody>
                  <a:tcPr marL="149186" marR="149186" marT="74593" marB="74593"/>
                </a:tc>
                <a:tc>
                  <a:txBody>
                    <a:bodyPr/>
                    <a:lstStyle/>
                    <a:p>
                      <a:r>
                        <a:rPr lang="en-IN" sz="2900" dirty="0">
                          <a:solidFill>
                            <a:srgbClr val="00B050"/>
                          </a:solidFill>
                        </a:rPr>
                        <a:t>73.18 </a:t>
                      </a:r>
                    </a:p>
                  </a:txBody>
                  <a:tcPr marL="149186" marR="149186" marT="74593" marB="74593"/>
                </a:tc>
                <a:extLst>
                  <a:ext uri="{0D108BD9-81ED-4DB2-BD59-A6C34878D82A}">
                    <a16:rowId xmlns:a16="http://schemas.microsoft.com/office/drawing/2014/main" xmlns="" val="1006971702"/>
                  </a:ext>
                </a:extLst>
              </a:tr>
              <a:tr h="656420">
                <a:tc>
                  <a:txBody>
                    <a:bodyPr/>
                    <a:lstStyle/>
                    <a:p>
                      <a:r>
                        <a:rPr lang="en-IN" sz="2900"/>
                        <a:t>VZ</a:t>
                      </a:r>
                    </a:p>
                  </a:txBody>
                  <a:tcPr marL="149186" marR="149186" marT="74593" marB="74593"/>
                </a:tc>
                <a:tc>
                  <a:txBody>
                    <a:bodyPr/>
                    <a:lstStyle/>
                    <a:p>
                      <a:r>
                        <a:rPr lang="en-IN" sz="2900" dirty="0">
                          <a:solidFill>
                            <a:srgbClr val="00B050"/>
                          </a:solidFill>
                        </a:rPr>
                        <a:t>51.58 </a:t>
                      </a:r>
                    </a:p>
                  </a:txBody>
                  <a:tcPr marL="149186" marR="149186" marT="74593" marB="74593"/>
                </a:tc>
                <a:tc>
                  <a:txBody>
                    <a:bodyPr/>
                    <a:lstStyle/>
                    <a:p>
                      <a:r>
                        <a:rPr lang="en-IN" sz="2900" dirty="0">
                          <a:solidFill>
                            <a:srgbClr val="00B050"/>
                          </a:solidFill>
                        </a:rPr>
                        <a:t>51.22 </a:t>
                      </a:r>
                    </a:p>
                  </a:txBody>
                  <a:tcPr marL="149186" marR="149186" marT="74593" marB="74593"/>
                </a:tc>
                <a:extLst>
                  <a:ext uri="{0D108BD9-81ED-4DB2-BD59-A6C34878D82A}">
                    <a16:rowId xmlns:a16="http://schemas.microsoft.com/office/drawing/2014/main" xmlns="" val="409544630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552B71F-B042-42EE-A91D-0F0B6A686295}"/>
              </a:ext>
            </a:extLst>
          </p:cNvPr>
          <p:cNvCxnSpPr/>
          <p:nvPr/>
        </p:nvCxnSpPr>
        <p:spPr>
          <a:xfrm flipV="1">
            <a:off x="8625840" y="3169920"/>
            <a:ext cx="0" cy="426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59BB83C-E735-420C-B326-EA70538BC6A8}"/>
              </a:ext>
            </a:extLst>
          </p:cNvPr>
          <p:cNvCxnSpPr/>
          <p:nvPr/>
        </p:nvCxnSpPr>
        <p:spPr>
          <a:xfrm flipV="1">
            <a:off x="10210800" y="3169920"/>
            <a:ext cx="0" cy="426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CB077D4-7AA0-4BC7-B25E-9077A432A9D6}"/>
              </a:ext>
            </a:extLst>
          </p:cNvPr>
          <p:cNvCxnSpPr/>
          <p:nvPr/>
        </p:nvCxnSpPr>
        <p:spPr>
          <a:xfrm flipV="1">
            <a:off x="8625840" y="3830320"/>
            <a:ext cx="0" cy="426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C7CC298-1D96-4B5F-BA76-E8BC0F612DC3}"/>
              </a:ext>
            </a:extLst>
          </p:cNvPr>
          <p:cNvCxnSpPr/>
          <p:nvPr/>
        </p:nvCxnSpPr>
        <p:spPr>
          <a:xfrm flipV="1">
            <a:off x="10210800" y="3830320"/>
            <a:ext cx="0" cy="426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133596E-32AC-4A94-9531-1CBF1A315455}"/>
              </a:ext>
            </a:extLst>
          </p:cNvPr>
          <p:cNvCxnSpPr/>
          <p:nvPr/>
        </p:nvCxnSpPr>
        <p:spPr>
          <a:xfrm flipV="1">
            <a:off x="8636000" y="4511040"/>
            <a:ext cx="0" cy="426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8B1382D-E445-4239-AB9D-D64BF2AB14E0}"/>
              </a:ext>
            </a:extLst>
          </p:cNvPr>
          <p:cNvCxnSpPr/>
          <p:nvPr/>
        </p:nvCxnSpPr>
        <p:spPr>
          <a:xfrm flipV="1">
            <a:off x="10190480" y="4511040"/>
            <a:ext cx="0" cy="4267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880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xmlns="" id="{12858E77-E0A0-AD4F-7481-606ADCEFF2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</a:blip>
          <a:srcRect t="1312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20C15-3B6B-4818-A565-6C42D9C6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CODE WALK THROUGH</a:t>
            </a:r>
          </a:p>
        </p:txBody>
      </p:sp>
    </p:spTree>
    <p:extLst>
      <p:ext uri="{BB962C8B-B14F-4D97-AF65-F5344CB8AC3E}">
        <p14:creationId xmlns:p14="http://schemas.microsoft.com/office/powerpoint/2010/main" xmlns="" val="243687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2FF09-CF7A-4F3B-AEA8-CCFC21C1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lang="en-IN" dirty="0"/>
              <a:t>Relative Strength Index (RSI)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4E4974-A027-47BC-BF4B-90513081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223" y="798974"/>
            <a:ext cx="6014631" cy="2544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Momentum indicator used in technical analysis that measures the magnitude of recent price changes to evaluate overbought or oversold conditions in the price of a stock .</a:t>
            </a:r>
          </a:p>
          <a:p>
            <a:pPr marL="0" indent="0">
              <a:buNone/>
            </a:pPr>
            <a:r>
              <a:rPr lang="en-US" dirty="0"/>
              <a:t>The RSI is displayed as an oscillator and can have a reading from 0 to 100.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655542-04F2-4153-A743-C7D1FC4174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969" y="3718703"/>
            <a:ext cx="6012885" cy="16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802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xmlns="" id="{90E8F3D7-7C19-4D95-AF95-55411BE52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22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4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xmlns="" id="{C9A071F6-C1FC-EE1D-C5DB-C14C93F79E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999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FA52-F550-48CE-86E8-5566F468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Moving Average (SMA)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8ACFC-DFA3-4510-AC57-C01F2B0F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Core indicators in technical analysis, and there are a variety of different versions.  SMA , EMA , EWMA,</a:t>
            </a:r>
          </a:p>
          <a:p>
            <a:pPr marL="0" indent="0">
              <a:buNone/>
            </a:pPr>
            <a:r>
              <a:rPr lang="en-US" dirty="0"/>
              <a:t>SMA is simply the average price over the specified period.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3998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FA0F-0DCF-4238-B7CB-11478628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F706ED-3853-47FE-A8EA-242BE7812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250" y="365125"/>
            <a:ext cx="11887499" cy="5391760"/>
          </a:xfrm>
        </p:spPr>
      </p:pic>
    </p:spTree>
    <p:extLst>
      <p:ext uri="{BB962C8B-B14F-4D97-AF65-F5344CB8AC3E}">
        <p14:creationId xmlns:p14="http://schemas.microsoft.com/office/powerpoint/2010/main" xmlns="" val="310922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Digital financial graph">
            <a:extLst>
              <a:ext uri="{FF2B5EF4-FFF2-40B4-BE49-F238E27FC236}">
                <a16:creationId xmlns:a16="http://schemas.microsoft.com/office/drawing/2014/main" xmlns="" id="{52264FCF-EAED-EA82-64FA-58135DE465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DD1A3-DF47-400A-AC3D-DD2253BB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Short-Term Memory (LSTM) networks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414D4B-D529-4099-8D8F-64CD2977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Special kind of RNN, capable of learning long-term dependencies. </a:t>
            </a:r>
          </a:p>
          <a:p>
            <a:pPr>
              <a:lnSpc>
                <a:spcPct val="110000"/>
              </a:lnSpc>
            </a:pPr>
            <a:r>
              <a:rPr lang="en-US" sz="1600" b="0" i="0" dirty="0">
                <a:effectLst/>
              </a:rPr>
              <a:t>A common LSTM unit is composed of a </a:t>
            </a:r>
            <a:r>
              <a:rPr lang="en-US" sz="1600" b="1" i="0" dirty="0">
                <a:effectLst/>
              </a:rPr>
              <a:t>cell</a:t>
            </a:r>
            <a:r>
              <a:rPr lang="en-US" sz="1600" b="0" i="0" dirty="0">
                <a:effectLst/>
              </a:rPr>
              <a:t>, an </a:t>
            </a:r>
            <a:r>
              <a:rPr lang="en-US" sz="1600" b="1" i="0" dirty="0">
                <a:effectLst/>
              </a:rPr>
              <a:t>input gate</a:t>
            </a:r>
            <a:r>
              <a:rPr lang="en-US" sz="1600" b="0" i="0" dirty="0">
                <a:effectLst/>
              </a:rPr>
              <a:t>, an </a:t>
            </a:r>
            <a:r>
              <a:rPr lang="en-US" sz="1600" b="1" i="0" dirty="0">
                <a:effectLst/>
              </a:rPr>
              <a:t>output gate</a:t>
            </a:r>
            <a:r>
              <a:rPr lang="en-US" sz="1600" b="0" i="0" dirty="0">
                <a:effectLst/>
              </a:rPr>
              <a:t> and a </a:t>
            </a:r>
            <a:r>
              <a:rPr lang="en-US" sz="1600" b="1" i="0" dirty="0">
                <a:effectLst/>
              </a:rPr>
              <a:t>forget gate</a:t>
            </a:r>
            <a:r>
              <a:rPr lang="en-US" sz="1600" b="0" i="0" dirty="0">
                <a:effectLst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sz="1600" b="0" i="0" dirty="0">
                <a:effectLst/>
              </a:rPr>
              <a:t>The cell remembers values over arbitrary time intervals and the three </a:t>
            </a:r>
            <a:r>
              <a:rPr lang="en-US" sz="1600" b="0" i="1" dirty="0">
                <a:effectLst/>
              </a:rPr>
              <a:t>gates</a:t>
            </a:r>
            <a:r>
              <a:rPr lang="en-US" sz="1600" b="0" i="0" dirty="0">
                <a:effectLst/>
              </a:rPr>
              <a:t> regulate the flow of information into and out of the cell.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LSTM is designed to solve vanish gradient problem during back propagation of recurrent neural network (RNN) so LSTM can reduce effect of short- term memory.</a:t>
            </a:r>
            <a:endParaRPr lang="en-US" sz="1600" b="0" i="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sz="1600" b="0" i="0" dirty="0">
                <a:effectLst/>
              </a:rPr>
              <a:t>LSTM networks are well-suited to </a:t>
            </a:r>
            <a:r>
              <a:rPr lang="en-US" sz="1600" dirty="0"/>
              <a:t>classifying, processing and making predictions based on time series data, since there can be lags of unknown duration between important events in a time series.</a:t>
            </a:r>
          </a:p>
        </p:txBody>
      </p:sp>
    </p:spTree>
    <p:extLst>
      <p:ext uri="{BB962C8B-B14F-4D97-AF65-F5344CB8AC3E}">
        <p14:creationId xmlns:p14="http://schemas.microsoft.com/office/powerpoint/2010/main" xmlns="" val="169935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2F03460-0DAD-4D1D-B493-5DBD26447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4757" y="643467"/>
            <a:ext cx="94424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608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8CB42-6734-4254-8C83-39D4389D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Steps followed:</a:t>
            </a:r>
            <a:br>
              <a:rPr lang="en-US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A20A1-62FF-45EF-B981-E2547115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66240"/>
            <a:ext cx="9291215" cy="38001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Step1 : Web scrape the list of S&amp;P stocks and fetch 2 years historical data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Step2 : Calculate the value of RSI &amp; SMA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Step3 : Categorize the stocks into oversold or overbought and sort according to the values Select top 3(overbought) &amp; bottom 3(Oversold)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Step4 : Create data frame by combining the values of RSI and SMA , close price and label future close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Step5 : Input data with a memory of 3 days into LSTM and fine tune parameters for each stocks to build the model.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Step6 : Forecast for next day.</a:t>
            </a:r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xmlns="" val="393038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5E47B-6309-4552-B8E5-FD025524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75F94F58-78EF-4CC9-A6FB-AA46F81C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012" y="203200"/>
            <a:ext cx="11173527" cy="5740400"/>
          </a:xfrm>
        </p:spPr>
      </p:pic>
    </p:spTree>
    <p:extLst>
      <p:ext uri="{BB962C8B-B14F-4D97-AF65-F5344CB8AC3E}">
        <p14:creationId xmlns:p14="http://schemas.microsoft.com/office/powerpoint/2010/main" xmlns="" val="177653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283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Stock Prediction using LSTM and Technical Indicators (RSI &amp; SMA)</vt:lpstr>
      <vt:lpstr>Relative Strength Index (RSI)</vt:lpstr>
      <vt:lpstr>Slide 3</vt:lpstr>
      <vt:lpstr>Simple Moving Average (SMA) </vt:lpstr>
      <vt:lpstr>Slide 5</vt:lpstr>
      <vt:lpstr>Long Short-Term Memory (LSTM) networks </vt:lpstr>
      <vt:lpstr>Slide 7</vt:lpstr>
      <vt:lpstr>Steps followed: </vt:lpstr>
      <vt:lpstr>Slide 9</vt:lpstr>
      <vt:lpstr>TODAYS RECOMMENDATION &amp; Prediction (MaR 30)</vt:lpstr>
      <vt:lpstr>CODE WALK THROUGH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Technical Indicator and LSTM for stock selection and prediction</dc:title>
  <dc:creator>Jhancy Amarsingh</dc:creator>
  <cp:lastModifiedBy>ASUS</cp:lastModifiedBy>
  <cp:revision>25</cp:revision>
  <dcterms:created xsi:type="dcterms:W3CDTF">2022-03-30T18:35:00Z</dcterms:created>
  <dcterms:modified xsi:type="dcterms:W3CDTF">2022-03-31T00:41:32Z</dcterms:modified>
</cp:coreProperties>
</file>