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7dd486c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7dd486c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17dd486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17dd486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17dd486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17dd486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1907dd1f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1907dd1f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17dd486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17dd486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17dd486c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17dd486c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7dd486c3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7dd486c3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18ee0c9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8ee0c9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7dd486c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17dd486c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17dd486c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17dd486c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17dd486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17dd48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17dd486c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17dd486c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17dd486c3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17dd486c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 #1 Meeting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When &amp; Where:</a:t>
            </a:r>
            <a:r>
              <a:rPr lang="en" sz="1400">
                <a:solidFill>
                  <a:schemeClr val="dk1"/>
                </a:solidFill>
                <a:latin typeface="Times New Roman"/>
                <a:ea typeface="Times New Roman"/>
                <a:cs typeface="Times New Roman"/>
                <a:sym typeface="Times New Roman"/>
              </a:rPr>
              <a:t> March 18th, 2020 ~ 1:00pm - 2:00pm via Zoom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Meeting ID: 891 237 641</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rgbClr val="FFFFFF"/>
                </a:solidFill>
                <a:latin typeface="Times New Roman"/>
                <a:ea typeface="Times New Roman"/>
                <a:cs typeface="Times New Roman"/>
                <a:sym typeface="Times New Roman"/>
              </a:rPr>
              <a:t>Attendees</a:t>
            </a:r>
            <a:r>
              <a:rPr lang="en" sz="1400">
                <a:solidFill>
                  <a:srgbClr val="FFFFFF"/>
                </a:solidFill>
                <a:latin typeface="Times New Roman"/>
                <a:ea typeface="Times New Roman"/>
                <a:cs typeface="Times New Roman"/>
                <a:sym typeface="Times New Roman"/>
              </a:rPr>
              <a:t>: Dr. Kristin Stewart, Dr. Shaunn-inn Wu, Stoic Solutions Team</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COORDINATE SET 2</a:t>
            </a:r>
            <a:endParaRPr/>
          </a:p>
          <a:p>
            <a:pPr indent="0" lvl="0" marL="0" rtl="0" algn="l">
              <a:spcBef>
                <a:spcPts val="0"/>
              </a:spcBef>
              <a:spcAft>
                <a:spcPts val="0"/>
              </a:spcAft>
              <a:buNone/>
            </a:pPr>
            <a:r>
              <a:t/>
            </a:r>
            <a:endParaRPr/>
          </a:p>
        </p:txBody>
      </p:sp>
      <p:sp>
        <p:nvSpPr>
          <p:cNvPr id="147" name="Google Shape;147;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Angle 1 </a:t>
            </a:r>
            <a:r>
              <a:rPr lang="en" sz="1400">
                <a:solidFill>
                  <a:schemeClr val="dk1"/>
                </a:solidFill>
              </a:rPr>
              <a:t>( </a:t>
            </a:r>
            <a:r>
              <a:rPr lang="en" sz="1400">
                <a:solidFill>
                  <a:schemeClr val="dk1"/>
                </a:solidFill>
                <a:highlight>
                  <a:srgbClr val="00FF00"/>
                </a:highlight>
              </a:rPr>
              <a:t>33.127333</a:t>
            </a:r>
            <a:r>
              <a:rPr lang="en" sz="1400">
                <a:solidFill>
                  <a:schemeClr val="dk1"/>
                </a:solidFill>
              </a:rPr>
              <a:t>,</a:t>
            </a:r>
            <a:r>
              <a:rPr lang="en" sz="1400">
                <a:solidFill>
                  <a:schemeClr val="dk1"/>
                </a:solidFill>
                <a:highlight>
                  <a:srgbClr val="FF00FF"/>
                </a:highlight>
              </a:rPr>
              <a:t>-117.173499</a:t>
            </a:r>
            <a:r>
              <a:rPr lang="en" sz="1400">
                <a:solidFill>
                  <a:schemeClr val="dk1"/>
                </a:solidFill>
              </a:rPr>
              <a:t>_A1.jpg )		</a:t>
            </a:r>
            <a:r>
              <a:rPr b="1" lang="en" sz="1400">
                <a:solidFill>
                  <a:schemeClr val="dk1"/>
                </a:solidFill>
              </a:rPr>
              <a:t>Angle 2</a:t>
            </a:r>
            <a:r>
              <a:rPr lang="en" sz="1400">
                <a:solidFill>
                  <a:schemeClr val="dk1"/>
                </a:solidFill>
              </a:rPr>
              <a:t> ( </a:t>
            </a:r>
            <a:r>
              <a:rPr lang="en" sz="1400">
                <a:solidFill>
                  <a:schemeClr val="dk1"/>
                </a:solidFill>
                <a:highlight>
                  <a:srgbClr val="00FF00"/>
                </a:highlight>
              </a:rPr>
              <a:t>33.127333</a:t>
            </a:r>
            <a:r>
              <a:rPr lang="en" sz="1400">
                <a:solidFill>
                  <a:schemeClr val="dk1"/>
                </a:solidFill>
              </a:rPr>
              <a:t>,</a:t>
            </a:r>
            <a:r>
              <a:rPr lang="en" sz="1400">
                <a:solidFill>
                  <a:schemeClr val="dk1"/>
                </a:solidFill>
                <a:highlight>
                  <a:srgbClr val="FF00FF"/>
                </a:highlight>
              </a:rPr>
              <a:t>-117.173499</a:t>
            </a:r>
            <a:r>
              <a:rPr lang="en" sz="1400">
                <a:solidFill>
                  <a:schemeClr val="dk1"/>
                </a:solidFill>
              </a:rPr>
              <a:t>_A2.jpg ) </a:t>
            </a:r>
            <a:endParaRPr sz="1400">
              <a:solidFill>
                <a:schemeClr val="dk1"/>
              </a:solidFill>
            </a:endParaRPr>
          </a:p>
          <a:p>
            <a:pPr indent="0" lvl="0" marL="0" rtl="0" algn="l">
              <a:spcBef>
                <a:spcPts val="0"/>
              </a:spcBef>
              <a:spcAft>
                <a:spcPts val="1600"/>
              </a:spcAft>
              <a:buNone/>
            </a:pPr>
            <a:r>
              <a:t/>
            </a:r>
            <a:endParaRPr/>
          </a:p>
        </p:txBody>
      </p:sp>
      <p:pic>
        <p:nvPicPr>
          <p:cNvPr id="148" name="Google Shape;148;p22"/>
          <p:cNvPicPr preferRelativeResize="0"/>
          <p:nvPr/>
        </p:nvPicPr>
        <p:blipFill>
          <a:blip r:embed="rId3">
            <a:alphaModFix/>
          </a:blip>
          <a:stretch>
            <a:fillRect/>
          </a:stretch>
        </p:blipFill>
        <p:spPr>
          <a:xfrm>
            <a:off x="435975" y="1551350"/>
            <a:ext cx="3309175" cy="3309175"/>
          </a:xfrm>
          <a:prstGeom prst="rect">
            <a:avLst/>
          </a:prstGeom>
          <a:noFill/>
          <a:ln>
            <a:noFill/>
          </a:ln>
        </p:spPr>
      </p:pic>
      <p:pic>
        <p:nvPicPr>
          <p:cNvPr id="149" name="Google Shape;149;p22"/>
          <p:cNvPicPr preferRelativeResize="0"/>
          <p:nvPr/>
        </p:nvPicPr>
        <p:blipFill>
          <a:blip r:embed="rId4">
            <a:alphaModFix/>
          </a:blip>
          <a:stretch>
            <a:fillRect/>
          </a:stretch>
        </p:blipFill>
        <p:spPr>
          <a:xfrm>
            <a:off x="4539025" y="1551350"/>
            <a:ext cx="3309175" cy="330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Design (continued)</a:t>
            </a:r>
            <a:endParaRPr/>
          </a:p>
        </p:txBody>
      </p:sp>
      <p:sp>
        <p:nvSpPr>
          <p:cNvPr id="155" name="Google Shape;155;p23"/>
          <p:cNvSpPr txBox="1"/>
          <p:nvPr>
            <p:ph idx="1" type="body"/>
          </p:nvPr>
        </p:nvSpPr>
        <p:spPr>
          <a:xfrm>
            <a:off x="311700" y="13137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Creating the Entity Relationship DIagram (ERD) for the database was very simple as all of the data we need will be in the same table. </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data that will be passed on to the UI team from the images will be the date taken, latitude, longitude, level of litter, and number of litter pieces.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 (Entity Relationship Diagram)</a:t>
            </a:r>
            <a:endParaRPr/>
          </a:p>
        </p:txBody>
      </p:sp>
      <p:sp>
        <p:nvSpPr>
          <p:cNvPr id="161" name="Google Shape;16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Table(s):</a:t>
            </a:r>
            <a:endParaRPr sz="1100">
              <a:solidFill>
                <a:schemeClr val="dk1"/>
              </a:solidFill>
            </a:endParaRPr>
          </a:p>
          <a:p>
            <a:pPr indent="0" lvl="0" marL="0" rtl="0" algn="l">
              <a:spcBef>
                <a:spcPts val="0"/>
              </a:spcBef>
              <a:spcAft>
                <a:spcPts val="0"/>
              </a:spcAft>
              <a:buNone/>
            </a:pPr>
            <a:r>
              <a:rPr b="1" lang="en" sz="1100">
                <a:solidFill>
                  <a:schemeClr val="dk1"/>
                </a:solidFill>
              </a:rPr>
              <a:t>Datapoint</a:t>
            </a:r>
            <a:r>
              <a:rPr lang="en" sz="1100">
                <a:solidFill>
                  <a:schemeClr val="dk1"/>
                </a:solidFill>
              </a:rPr>
              <a:t> ( </a:t>
            </a:r>
            <a:r>
              <a:rPr lang="en" sz="1100" u="sng">
                <a:solidFill>
                  <a:schemeClr val="dk1"/>
                </a:solidFill>
              </a:rPr>
              <a:t>datapoint_id</a:t>
            </a:r>
            <a:r>
              <a:rPr lang="en" sz="1100">
                <a:solidFill>
                  <a:schemeClr val="dk1"/>
                </a:solidFill>
              </a:rPr>
              <a:t>, latitude, longitude, level_of_litter, num_litter_pieces, date_taken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CREATE TABLE SanMarcos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	datapoint_id INT AUTO_INCREMENT,</a:t>
            </a:r>
            <a:endParaRPr sz="1100">
              <a:solidFill>
                <a:schemeClr val="dk1"/>
              </a:solidFill>
            </a:endParaRPr>
          </a:p>
          <a:p>
            <a:pPr indent="0" lvl="0" marL="0" rtl="0" algn="l">
              <a:spcBef>
                <a:spcPts val="0"/>
              </a:spcBef>
              <a:spcAft>
                <a:spcPts val="0"/>
              </a:spcAft>
              <a:buNone/>
            </a:pPr>
            <a:r>
              <a:rPr lang="en" sz="1100">
                <a:solidFill>
                  <a:schemeClr val="dk1"/>
                </a:solidFill>
              </a:rPr>
              <a:t>	latitude FLOAT,</a:t>
            </a:r>
            <a:endParaRPr sz="1100">
              <a:solidFill>
                <a:schemeClr val="dk1"/>
              </a:solidFill>
            </a:endParaRPr>
          </a:p>
          <a:p>
            <a:pPr indent="0" lvl="0" marL="0" rtl="0" algn="l">
              <a:spcBef>
                <a:spcPts val="0"/>
              </a:spcBef>
              <a:spcAft>
                <a:spcPts val="0"/>
              </a:spcAft>
              <a:buNone/>
            </a:pPr>
            <a:r>
              <a:rPr lang="en" sz="1100">
                <a:solidFill>
                  <a:schemeClr val="dk1"/>
                </a:solidFill>
              </a:rPr>
              <a:t>	longitude FLOAT,</a:t>
            </a:r>
            <a:endParaRPr sz="1100">
              <a:solidFill>
                <a:schemeClr val="dk1"/>
              </a:solidFill>
            </a:endParaRPr>
          </a:p>
          <a:p>
            <a:pPr indent="0" lvl="0" marL="0" rtl="0" algn="l">
              <a:spcBef>
                <a:spcPts val="0"/>
              </a:spcBef>
              <a:spcAft>
                <a:spcPts val="0"/>
              </a:spcAft>
              <a:buNone/>
            </a:pPr>
            <a:r>
              <a:rPr lang="en" sz="1100">
                <a:solidFill>
                  <a:schemeClr val="dk1"/>
                </a:solidFill>
              </a:rPr>
              <a:t>	level_of_litter INT,</a:t>
            </a:r>
            <a:endParaRPr sz="1100">
              <a:solidFill>
                <a:schemeClr val="dk1"/>
              </a:solidFill>
            </a:endParaRPr>
          </a:p>
          <a:p>
            <a:pPr indent="0" lvl="0" marL="0" rtl="0" algn="l">
              <a:spcBef>
                <a:spcPts val="0"/>
              </a:spcBef>
              <a:spcAft>
                <a:spcPts val="0"/>
              </a:spcAft>
              <a:buNone/>
            </a:pPr>
            <a:r>
              <a:rPr lang="en" sz="1100">
                <a:solidFill>
                  <a:schemeClr val="dk1"/>
                </a:solidFill>
              </a:rPr>
              <a:t>	num_litter_pieces INT,</a:t>
            </a:r>
            <a:endParaRPr sz="1100">
              <a:solidFill>
                <a:schemeClr val="dk1"/>
              </a:solidFill>
            </a:endParaRPr>
          </a:p>
          <a:p>
            <a:pPr indent="0" lvl="0" marL="0" rtl="0" algn="l">
              <a:spcBef>
                <a:spcPts val="0"/>
              </a:spcBef>
              <a:spcAft>
                <a:spcPts val="0"/>
              </a:spcAft>
              <a:buNone/>
            </a:pPr>
            <a:r>
              <a:rPr lang="en" sz="1100">
                <a:solidFill>
                  <a:schemeClr val="dk1"/>
                </a:solidFill>
              </a:rPr>
              <a:t>	date_taken DATE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p:txBody>
      </p:sp>
      <p:pic>
        <p:nvPicPr>
          <p:cNvPr id="162" name="Google Shape;162;p24"/>
          <p:cNvPicPr preferRelativeResize="0"/>
          <p:nvPr/>
        </p:nvPicPr>
        <p:blipFill>
          <a:blip r:embed="rId3">
            <a:alphaModFix/>
          </a:blip>
          <a:stretch>
            <a:fillRect/>
          </a:stretch>
        </p:blipFill>
        <p:spPr>
          <a:xfrm>
            <a:off x="6061800" y="1170375"/>
            <a:ext cx="2770500" cy="338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Thoughts and Goals</a:t>
            </a:r>
            <a:endParaRPr/>
          </a:p>
        </p:txBody>
      </p:sp>
      <p:sp>
        <p:nvSpPr>
          <p:cNvPr id="168" name="Google Shape;168;p25"/>
          <p:cNvSpPr txBox="1"/>
          <p:nvPr>
            <p:ph idx="1" type="body"/>
          </p:nvPr>
        </p:nvSpPr>
        <p:spPr>
          <a:xfrm>
            <a:off x="278075" y="1229875"/>
            <a:ext cx="6344700" cy="1947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Elicit decisions from the customer.</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UI team communication and goals.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feedback and questions</a:t>
            </a:r>
            <a:endParaRPr/>
          </a:p>
        </p:txBody>
      </p:sp>
      <p:sp>
        <p:nvSpPr>
          <p:cNvPr id="174" name="Google Shape;17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Requirements</a:t>
            </a:r>
            <a:endParaRPr/>
          </a:p>
        </p:txBody>
      </p:sp>
      <p:sp>
        <p:nvSpPr>
          <p:cNvPr id="92" name="Google Shape;92;p14"/>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Hosting the database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Mapped routes along San Marcos streets.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Using Google Street View API (Application Programming Interface) for panoramic images.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Saving images to disk for processing with the machine learning algorithm.</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Processing images and receiving litter metrics for storage on AWS database.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Populating database with machine learning output.</a:t>
            </a:r>
            <a:endParaRPr sz="1400">
              <a:solidFill>
                <a:schemeClr val="dk1"/>
              </a:solidFill>
            </a:endParaRPr>
          </a:p>
        </p:txBody>
      </p:sp>
      <p:pic>
        <p:nvPicPr>
          <p:cNvPr id="93" name="Google Shape;93;p14"/>
          <p:cNvPicPr preferRelativeResize="0"/>
          <p:nvPr/>
        </p:nvPicPr>
        <p:blipFill>
          <a:blip r:embed="rId3">
            <a:alphaModFix/>
          </a:blip>
          <a:stretch>
            <a:fillRect/>
          </a:stretch>
        </p:blipFill>
        <p:spPr>
          <a:xfrm>
            <a:off x="4672125" y="1258400"/>
            <a:ext cx="4267202" cy="29348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271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Closer View of the System</a:t>
            </a:r>
            <a:endParaRPr/>
          </a:p>
        </p:txBody>
      </p:sp>
      <p:pic>
        <p:nvPicPr>
          <p:cNvPr id="99" name="Google Shape;99;p15"/>
          <p:cNvPicPr preferRelativeResize="0"/>
          <p:nvPr/>
        </p:nvPicPr>
        <p:blipFill>
          <a:blip r:embed="rId3">
            <a:alphaModFix/>
          </a:blip>
          <a:stretch>
            <a:fillRect/>
          </a:stretch>
        </p:blipFill>
        <p:spPr>
          <a:xfrm>
            <a:off x="1084325" y="941225"/>
            <a:ext cx="5958849" cy="3953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Management</a:t>
            </a:r>
            <a:endParaRPr/>
          </a:p>
        </p:txBody>
      </p:sp>
      <p:pic>
        <p:nvPicPr>
          <p:cNvPr id="105" name="Google Shape;105;p16"/>
          <p:cNvPicPr preferRelativeResize="0"/>
          <p:nvPr/>
        </p:nvPicPr>
        <p:blipFill>
          <a:blip r:embed="rId3">
            <a:alphaModFix/>
          </a:blip>
          <a:stretch>
            <a:fillRect/>
          </a:stretch>
        </p:blipFill>
        <p:spPr>
          <a:xfrm>
            <a:off x="538600" y="1151950"/>
            <a:ext cx="3981575" cy="2395250"/>
          </a:xfrm>
          <a:prstGeom prst="rect">
            <a:avLst/>
          </a:prstGeom>
          <a:noFill/>
          <a:ln>
            <a:noFill/>
          </a:ln>
        </p:spPr>
      </p:pic>
      <p:pic>
        <p:nvPicPr>
          <p:cNvPr id="106" name="Google Shape;106;p16"/>
          <p:cNvPicPr preferRelativeResize="0"/>
          <p:nvPr/>
        </p:nvPicPr>
        <p:blipFill>
          <a:blip r:embed="rId4">
            <a:alphaModFix/>
          </a:blip>
          <a:stretch>
            <a:fillRect/>
          </a:stretch>
        </p:blipFill>
        <p:spPr>
          <a:xfrm>
            <a:off x="4572000" y="1185600"/>
            <a:ext cx="4048525" cy="232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deliverables </a:t>
            </a:r>
            <a:endParaRPr/>
          </a:p>
        </p:txBody>
      </p:sp>
      <p:sp>
        <p:nvSpPr>
          <p:cNvPr id="112" name="Google Shape;112;p17"/>
          <p:cNvSpPr txBox="1"/>
          <p:nvPr>
            <p:ph idx="1" type="body"/>
          </p:nvPr>
        </p:nvSpPr>
        <p:spPr>
          <a:xfrm>
            <a:off x="311700" y="11373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Create and populate the database on the AWS account. Database will be populated with latitude and longitude, corresponding litter metrics for the location and date pulled.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Pull google images from the agreed upon route and run them through the machine learning algorithm.</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GPX Files for the routes ran by our scripts (for future use of historical data).</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Design</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UI team needs a reasonably high resolution of data, yet automated method of sampling points in San Marcos is not a simple task.</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Stoic Solutions chose to map routes manually for a large portion of streets giving us a very high resolution of data points.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Pros: Cheaper (requires less calls to Google’s API which is expensive), higher resolution, control of possible duplicate routes.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Cons: Not as scalable due to high degree of manual route creation, time consuming, gaps in data from human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Design (continued)</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forward and backward orientations from GSV images produce low rates of trash identification and would also be duplicated on subsequent images.</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This was resolved by our team through the use of a Python script to calculate the current heading and capturing the images to the left and right along the specified path (capturing only the sides of the street).</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See 360 Image Pulling (Next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Image Pulling</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you will see in the image sets, our script has dynamically adjusted the heading of the images to look at the appropriate left and right side of the street (rather than pulling a random heading, which may not be directed towards the sidewalks).</a:t>
            </a:r>
            <a:endParaRPr/>
          </a:p>
        </p:txBody>
      </p:sp>
      <p:pic>
        <p:nvPicPr>
          <p:cNvPr id="131" name="Google Shape;131;p20"/>
          <p:cNvPicPr preferRelativeResize="0"/>
          <p:nvPr/>
        </p:nvPicPr>
        <p:blipFill>
          <a:blip r:embed="rId3">
            <a:alphaModFix/>
          </a:blip>
          <a:stretch>
            <a:fillRect/>
          </a:stretch>
        </p:blipFill>
        <p:spPr>
          <a:xfrm>
            <a:off x="2347800" y="2209775"/>
            <a:ext cx="5684226" cy="2852626"/>
          </a:xfrm>
          <a:prstGeom prst="rect">
            <a:avLst/>
          </a:prstGeom>
          <a:noFill/>
          <a:ln>
            <a:noFill/>
          </a:ln>
        </p:spPr>
      </p:pic>
      <p:sp>
        <p:nvSpPr>
          <p:cNvPr id="132" name="Google Shape;132;p20"/>
          <p:cNvSpPr/>
          <p:nvPr/>
        </p:nvSpPr>
        <p:spPr>
          <a:xfrm>
            <a:off x="2776475" y="2293500"/>
            <a:ext cx="1134300" cy="747000"/>
          </a:xfrm>
          <a:prstGeom prst="rect">
            <a:avLst/>
          </a:prstGeom>
          <a:solidFill>
            <a:srgbClr val="F5F0AB">
              <a:alpha val="608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309400" y="3982350"/>
            <a:ext cx="1134300" cy="747000"/>
          </a:xfrm>
          <a:prstGeom prst="rect">
            <a:avLst/>
          </a:prstGeom>
          <a:solidFill>
            <a:srgbClr val="F5F0AB">
              <a:alpha val="608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COORDINATE SET 1</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Angle 1</a:t>
            </a:r>
            <a:r>
              <a:rPr lang="en" sz="1400">
                <a:solidFill>
                  <a:schemeClr val="dk1"/>
                </a:solidFill>
              </a:rPr>
              <a:t> ( </a:t>
            </a:r>
            <a:r>
              <a:rPr lang="en" sz="1400">
                <a:solidFill>
                  <a:schemeClr val="dk1"/>
                </a:solidFill>
                <a:highlight>
                  <a:srgbClr val="00FF00"/>
                </a:highlight>
              </a:rPr>
              <a:t>33.131572</a:t>
            </a:r>
            <a:r>
              <a:rPr lang="en" sz="1400">
                <a:solidFill>
                  <a:schemeClr val="dk1"/>
                </a:solidFill>
              </a:rPr>
              <a:t>,</a:t>
            </a:r>
            <a:r>
              <a:rPr lang="en" sz="1400">
                <a:solidFill>
                  <a:schemeClr val="dk1"/>
                </a:solidFill>
                <a:highlight>
                  <a:srgbClr val="FF00FF"/>
                </a:highlight>
              </a:rPr>
              <a:t>-117.180281</a:t>
            </a:r>
            <a:r>
              <a:rPr lang="en" sz="1400">
                <a:solidFill>
                  <a:schemeClr val="dk1"/>
                </a:solidFill>
              </a:rPr>
              <a:t>_A1.jpg )		</a:t>
            </a:r>
            <a:r>
              <a:rPr b="1" lang="en" sz="1400">
                <a:solidFill>
                  <a:schemeClr val="dk1"/>
                </a:solidFill>
              </a:rPr>
              <a:t>Angle 2</a:t>
            </a:r>
            <a:r>
              <a:rPr lang="en" sz="1400">
                <a:solidFill>
                  <a:schemeClr val="dk1"/>
                </a:solidFill>
              </a:rPr>
              <a:t> ( </a:t>
            </a:r>
            <a:r>
              <a:rPr lang="en" sz="1400">
                <a:solidFill>
                  <a:schemeClr val="dk1"/>
                </a:solidFill>
                <a:highlight>
                  <a:srgbClr val="00FF00"/>
                </a:highlight>
              </a:rPr>
              <a:t>33.131572</a:t>
            </a:r>
            <a:r>
              <a:rPr lang="en" sz="1400">
                <a:solidFill>
                  <a:schemeClr val="dk1"/>
                </a:solidFill>
              </a:rPr>
              <a:t>,</a:t>
            </a:r>
            <a:r>
              <a:rPr lang="en" sz="1400">
                <a:solidFill>
                  <a:schemeClr val="dk1"/>
                </a:solidFill>
                <a:highlight>
                  <a:srgbClr val="FF00FF"/>
                </a:highlight>
              </a:rPr>
              <a:t>-117.180281</a:t>
            </a:r>
            <a:r>
              <a:rPr lang="en" sz="1400">
                <a:solidFill>
                  <a:schemeClr val="dk1"/>
                </a:solidFill>
              </a:rPr>
              <a:t>_A2.jpg )</a:t>
            </a:r>
            <a:endParaRPr sz="1400">
              <a:solidFill>
                <a:schemeClr val="dk1"/>
              </a:solidFill>
            </a:endParaRPr>
          </a:p>
          <a:p>
            <a:pPr indent="0" lvl="0" marL="0" rtl="0" algn="l">
              <a:spcBef>
                <a:spcPts val="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402475" y="1550401"/>
            <a:ext cx="3330125" cy="3330125"/>
          </a:xfrm>
          <a:prstGeom prst="rect">
            <a:avLst/>
          </a:prstGeom>
          <a:noFill/>
          <a:ln>
            <a:noFill/>
          </a:ln>
        </p:spPr>
      </p:pic>
      <p:pic>
        <p:nvPicPr>
          <p:cNvPr id="141" name="Google Shape;141;p21"/>
          <p:cNvPicPr preferRelativeResize="0"/>
          <p:nvPr/>
        </p:nvPicPr>
        <p:blipFill>
          <a:blip r:embed="rId4">
            <a:alphaModFix/>
          </a:blip>
          <a:stretch>
            <a:fillRect/>
          </a:stretch>
        </p:blipFill>
        <p:spPr>
          <a:xfrm>
            <a:off x="4539050" y="1550400"/>
            <a:ext cx="3330125" cy="333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