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jitha nathi" initials="pn" lastIdx="1" clrIdx="0">
    <p:extLst>
      <p:ext uri="{19B8F6BF-5375-455C-9EA6-DF929625EA0E}">
        <p15:presenceInfo xmlns:p15="http://schemas.microsoft.com/office/powerpoint/2012/main" userId="c58a0d000a5db7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1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0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7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89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88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9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38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48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5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77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4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2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1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8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04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4C86-73A9-46D2-96CB-EE6857BEF087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9C80-6B86-4B40-9B25-D93DF2AE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31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4A5D-A0A6-4215-36F2-2ACF6700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7475" cy="297815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/>
              <a:t>IMPROVING THE LIVES OF INDEBTED FARMERS USING DEEP LEARNING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9944-E4AE-EEEA-D0A9-CCED5F4E8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04494"/>
            <a:ext cx="2457450" cy="20915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b="1" dirty="0"/>
              <a:t>PRESENTED BY-</a:t>
            </a:r>
          </a:p>
          <a:p>
            <a:pPr marL="0" indent="0">
              <a:buNone/>
            </a:pPr>
            <a:r>
              <a:rPr lang="en-IN" sz="1800" dirty="0"/>
              <a:t>NATHI POOJITHA</a:t>
            </a:r>
          </a:p>
          <a:p>
            <a:pPr marL="0" indent="0">
              <a:buNone/>
            </a:pPr>
            <a:r>
              <a:rPr lang="en-IN" sz="1800" dirty="0"/>
              <a:t>K.JHANSI RANI </a:t>
            </a:r>
          </a:p>
          <a:p>
            <a:pPr marL="0" indent="0">
              <a:buNone/>
            </a:pPr>
            <a:r>
              <a:rPr lang="en-IN" sz="1800" dirty="0"/>
              <a:t>K.SAI SANDHYA </a:t>
            </a:r>
          </a:p>
          <a:p>
            <a:pPr marL="0" indent="0">
              <a:buNone/>
            </a:pPr>
            <a:r>
              <a:rPr lang="en-IN" sz="1800" dirty="0"/>
              <a:t>R.BHANU PRAGNYA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DDD20-787D-46F4-F28F-4FA41CE8F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0624" y="4204494"/>
            <a:ext cx="3181351" cy="19772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b="1" dirty="0"/>
              <a:t>GUIDED BY</a:t>
            </a:r>
          </a:p>
          <a:p>
            <a:pPr marL="0" indent="0">
              <a:buNone/>
            </a:pPr>
            <a:r>
              <a:rPr lang="en-IN" sz="1800" dirty="0"/>
              <a:t>DR.S.ALAGUMUTHUKRISHNAN</a:t>
            </a:r>
          </a:p>
          <a:p>
            <a:pPr marL="0" indent="0">
              <a:buNone/>
            </a:pPr>
            <a:r>
              <a:rPr lang="en-IN" sz="1800" b="1" dirty="0"/>
              <a:t>ASSOCIATE PROFESSOR</a:t>
            </a:r>
          </a:p>
          <a:p>
            <a:pPr marL="0" indent="0">
              <a:buNone/>
            </a:pPr>
            <a:r>
              <a:rPr lang="en-IN" sz="1800" dirty="0"/>
              <a:t>DEPARTMENT OF CSE</a:t>
            </a:r>
          </a:p>
          <a:p>
            <a:pPr marL="0" indent="0">
              <a:buNone/>
            </a:pPr>
            <a:r>
              <a:rPr lang="en-IN" sz="1800" dirty="0"/>
              <a:t>CMRIT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16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68AD-E736-23FF-9748-915D8D1B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4" y="365125"/>
            <a:ext cx="10467975" cy="1325563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8EDC-C026-DC0C-A7D9-A2B0463D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Farmer suicides have become an urgent social problem which governments around the world are trying hard to solve.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Most farmers are driven to suicide due to an inability to sell their produce at desired profit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last two decades, the issue of agrarian distress (and other related socio-economic problems such as indebtedness, loss of agricultural income, etc.) have led to a significant increase in suicide rates among small-scale farmers, especially in developing countries such as India, Pakistan,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1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BCBD9-565B-E530-BDC4-1CD0CC43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962025"/>
            <a:ext cx="10515600" cy="512762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of 2014, 60,000 farmers committed suicide in the Indian state of Maharashtra alone, with an average of 10 suicides every day (NCRB 2019).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Due to this uncertainty over prices, indebted small-scale farmers who often lack advanced technological resources and knowledge about global market conditions are unable to make accurate decisions about when (and where) to sell their produce.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prevent farmer suicides, this project takes the first step towards resolving the issue of produce price uncertainty by presenting PECAD, a deep learning algorithm for accurate prediction of future produce prices based on past pricing and volume patterns.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PECAD proposes a novel wide and deep neural network architecture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whichconsists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two separate convolutional neural network models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4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52AB-5039-8269-A430-733F16A1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1"/>
            <a:ext cx="10515600" cy="4921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LITERATURE STUDY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12B533-BA93-11F3-5524-9BBF9D3BE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06209"/>
              </p:ext>
            </p:extLst>
          </p:nvPr>
        </p:nvGraphicFramePr>
        <p:xfrm>
          <a:off x="428625" y="969957"/>
          <a:ext cx="11353799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737">
                  <a:extLst>
                    <a:ext uri="{9D8B030D-6E8A-4147-A177-3AD203B41FA5}">
                      <a16:colId xmlns:a16="http://schemas.microsoft.com/office/drawing/2014/main" val="60990915"/>
                    </a:ext>
                  </a:extLst>
                </a:gridCol>
                <a:gridCol w="3788031">
                  <a:extLst>
                    <a:ext uri="{9D8B030D-6E8A-4147-A177-3AD203B41FA5}">
                      <a16:colId xmlns:a16="http://schemas.microsoft.com/office/drawing/2014/main" val="2259356174"/>
                    </a:ext>
                  </a:extLst>
                </a:gridCol>
                <a:gridCol w="3788031">
                  <a:extLst>
                    <a:ext uri="{9D8B030D-6E8A-4147-A177-3AD203B41FA5}">
                      <a16:colId xmlns:a16="http://schemas.microsoft.com/office/drawing/2014/main" val="945773169"/>
                    </a:ext>
                  </a:extLst>
                </a:gridCol>
              </a:tblGrid>
              <a:tr h="3529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31905"/>
                  </a:ext>
                </a:extLst>
              </a:tr>
              <a:tr h="1147116">
                <a:tc>
                  <a:txBody>
                    <a:bodyPr/>
                    <a:lstStyle/>
                    <a:p>
                      <a:r>
                        <a:rPr lang="en-IN" sz="1800" dirty="0" err="1"/>
                        <a:t>Shaojie</a:t>
                      </a:r>
                      <a:r>
                        <a:rPr lang="en-IN" sz="1800" dirty="0"/>
                        <a:t> Bai, J. Zico </a:t>
                      </a:r>
                      <a:r>
                        <a:rPr lang="en-IN" sz="1800" dirty="0" err="1"/>
                        <a:t>Kolter,Vladlen</a:t>
                      </a:r>
                      <a:r>
                        <a:rPr lang="en-IN" sz="1800" dirty="0"/>
                        <a:t> </a:t>
                      </a:r>
                      <a:r>
                        <a:rPr lang="en-IN" sz="1800" dirty="0" err="1"/>
                        <a:t>Koltun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Empirical Evaluation of Generic Convolutional and Recurrent Networks for Sequence Modeling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606912"/>
                  </a:ext>
                </a:extLst>
              </a:tr>
              <a:tr h="1147116">
                <a:tc>
                  <a:txBody>
                    <a:bodyPr/>
                    <a:lstStyle/>
                    <a:p>
                      <a:r>
                        <a:rPr lang="en-US" dirty="0"/>
                        <a:t>George H. Chen, Kendall </a:t>
                      </a:r>
                      <a:r>
                        <a:rPr lang="en-US" dirty="0" err="1"/>
                        <a:t>Nowocin</a:t>
                      </a:r>
                      <a:r>
                        <a:rPr lang="en-US" dirty="0"/>
                        <a:t>, Niraj Marathe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Toward Reducing Crop Spoilage and Increasing Small Farmer Profits in India: a Simultaneous Hardware and Software Solution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65185"/>
                  </a:ext>
                </a:extLst>
              </a:tr>
              <a:tr h="1147116">
                <a:tc>
                  <a:txBody>
                    <a:bodyPr/>
                    <a:lstStyle/>
                    <a:p>
                      <a:r>
                        <a:rPr lang="en-IN" dirty="0"/>
                        <a:t>Jessica Snyder Sachs.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 and Misuse of the Coefficient of Variation in Organizational Demography Research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24446"/>
                  </a:ext>
                </a:extLst>
              </a:tr>
              <a:tr h="882397">
                <a:tc>
                  <a:txBody>
                    <a:bodyPr/>
                    <a:lstStyle/>
                    <a:p>
                      <a:r>
                        <a:rPr lang="en-US" dirty="0"/>
                        <a:t>A Sutherland, J </a:t>
                      </a:r>
                      <a:r>
                        <a:rPr lang="en-US" dirty="0" err="1"/>
                        <a:t>Myburgh</a:t>
                      </a:r>
                      <a:r>
                        <a:rPr lang="en-US" dirty="0"/>
                        <a:t>, M Steyn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effect of body size on the rate of decomposition in a temperate region of South Africa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66899"/>
                  </a:ext>
                </a:extLst>
              </a:tr>
              <a:tr h="882397">
                <a:tc>
                  <a:txBody>
                    <a:bodyPr/>
                    <a:lstStyle/>
                    <a:p>
                      <a:r>
                        <a:rPr lang="en-IN" dirty="0"/>
                        <a:t>Mary S </a:t>
                      </a:r>
                      <a:r>
                        <a:rPr lang="en-IN" dirty="0" err="1"/>
                        <a:t>Megyesi</a:t>
                      </a:r>
                      <a:r>
                        <a:rPr lang="en-IN" dirty="0"/>
                        <a:t> 1, Stephen P Nawrocki, Neal H Haskell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Gaussian Process for Crop Yield Prediction Based on Remote Sensing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3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4309-A209-DE09-6CA9-66D73807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3243"/>
            <a:ext cx="9905998" cy="905482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2961-1945-DFBF-68AE-13C054D1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Existing Systems are:</a:t>
            </a:r>
          </a:p>
          <a:p>
            <a:pPr>
              <a:lnSpc>
                <a:spcPct val="11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Random Forest</a:t>
            </a:r>
          </a:p>
          <a:p>
            <a:pPr>
              <a:lnSpc>
                <a:spcPct val="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Gradient Tree Boosting</a:t>
            </a:r>
          </a:p>
          <a:p>
            <a:pPr>
              <a:lnSpc>
                <a:spcPct val="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Attention-LSTM</a:t>
            </a:r>
          </a:p>
          <a:p>
            <a:pPr>
              <a:lnSpc>
                <a:spcPct val="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Temporal Convolutional Networks</a:t>
            </a:r>
          </a:p>
          <a:p>
            <a:pPr>
              <a:lnSpc>
                <a:spcPct val="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Standard Wide &amp; Deep</a:t>
            </a:r>
          </a:p>
          <a:p>
            <a:pPr>
              <a:lnSpc>
                <a:spcPct val="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PECAD - Single TCN </a:t>
            </a:r>
          </a:p>
          <a:p>
            <a:pPr>
              <a:lnSpc>
                <a:spcPct val="50000"/>
              </a:lnSpc>
            </a:pPr>
            <a:endParaRPr lang="en-IN" sz="2400" dirty="0">
              <a:latin typeface="+mj-lt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+mj-lt"/>
              </a:rPr>
              <a:t> </a:t>
            </a:r>
            <a:r>
              <a:rPr lang="en-IN" sz="2000" dirty="0">
                <a:latin typeface="Bahnschrift" panose="020B0502040204020203" pitchFamily="34" charset="0"/>
                <a:cs typeface="Arial" panose="020B0604020202020204" pitchFamily="34" charset="0"/>
              </a:rPr>
              <a:t>DRAWBACKS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Arial" panose="020B0604020202020204" pitchFamily="34" charset="0"/>
              </a:rPr>
              <a:t>Do not explicitly consider the spatiotemporal dependence of future prices on past data; and as a result.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Arial" panose="020B0604020202020204" pitchFamily="34" charset="0"/>
              </a:rPr>
              <a:t>They rely on classical ML prediction models (</a:t>
            </a:r>
            <a:r>
              <a:rPr lang="en-US" sz="2000" dirty="0" err="1">
                <a:cs typeface="Arial" panose="020B0604020202020204" pitchFamily="34" charset="0"/>
              </a:rPr>
              <a:t>e.g.decision</a:t>
            </a:r>
            <a:r>
              <a:rPr lang="en-US" sz="2000" dirty="0">
                <a:cs typeface="Arial" panose="020B0604020202020204" pitchFamily="34" charset="0"/>
              </a:rPr>
              <a:t> trees) which often perform poorly when applied to </a:t>
            </a:r>
            <a:r>
              <a:rPr lang="en-US" sz="2000" dirty="0" err="1">
                <a:cs typeface="Arial" panose="020B0604020202020204" pitchFamily="34" charset="0"/>
              </a:rPr>
              <a:t>Spatio</a:t>
            </a:r>
            <a:r>
              <a:rPr lang="en-US" sz="2000" dirty="0">
                <a:cs typeface="Arial" panose="020B0604020202020204" pitchFamily="34" charset="0"/>
              </a:rPr>
              <a:t>-temporal datasets (we validate this in our experiments).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4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8742-2B0E-7DB1-3DB3-5779D268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address these shortcomings by proposing PECAD (Price Estimation for Crops using the Application of Deep Learning), a novel neural network architecture to predict future prices of agricultural produce.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Advantages of PECAD: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We gather real-world daily price and (produced) volume data of different crops over a period of 11 years from an official Indian government administered website.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we pre-process this raw dataset via state-of-the-art imputation techniques to account for missing data entries.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PECAD proposes a novel wide and deep neural network architecture which consists of two separate convolutional neural network models (trained for pricing and volume data respectively).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4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C09F-812D-C275-CA8D-F7D93530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F172-48C8-BB84-D2FF-AA082F91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100" dirty="0">
                <a:latin typeface="Arial" panose="020B0604020202020204" pitchFamily="34" charset="0"/>
                <a:cs typeface="Arial" panose="020B0604020202020204" pitchFamily="34" charset="0"/>
              </a:rPr>
              <a:t>Data Collection: </a:t>
            </a:r>
          </a:p>
          <a:p>
            <a:r>
              <a:rPr lang="en-US" sz="2400" dirty="0">
                <a:latin typeface="+mj-lt"/>
              </a:rPr>
              <a:t>We rely on two different data sources. We collect all our raw data on agricultural crops (produce) from Agmarknet.gov.in, a website run by the Indian governments Ministry of Agriculture and Farmers Welfare, which contains daily price and volume data at 1352 agricultural markets across India for over twelve years. </a:t>
            </a:r>
          </a:p>
          <a:p>
            <a:r>
              <a:rPr lang="en-US" sz="2400" dirty="0">
                <a:latin typeface="+mj-lt"/>
              </a:rPr>
              <a:t>We collected price and volume data for three different crops (Brinjal, Tomato, and Chili) across all markets for a period.</a:t>
            </a:r>
          </a:p>
          <a:p>
            <a:r>
              <a:rPr lang="en-US" sz="2400" dirty="0">
                <a:latin typeface="+mj-lt"/>
              </a:rPr>
              <a:t>We augment this data by collecting the geographical location of the market a to capture the spatial correlations between crop prices at geographically close markets.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900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4BA4-D52C-E38D-4E28-7468BD77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PREPROCESSING:</a:t>
            </a:r>
          </a:p>
          <a:p>
            <a:r>
              <a:rPr lang="en-US" sz="2400" dirty="0">
                <a:latin typeface="+mj-lt"/>
              </a:rPr>
              <a:t>The admin provided data has been stored in the </a:t>
            </a:r>
            <a:r>
              <a:rPr lang="en-US" sz="2400" dirty="0" err="1">
                <a:latin typeface="+mj-lt"/>
              </a:rPr>
              <a:t>sqlite</a:t>
            </a:r>
            <a:r>
              <a:rPr lang="en-US" sz="2400" dirty="0">
                <a:latin typeface="+mj-lt"/>
              </a:rPr>
              <a:t> database. To process our methodology we need to perform a data cleaning process. By using pandas data frame we can fill the missing values with its mean type. Once data is cleaned the hist diagram will be displayed. </a:t>
            </a:r>
          </a:p>
          <a:p>
            <a:r>
              <a:rPr lang="en-US" sz="2400" dirty="0">
                <a:latin typeface="+mj-lt"/>
              </a:rPr>
              <a:t>On Agmarknet.gov.in, these missing entries are created due to a variety of </a:t>
            </a:r>
            <a:r>
              <a:rPr lang="en-US" sz="2400" dirty="0" err="1">
                <a:latin typeface="+mj-lt"/>
              </a:rPr>
              <a:t>reasons,we</a:t>
            </a:r>
            <a:r>
              <a:rPr lang="en-US" sz="2400" dirty="0">
                <a:latin typeface="+mj-lt"/>
              </a:rPr>
              <a:t> use effective data imputation methods to extrapolate remaining missing values.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PREDICTION: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Our deep learning models which explicitly consider </a:t>
            </a:r>
            <a:r>
              <a:rPr lang="en-US" sz="2400" dirty="0" err="1">
                <a:latin typeface="+mj-lt"/>
                <a:cs typeface="Arial" panose="020B0604020202020204" pitchFamily="34" charset="0"/>
              </a:rPr>
              <a:t>spatio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-temporal dependence perform significantly better in predicting produce prices accurately.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PECAD significantly outperforms other deep learning models by achieving ∼25% lesser coefficient of variation as compared to the average case performance of the other four deep learning models.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38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107</TotalTime>
  <Words>819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Bookman Old Style</vt:lpstr>
      <vt:lpstr>Rockwell</vt:lpstr>
      <vt:lpstr>Wingdings</vt:lpstr>
      <vt:lpstr>Damask</vt:lpstr>
      <vt:lpstr>IMPROVING THE LIVES OF INDEBTED FARMERS USING DEEP LEARNING</vt:lpstr>
      <vt:lpstr>INTRODUCTION</vt:lpstr>
      <vt:lpstr>PowerPoint Presentation</vt:lpstr>
      <vt:lpstr>LITERATURE STUDY</vt:lpstr>
      <vt:lpstr>EXISTING SYSTEMS</vt:lpstr>
      <vt:lpstr>PowerPoint Presentation</vt:lpstr>
      <vt:lpstr>MODULES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LIVES OF INDEBTED FARMERS USING DEEP LEARNING</dc:title>
  <dc:creator>poojitha nathi</dc:creator>
  <cp:lastModifiedBy>poojitha nathi</cp:lastModifiedBy>
  <cp:revision>1</cp:revision>
  <dcterms:created xsi:type="dcterms:W3CDTF">2022-08-20T05:35:02Z</dcterms:created>
  <dcterms:modified xsi:type="dcterms:W3CDTF">2022-08-20T07:22:34Z</dcterms:modified>
</cp:coreProperties>
</file>