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Bold" charset="1" panose="020B0703020202020204"/>
      <p:regular r:id="rId22"/>
    </p:embeddedFont>
    <p:embeddedFont>
      <p:font typeface="TT Rounds Condensed" charset="1" panose="02000506030000020003"/>
      <p:regular r:id="rId23"/>
    </p:embeddedFont>
    <p:embeddedFont>
      <p:font typeface="Times New Roman" charset="1" panose="02030502070405020303"/>
      <p:regular r:id="rId24"/>
    </p:embeddedFont>
    <p:embeddedFont>
      <p:font typeface="Trebuchet MS" charset="1" panose="020B06030202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585787" y="647738"/>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5"/>
            <a:ext cx="226693" cy="981022"/>
          </a:xfrm>
          <a:prstGeom prst="rect">
            <a:avLst/>
          </a:prstGeom>
        </p:spPr>
        <p:txBody>
          <a:bodyPr anchor="t" rtlCol="false" tIns="0" lIns="0" bIns="0" rIns="0">
            <a:spAutoFit/>
          </a:bodyPr>
          <a:lstStyle/>
          <a:p>
            <a:pPr algn="l">
              <a:lnSpc>
                <a:spcPts val="7650"/>
              </a:lnSpc>
            </a:pPr>
            <a:r>
              <a:rPr lang="en-US" b="true" sz="6375" spc="57">
                <a:solidFill>
                  <a:srgbClr val="2D936B"/>
                </a:solidFill>
                <a:latin typeface="Trebuchet MS Bold"/>
                <a:ea typeface="Trebuchet MS Bold"/>
                <a:cs typeface="Trebuchet MS Bold"/>
                <a:sym typeface="Trebuchet MS Bold"/>
              </a:rPr>
              <a:t>1</a:t>
            </a:r>
          </a:p>
        </p:txBody>
      </p:sp>
      <p:sp>
        <p:nvSpPr>
          <p:cNvPr name="TextBox 30" id="30"/>
          <p:cNvSpPr txBox="true"/>
          <p:nvPr/>
        </p:nvSpPr>
        <p:spPr>
          <a:xfrm rot="0">
            <a:off x="3923253" y="5016945"/>
            <a:ext cx="12733020" cy="2714362"/>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JHANSI.N</a:t>
            </a:r>
          </a:p>
          <a:p>
            <a:pPr algn="l">
              <a:lnSpc>
                <a:spcPts val="4320"/>
              </a:lnSpc>
            </a:pPr>
            <a:r>
              <a:rPr lang="en-US" sz="3600" spc="32">
                <a:solidFill>
                  <a:srgbClr val="000000"/>
                </a:solidFill>
                <a:latin typeface="TT Rounds Condensed"/>
                <a:ea typeface="TT Rounds Condensed"/>
                <a:cs typeface="TT Rounds Condensed"/>
                <a:sym typeface="TT Rounds Condensed"/>
              </a:rPr>
              <a:t>REGISTER NO: 122203596</a:t>
            </a:r>
          </a:p>
          <a:p>
            <a:pPr algn="l">
              <a:lnSpc>
                <a:spcPts val="4320"/>
              </a:lnSpc>
            </a:pPr>
            <a:r>
              <a:rPr lang="en-US" sz="3600" spc="32">
                <a:solidFill>
                  <a:srgbClr val="000000"/>
                </a:solidFill>
                <a:latin typeface="TT Rounds Condensed"/>
                <a:ea typeface="TT Rounds Condensed"/>
                <a:cs typeface="TT Rounds Condensed"/>
                <a:sym typeface="TT Rounds Condensed"/>
              </a:rPr>
              <a:t>DEPARTMENT: BACHELOR OF COMMERCE</a:t>
            </a:r>
          </a:p>
          <a:p>
            <a:pPr algn="l">
              <a:lnSpc>
                <a:spcPts val="4320"/>
              </a:lnSpc>
            </a:pPr>
            <a:r>
              <a:rPr lang="en-US" sz="3600" spc="33">
                <a:solidFill>
                  <a:srgbClr val="000000"/>
                </a:solidFill>
                <a:latin typeface="TT Rounds Condensed"/>
                <a:ea typeface="TT Rounds Condensed"/>
                <a:cs typeface="TT Rounds Condensed"/>
                <a:sym typeface="TT Rounds Condensed"/>
              </a:rPr>
              <a:t>COLLEGE: SOKA IKEDA COLLEGE OF ARTS AMD SCIENCE FOR WOMEN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5"/>
            <a:ext cx="342900" cy="1952520"/>
          </a:xfrm>
          <a:prstGeom prst="rect">
            <a:avLst/>
          </a:prstGeom>
        </p:spPr>
        <p:txBody>
          <a:bodyPr anchor="t" rtlCol="false" tIns="0" lIns="0" bIns="0" rIns="0">
            <a:spAutoFit/>
          </a:bodyPr>
          <a:lstStyle/>
          <a:p>
            <a:pPr algn="l">
              <a:lnSpc>
                <a:spcPts val="7650"/>
              </a:lnSpc>
            </a:pPr>
            <a:r>
              <a:rPr lang="en-US" b="true" sz="6375" spc="57">
                <a:solidFill>
                  <a:srgbClr val="2D936B"/>
                </a:solidFill>
                <a:latin typeface="Trebuchet MS Bold"/>
                <a:ea typeface="Trebuchet MS Bold"/>
                <a:cs typeface="Trebuchet MS Bold"/>
                <a:sym typeface="Trebuchet MS Bold"/>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162145" y="2153301"/>
            <a:ext cx="12239530" cy="7039697"/>
          </a:xfrm>
          <a:prstGeom prst="rect">
            <a:avLst/>
          </a:prstGeom>
        </p:spPr>
        <p:txBody>
          <a:bodyPr anchor="t" rtlCol="false" tIns="0" lIns="0" bIns="0" rIns="0">
            <a:spAutoFit/>
          </a:bodyPr>
          <a:lstStyle/>
          <a:p>
            <a:pPr algn="just">
              <a:lnSpc>
                <a:spcPts val="5545"/>
              </a:lnSpc>
              <a:spcBef>
                <a:spcPct val="0"/>
              </a:spcBef>
            </a:pPr>
            <a:r>
              <a:rPr lang="en-US" b="true" sz="4621" spc="42">
                <a:solidFill>
                  <a:srgbClr val="000000"/>
                </a:solidFill>
                <a:latin typeface="Trebuchet MS Bold"/>
                <a:ea typeface="Trebuchet MS Bold"/>
                <a:cs typeface="Trebuchet MS Bold"/>
                <a:sym typeface="Trebuchet MS Bold"/>
              </a:rPr>
              <a:t>Employee performance analysis uses data to predict and enhance individual performance. By analyzing historical data, models identify patterns and trends, helping to forecast future performance and areas for improvement. This process provides actionable insights, enabling employees to receive targeted feedback, set realistic goals, and track their progress effectively.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5319951" cy="111442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5"/>
            <a:ext cx="342900" cy="1952520"/>
          </a:xfrm>
          <a:prstGeom prst="rect">
            <a:avLst/>
          </a:prstGeom>
        </p:spPr>
        <p:txBody>
          <a:bodyPr anchor="t" rtlCol="false" tIns="0" lIns="0" bIns="0" rIns="0">
            <a:spAutoFit/>
          </a:bodyPr>
          <a:lstStyle/>
          <a:p>
            <a:pPr algn="l">
              <a:lnSpc>
                <a:spcPts val="7650"/>
              </a:lnSpc>
            </a:pPr>
            <a:r>
              <a:rPr lang="en-US" b="true" sz="6375" spc="57">
                <a:solidFill>
                  <a:srgbClr val="2D936B"/>
                </a:solidFill>
                <a:latin typeface="Trebuchet MS Bold"/>
                <a:ea typeface="Trebuchet MS Bold"/>
                <a:cs typeface="Trebuchet MS Bold"/>
                <a:sym typeface="Trebuchet MS Bold"/>
              </a:rPr>
              <a:t>11</a:t>
            </a:r>
          </a:p>
        </p:txBody>
      </p:sp>
      <p:sp>
        <p:nvSpPr>
          <p:cNvPr name="TextBox 31" id="31"/>
          <p:cNvSpPr txBox="true"/>
          <p:nvPr/>
        </p:nvSpPr>
        <p:spPr>
          <a:xfrm rot="0">
            <a:off x="1028700" y="2882553"/>
            <a:ext cx="10639902" cy="6255443"/>
          </a:xfrm>
          <a:prstGeom prst="rect">
            <a:avLst/>
          </a:prstGeom>
        </p:spPr>
        <p:txBody>
          <a:bodyPr anchor="t" rtlCol="false" tIns="0" lIns="0" bIns="0" rIns="0">
            <a:spAutoFit/>
          </a:bodyPr>
          <a:lstStyle/>
          <a:p>
            <a:pPr algn="l">
              <a:lnSpc>
                <a:spcPts val="4923"/>
              </a:lnSpc>
              <a:spcBef>
                <a:spcPct val="0"/>
              </a:spcBef>
            </a:pPr>
            <a:r>
              <a:rPr lang="en-US" b="true" sz="4102" spc="37">
                <a:solidFill>
                  <a:srgbClr val="000000"/>
                </a:solidFill>
                <a:latin typeface="Trebuchet MS Bold"/>
                <a:ea typeface="Trebuchet MS Bold"/>
                <a:cs typeface="Trebuchet MS Bold"/>
                <a:sym typeface="Trebuchet MS Bold"/>
              </a:rPr>
              <a:t>The result of employee performance modelling is a set of actionable insights that highlight strengths, identify areas for improvement, and predict future performance trends. This helps employees understand their progress, set achievable goals, and receive personalized feedback. Overall, it leads to more informed development plans and enhanced career growth.</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2109207" y="2313420"/>
            <a:ext cx="11292468" cy="6434036"/>
          </a:xfrm>
          <a:prstGeom prst="rect">
            <a:avLst/>
          </a:prstGeom>
        </p:spPr>
        <p:txBody>
          <a:bodyPr anchor="t" rtlCol="false" tIns="0" lIns="0" bIns="0" rIns="0">
            <a:spAutoFit/>
          </a:bodyPr>
          <a:lstStyle/>
          <a:p>
            <a:pPr algn="just">
              <a:lnSpc>
                <a:spcPts val="4651"/>
              </a:lnSpc>
              <a:spcBef>
                <a:spcPct val="0"/>
              </a:spcBef>
            </a:pPr>
            <a:r>
              <a:rPr lang="en-US" b="true" sz="3875" spc="35">
                <a:solidFill>
                  <a:srgbClr val="000000"/>
                </a:solidFill>
                <a:latin typeface="Trebuchet MS Bold"/>
                <a:ea typeface="Trebuchet MS Bold"/>
                <a:cs typeface="Trebuchet MS Bold"/>
                <a:sym typeface="Trebuchet MS Bold"/>
              </a:rPr>
              <a:t>Employee performance modelling provides valuable insights into individual and team performance by analyzing historical data and predicting future trends. It enhances understanding of strengths and weaknesses, supports targeted development, and improves decision-making. By leveraging these insights, organizations can foster better employee growth, optimize performance management, and align individual goals with organizational objectives.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5"/>
            <a:ext cx="226693" cy="981022"/>
          </a:xfrm>
          <a:prstGeom prst="rect">
            <a:avLst/>
          </a:prstGeom>
        </p:spPr>
        <p:txBody>
          <a:bodyPr anchor="t" rtlCol="false" tIns="0" lIns="0" bIns="0" rIns="0">
            <a:spAutoFit/>
          </a:bodyPr>
          <a:lstStyle/>
          <a:p>
            <a:pPr algn="l">
              <a:lnSpc>
                <a:spcPts val="7650"/>
              </a:lnSpc>
            </a:pPr>
            <a:r>
              <a:rPr lang="en-US" b="true" sz="6375" spc="57">
                <a:solidFill>
                  <a:srgbClr val="2D936B"/>
                </a:solidFill>
                <a:latin typeface="Trebuchet MS Bold"/>
                <a:ea typeface="Trebuchet MS Bold"/>
                <a:cs typeface="Trebuchet MS Bold"/>
                <a:sym typeface="Trebuchet MS Bold"/>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494347"/>
          </a:xfrm>
          <a:prstGeom prst="rect">
            <a:avLst/>
          </a:prstGeom>
        </p:spPr>
        <p:txBody>
          <a:bodyPr anchor="t" rtlCol="false" tIns="0" lIns="0" bIns="0" rIns="0">
            <a:spAutoFit/>
          </a:bodyPr>
          <a:lstStyle/>
          <a:p>
            <a:pPr algn="l">
              <a:lnSpc>
                <a:spcPts val="1912"/>
              </a:lnSpc>
            </a:pPr>
            <a:r>
              <a:rPr lang="en-US" b="true" sz="1650" spc="30">
                <a:solidFill>
                  <a:srgbClr val="2D83C3"/>
                </a:solidFill>
                <a:latin typeface="Trebuchet MS Bold"/>
                <a:ea typeface="Trebuchet MS Bold"/>
                <a:cs typeface="Trebuchet MS Bold"/>
                <a:sym typeface="Trebuchet MS Bold"/>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5"/>
            <a:ext cx="226693" cy="981022"/>
          </a:xfrm>
          <a:prstGeom prst="rect">
            <a:avLst/>
          </a:prstGeom>
        </p:spPr>
        <p:txBody>
          <a:bodyPr anchor="t" rtlCol="false" tIns="0" lIns="0" bIns="0" rIns="0">
            <a:spAutoFit/>
          </a:bodyPr>
          <a:lstStyle/>
          <a:p>
            <a:pPr algn="l">
              <a:lnSpc>
                <a:spcPts val="7650"/>
              </a:lnSpc>
            </a:pPr>
            <a:r>
              <a:rPr lang="en-US" b="true" sz="6375" spc="57">
                <a:solidFill>
                  <a:srgbClr val="2D936B"/>
                </a:solidFill>
                <a:latin typeface="Trebuchet MS Bold"/>
                <a:ea typeface="Trebuchet MS Bold"/>
                <a:cs typeface="Trebuchet MS Bold"/>
                <a:sym typeface="Trebuchet MS Bold"/>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5"/>
            <a:ext cx="226693" cy="981022"/>
          </a:xfrm>
          <a:prstGeom prst="rect">
            <a:avLst/>
          </a:prstGeom>
        </p:spPr>
        <p:txBody>
          <a:bodyPr anchor="t" rtlCol="false" tIns="0" lIns="0" bIns="0" rIns="0">
            <a:spAutoFit/>
          </a:bodyPr>
          <a:lstStyle/>
          <a:p>
            <a:pPr algn="l">
              <a:lnSpc>
                <a:spcPts val="7650"/>
              </a:lnSpc>
            </a:pPr>
            <a:r>
              <a:rPr lang="en-US" b="true" sz="6375" spc="57">
                <a:solidFill>
                  <a:srgbClr val="2D936B"/>
                </a:solidFill>
                <a:latin typeface="Trebuchet MS Bold"/>
                <a:ea typeface="Trebuchet MS Bold"/>
                <a:cs typeface="Trebuchet MS Bold"/>
                <a:sym typeface="Trebuchet MS Bold"/>
              </a:rPr>
              <a:t>4</a:t>
            </a:r>
          </a:p>
        </p:txBody>
      </p:sp>
      <p:sp>
        <p:nvSpPr>
          <p:cNvPr name="TextBox 32" id="32"/>
          <p:cNvSpPr txBox="true"/>
          <p:nvPr/>
        </p:nvSpPr>
        <p:spPr>
          <a:xfrm rot="0">
            <a:off x="1290917" y="2197326"/>
            <a:ext cx="8133790" cy="7552484"/>
          </a:xfrm>
          <a:prstGeom prst="rect">
            <a:avLst/>
          </a:prstGeom>
        </p:spPr>
        <p:txBody>
          <a:bodyPr anchor="t" rtlCol="false" tIns="0" lIns="0" bIns="0" rIns="0">
            <a:spAutoFit/>
          </a:bodyPr>
          <a:lstStyle/>
          <a:p>
            <a:pPr algn="just">
              <a:lnSpc>
                <a:spcPts val="4975"/>
              </a:lnSpc>
              <a:spcBef>
                <a:spcPct val="0"/>
              </a:spcBef>
            </a:pPr>
            <a:r>
              <a:rPr lang="en-US" b="true" sz="4146" spc="37">
                <a:solidFill>
                  <a:srgbClr val="000000"/>
                </a:solidFill>
                <a:latin typeface="Trebuchet MS Bold"/>
                <a:ea typeface="Trebuchet MS Bold"/>
                <a:cs typeface="Trebuchet MS Bold"/>
                <a:sym typeface="Trebuchet MS Bold"/>
              </a:rPr>
              <a:t>"Assessing employee performance through Excel can be challenging due to the need for accurate data entry, effective use of formulas, and clear visualization. The goal is to streamline this process by organizing metrics, calculating performance scores, and presenting data in a way that facilitates easy interpretation and decision-making."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5"/>
            <a:ext cx="226693" cy="981022"/>
          </a:xfrm>
          <a:prstGeom prst="rect">
            <a:avLst/>
          </a:prstGeom>
        </p:spPr>
        <p:txBody>
          <a:bodyPr anchor="t" rtlCol="false" tIns="0" lIns="0" bIns="0" rIns="0">
            <a:spAutoFit/>
          </a:bodyPr>
          <a:lstStyle/>
          <a:p>
            <a:pPr algn="l">
              <a:lnSpc>
                <a:spcPts val="7650"/>
              </a:lnSpc>
            </a:pPr>
            <a:r>
              <a:rPr lang="en-US" b="true" sz="6375" spc="57">
                <a:solidFill>
                  <a:srgbClr val="2D936B"/>
                </a:solidFill>
                <a:latin typeface="Trebuchet MS Bold"/>
                <a:ea typeface="Trebuchet MS Bold"/>
                <a:cs typeface="Trebuchet MS Bold"/>
                <a:sym typeface="Trebuchet MS Bold"/>
              </a:rPr>
              <a:t>5</a:t>
            </a:r>
          </a:p>
        </p:txBody>
      </p:sp>
      <p:sp>
        <p:nvSpPr>
          <p:cNvPr name="TextBox 32" id="32"/>
          <p:cNvSpPr txBox="true"/>
          <p:nvPr/>
        </p:nvSpPr>
        <p:spPr>
          <a:xfrm rot="0">
            <a:off x="1028700" y="3305175"/>
            <a:ext cx="10868025" cy="6295324"/>
          </a:xfrm>
          <a:prstGeom prst="rect">
            <a:avLst/>
          </a:prstGeom>
        </p:spPr>
        <p:txBody>
          <a:bodyPr anchor="t" rtlCol="false" tIns="0" lIns="0" bIns="0" rIns="0">
            <a:spAutoFit/>
          </a:bodyPr>
          <a:lstStyle/>
          <a:p>
            <a:pPr algn="just" marL="890594" indent="-445297" lvl="1">
              <a:lnSpc>
                <a:spcPts val="4950"/>
              </a:lnSpc>
              <a:buFont typeface="Arial"/>
              <a:buChar char="•"/>
            </a:pPr>
            <a:r>
              <a:rPr lang="en-US" sz="4125" spc="37">
                <a:solidFill>
                  <a:srgbClr val="000000"/>
                </a:solidFill>
                <a:latin typeface="Trebuchet MS"/>
                <a:ea typeface="Trebuchet MS"/>
                <a:cs typeface="Trebuchet MS"/>
                <a:sym typeface="Trebuchet MS"/>
              </a:rPr>
              <a:t>T</a:t>
            </a:r>
            <a:r>
              <a:rPr lang="en-US" b="true" sz="4125" spc="37">
                <a:solidFill>
                  <a:srgbClr val="000000"/>
                </a:solidFill>
                <a:latin typeface="Trebuchet MS Bold"/>
                <a:ea typeface="Trebuchet MS Bold"/>
                <a:cs typeface="Trebuchet MS Bold"/>
                <a:sym typeface="Trebuchet MS Bold"/>
              </a:rPr>
              <a:t>his project involves using Excel to analyze employee performance by collecting and organizing relevant data, applying formulas to calculate performance metrics, and creating visualizations like charts.</a:t>
            </a:r>
          </a:p>
          <a:p>
            <a:pPr algn="just" marL="890594" indent="-445297" lvl="1">
              <a:lnSpc>
                <a:spcPts val="4950"/>
              </a:lnSpc>
              <a:buFont typeface="Arial"/>
              <a:buChar char="•"/>
            </a:pPr>
            <a:r>
              <a:rPr lang="en-US" b="true" sz="4125" spc="37">
                <a:solidFill>
                  <a:srgbClr val="000000"/>
                </a:solidFill>
                <a:latin typeface="Trebuchet MS Bold"/>
                <a:ea typeface="Trebuchet MS Bold"/>
                <a:cs typeface="Trebuchet MS Bold"/>
                <a:sym typeface="Trebuchet MS Bold"/>
              </a:rPr>
              <a:t>The goal is to identify trends, strengths, and areas for improvement to enhance decision-making and performance management.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4943475" y="5771197"/>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5"/>
            <a:ext cx="226693" cy="981022"/>
          </a:xfrm>
          <a:prstGeom prst="rect">
            <a:avLst/>
          </a:prstGeom>
        </p:spPr>
        <p:txBody>
          <a:bodyPr anchor="t" rtlCol="false" tIns="0" lIns="0" bIns="0" rIns="0">
            <a:spAutoFit/>
          </a:bodyPr>
          <a:lstStyle/>
          <a:p>
            <a:pPr algn="l">
              <a:lnSpc>
                <a:spcPts val="7650"/>
              </a:lnSpc>
            </a:pPr>
            <a:r>
              <a:rPr lang="en-US" b="true" sz="6375" spc="57">
                <a:solidFill>
                  <a:srgbClr val="2D936B"/>
                </a:solidFill>
                <a:latin typeface="Trebuchet MS Bold"/>
                <a:ea typeface="Trebuchet MS Bold"/>
                <a:cs typeface="Trebuchet MS Bold"/>
                <a:sym typeface="Trebuchet MS Bold"/>
              </a:rPr>
              <a:t>6</a:t>
            </a:r>
          </a:p>
        </p:txBody>
      </p:sp>
      <p:sp>
        <p:nvSpPr>
          <p:cNvPr name="TextBox 31" id="31"/>
          <p:cNvSpPr txBox="true"/>
          <p:nvPr/>
        </p:nvSpPr>
        <p:spPr>
          <a:xfrm rot="0">
            <a:off x="2721769" y="3813308"/>
            <a:ext cx="10653097" cy="4651109"/>
          </a:xfrm>
          <a:prstGeom prst="rect">
            <a:avLst/>
          </a:prstGeom>
        </p:spPr>
        <p:txBody>
          <a:bodyPr anchor="t" rtlCol="false" tIns="0" lIns="0" bIns="0" rIns="0">
            <a:spAutoFit/>
          </a:bodyPr>
          <a:lstStyle/>
          <a:p>
            <a:pPr algn="l" marL="839351" indent="-419675" lvl="1">
              <a:lnSpc>
                <a:spcPts val="4665"/>
              </a:lnSpc>
              <a:buAutoNum type="arabicPeriod" startAt="1"/>
            </a:pPr>
            <a:r>
              <a:rPr lang="en-US" sz="3887" spc="34">
                <a:solidFill>
                  <a:srgbClr val="000000"/>
                </a:solidFill>
                <a:latin typeface="Trebuchet MS"/>
                <a:ea typeface="Trebuchet MS"/>
                <a:cs typeface="Trebuchet MS"/>
                <a:sym typeface="Trebuchet MS"/>
              </a:rPr>
              <a:t>HR Managers: Evaluate and manage employee performance.</a:t>
            </a:r>
          </a:p>
          <a:p>
            <a:pPr algn="l" marL="839351" indent="-419675" lvl="1">
              <a:lnSpc>
                <a:spcPts val="4665"/>
              </a:lnSpc>
              <a:buAutoNum type="arabicPeriod" startAt="1"/>
            </a:pPr>
            <a:r>
              <a:rPr lang="en-US" sz="3887" spc="34">
                <a:solidFill>
                  <a:srgbClr val="000000"/>
                </a:solidFill>
                <a:latin typeface="Trebuchet MS"/>
                <a:ea typeface="Trebuchet MS"/>
                <a:cs typeface="Trebuchet MS"/>
                <a:sym typeface="Trebuchet MS"/>
              </a:rPr>
              <a:t>Team Leaders/Supervisors: Monitor and guide team performance.</a:t>
            </a:r>
          </a:p>
          <a:p>
            <a:pPr algn="l" marL="839351" indent="-419675" lvl="1">
              <a:lnSpc>
                <a:spcPts val="4665"/>
              </a:lnSpc>
              <a:buAutoNum type="arabicPeriod" startAt="1"/>
            </a:pPr>
            <a:r>
              <a:rPr lang="en-US" sz="3887" spc="34">
                <a:solidFill>
                  <a:srgbClr val="000000"/>
                </a:solidFill>
                <a:latin typeface="Trebuchet MS"/>
                <a:ea typeface="Trebuchet MS"/>
                <a:cs typeface="Trebuchet MS"/>
                <a:sym typeface="Trebuchet MS"/>
              </a:rPr>
              <a:t>Executives: Make strategic decisions based on performance data.</a:t>
            </a:r>
          </a:p>
          <a:p>
            <a:pPr algn="l" marL="839351" indent="-419675" lvl="1">
              <a:lnSpc>
                <a:spcPts val="4665"/>
              </a:lnSpc>
              <a:buAutoNum type="arabicPeriod" startAt="1"/>
            </a:pPr>
            <a:r>
              <a:rPr lang="en-US" sz="3887" spc="35">
                <a:solidFill>
                  <a:srgbClr val="000000"/>
                </a:solidFill>
                <a:latin typeface="Trebuchet MS"/>
                <a:ea typeface="Trebuchet MS"/>
                <a:cs typeface="Trebuchet MS"/>
                <a:sym typeface="Trebuchet MS"/>
              </a:rPr>
              <a:t>Employees: Review personal performance metrics for improvement.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5"/>
            <a:ext cx="226693" cy="981022"/>
          </a:xfrm>
          <a:prstGeom prst="rect">
            <a:avLst/>
          </a:prstGeom>
        </p:spPr>
        <p:txBody>
          <a:bodyPr anchor="t" rtlCol="false" tIns="0" lIns="0" bIns="0" rIns="0">
            <a:spAutoFit/>
          </a:bodyPr>
          <a:lstStyle/>
          <a:p>
            <a:pPr algn="l">
              <a:lnSpc>
                <a:spcPts val="7650"/>
              </a:lnSpc>
            </a:pPr>
            <a:r>
              <a:rPr lang="en-US" b="true" sz="6375" spc="57">
                <a:solidFill>
                  <a:srgbClr val="2D936B"/>
                </a:solidFill>
                <a:latin typeface="Trebuchet MS Bold"/>
                <a:ea typeface="Trebuchet MS Bold"/>
                <a:cs typeface="Trebuchet MS Bold"/>
                <a:sym typeface="Trebuchet MS Bold"/>
              </a:rPr>
              <a:t>7</a:t>
            </a:r>
          </a:p>
        </p:txBody>
      </p:sp>
      <p:sp>
        <p:nvSpPr>
          <p:cNvPr name="TextBox 32" id="32"/>
          <p:cNvSpPr txBox="true"/>
          <p:nvPr/>
        </p:nvSpPr>
        <p:spPr>
          <a:xfrm rot="0">
            <a:off x="4319859" y="3409950"/>
            <a:ext cx="10396266" cy="5200964"/>
          </a:xfrm>
          <a:prstGeom prst="rect">
            <a:avLst/>
          </a:prstGeom>
        </p:spPr>
        <p:txBody>
          <a:bodyPr anchor="t" rtlCol="false" tIns="0" lIns="0" bIns="0" rIns="0">
            <a:spAutoFit/>
          </a:bodyPr>
          <a:lstStyle/>
          <a:p>
            <a:pPr algn="ctr">
              <a:lnSpc>
                <a:spcPts val="4087"/>
              </a:lnSpc>
              <a:spcBef>
                <a:spcPct val="0"/>
              </a:spcBef>
            </a:pPr>
            <a:r>
              <a:rPr lang="en-US" b="true" sz="3406" spc="30">
                <a:solidFill>
                  <a:srgbClr val="000000"/>
                </a:solidFill>
                <a:latin typeface="Trebuchet MS Bold"/>
                <a:ea typeface="Trebuchet MS Bold"/>
                <a:cs typeface="Trebuchet MS Bold"/>
                <a:sym typeface="Trebuchet MS Bold"/>
              </a:rPr>
              <a:t>We provide a performance management platform with real-time analytics, feedback tools, and customizable metrics to streamline employee evaluations and development. Our solution automates performance assessments for HR Managers, offers real-time insights to Team Leaders, delivers strategic data for Executives, and provides clear performance metrics and feedback to Employees for personal growth and goal achievement.</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028700" y="2517238"/>
            <a:ext cx="11762274" cy="6026399"/>
          </a:xfrm>
          <a:prstGeom prst="rect">
            <a:avLst/>
          </a:prstGeom>
        </p:spPr>
        <p:txBody>
          <a:bodyPr anchor="t" rtlCol="false" tIns="0" lIns="0" bIns="0" rIns="0">
            <a:spAutoFit/>
          </a:bodyPr>
          <a:lstStyle/>
          <a:p>
            <a:pPr algn="l">
              <a:lnSpc>
                <a:spcPts val="4797"/>
              </a:lnSpc>
              <a:spcBef>
                <a:spcPct val="0"/>
              </a:spcBef>
            </a:pPr>
            <a:r>
              <a:rPr lang="en-US" b="true" sz="3998" spc="36">
                <a:solidFill>
                  <a:srgbClr val="000000"/>
                </a:solidFill>
                <a:latin typeface="Trebuchet MS Bold"/>
                <a:ea typeface="Trebuchet MS Bold"/>
                <a:cs typeface="Trebuchet MS Bold"/>
                <a:sym typeface="Trebuchet MS Bold"/>
              </a:rPr>
              <a:t>The dataset consists of performance metrics collected from various sources, including employee evaluations, feedback surveys, and productivity measures. It includes quantitative data such as performance scores, qualitative feedback, and historical trends. The dataset is designed to support comprehensive performance analysis and development, offering insights into individual and team performance.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494347"/>
          </a:xfrm>
          <a:prstGeom prst="rect">
            <a:avLst/>
          </a:prstGeom>
        </p:spPr>
        <p:txBody>
          <a:bodyPr anchor="t" rtlCol="false" tIns="0" lIns="0" bIns="0" rIns="0">
            <a:spAutoFit/>
          </a:bodyPr>
          <a:lstStyle/>
          <a:p>
            <a:pPr algn="l">
              <a:lnSpc>
                <a:spcPts val="1912"/>
              </a:lnSpc>
            </a:pPr>
            <a:r>
              <a:rPr lang="en-US" b="true" sz="1650" spc="30">
                <a:solidFill>
                  <a:srgbClr val="2D83C3"/>
                </a:solidFill>
                <a:latin typeface="Trebuchet MS Bold"/>
                <a:ea typeface="Trebuchet MS Bold"/>
                <a:cs typeface="Trebuchet MS Bold"/>
                <a:sym typeface="Trebuchet MS Bold"/>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5"/>
            <a:ext cx="342900" cy="981022"/>
          </a:xfrm>
          <a:prstGeom prst="rect">
            <a:avLst/>
          </a:prstGeom>
        </p:spPr>
        <p:txBody>
          <a:bodyPr anchor="t" rtlCol="false" tIns="0" lIns="0" bIns="0" rIns="0">
            <a:spAutoFit/>
          </a:bodyPr>
          <a:lstStyle/>
          <a:p>
            <a:pPr algn="l">
              <a:lnSpc>
                <a:spcPts val="7650"/>
              </a:lnSpc>
            </a:pPr>
            <a:r>
              <a:rPr lang="en-US" b="true" sz="6375" spc="57">
                <a:solidFill>
                  <a:srgbClr val="2D936B"/>
                </a:solidFill>
                <a:latin typeface="Trebuchet MS Bold"/>
                <a:ea typeface="Trebuchet MS Bold"/>
                <a:cs typeface="Trebuchet MS Bold"/>
                <a:sym typeface="Trebuchet MS Bold"/>
              </a:rPr>
              <a:t>9</a:t>
            </a:r>
          </a:p>
        </p:txBody>
      </p:sp>
      <p:sp>
        <p:nvSpPr>
          <p:cNvPr name="TextBox 32" id="32"/>
          <p:cNvSpPr txBox="true"/>
          <p:nvPr/>
        </p:nvSpPr>
        <p:spPr>
          <a:xfrm rot="0">
            <a:off x="3510074" y="3517116"/>
            <a:ext cx="10496821" cy="5598309"/>
          </a:xfrm>
          <a:prstGeom prst="rect">
            <a:avLst/>
          </a:prstGeom>
        </p:spPr>
        <p:txBody>
          <a:bodyPr anchor="t" rtlCol="false" tIns="0" lIns="0" bIns="0" rIns="0">
            <a:spAutoFit/>
          </a:bodyPr>
          <a:lstStyle/>
          <a:p>
            <a:pPr algn="ctr">
              <a:lnSpc>
                <a:spcPts val="4400"/>
              </a:lnSpc>
              <a:spcBef>
                <a:spcPct val="0"/>
              </a:spcBef>
            </a:pPr>
            <a:r>
              <a:rPr lang="en-US" b="true" sz="3667" spc="33">
                <a:solidFill>
                  <a:srgbClr val="000000"/>
                </a:solidFill>
                <a:latin typeface="Trebuchet MS Bold"/>
                <a:ea typeface="Trebuchet MS Bold"/>
                <a:cs typeface="Trebuchet MS Bold"/>
                <a:sym typeface="Trebuchet MS Bold"/>
              </a:rPr>
              <a:t>Highly customizable metrics, transforming raw data into actionable insights. It automates performance assessments, offers dynamic visualizations, and provides personalized feedback, making performance management more intuitive and strategic for all users. This empowers HR Managers, Team Leaders, Executives, and Employees to make data-driven decisions and foster continuous growth and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DAGQLuc2heI</dc:identifier>
  <dcterms:modified xsi:type="dcterms:W3CDTF">2011-08-01T06:04:30Z</dcterms:modified>
  <cp:revision>1</cp:revision>
  <dc:title>Employee_Data_Analysis_2.pptx</dc:title>
</cp:coreProperties>
</file>