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8" r:id="rId13"/>
    <p:sldId id="277" r:id="rId14"/>
    <p:sldId id="279" r:id="rId15"/>
    <p:sldId id="28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ansi\OneDrive\Desktop\jhansi\unt\FAI\Buspirone\Reactions%20plotted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Distribution of Age Group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 of Age Groups</c:v>
          </c:tx>
          <c:invertIfNegative val="0"/>
          <c:dPt>
            <c:idx val="0"/>
            <c:invertIfNegative val="0"/>
            <c:bubble3D val="0"/>
            <c:spPr>
              <a:solidFill>
                <a:srgbClr val="054D25"/>
              </a:solidFill>
            </c:spPr>
            <c:extLst>
              <c:ext xmlns:c16="http://schemas.microsoft.com/office/drawing/2014/chart" uri="{C3380CC4-5D6E-409C-BE32-E72D297353CC}">
                <c16:uniqueId val="{00000001-D6F0-4F02-98DA-18B8D953D923}"/>
              </c:ext>
            </c:extLst>
          </c:dPt>
          <c:dPt>
            <c:idx val="1"/>
            <c:invertIfNegative val="0"/>
            <c:bubble3D val="0"/>
            <c:spPr>
              <a:solidFill>
                <a:srgbClr val="2E4713"/>
              </a:solidFill>
            </c:spPr>
            <c:extLst>
              <c:ext xmlns:c16="http://schemas.microsoft.com/office/drawing/2014/chart" uri="{C3380CC4-5D6E-409C-BE32-E72D297353CC}">
                <c16:uniqueId val="{00000003-D6F0-4F02-98DA-18B8D953D923}"/>
              </c:ext>
            </c:extLst>
          </c:dPt>
          <c:dPt>
            <c:idx val="2"/>
            <c:invertIfNegative val="0"/>
            <c:bubble3D val="0"/>
            <c:spPr>
              <a:solidFill>
                <a:srgbClr val="6E6E00"/>
              </a:solidFill>
            </c:spPr>
            <c:extLst>
              <c:ext xmlns:c16="http://schemas.microsoft.com/office/drawing/2014/chart" uri="{C3380CC4-5D6E-409C-BE32-E72D297353CC}">
                <c16:uniqueId val="{00000005-D6F0-4F02-98DA-18B8D953D923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7-D6F0-4F02-98DA-18B8D953D923}"/>
              </c:ext>
            </c:extLst>
          </c:dPt>
          <c:dPt>
            <c:idx val="4"/>
            <c:invertIfNegative val="0"/>
            <c:bubble3D val="0"/>
            <c:spPr>
              <a:solidFill>
                <a:srgbClr val="420505"/>
              </a:solidFill>
            </c:spPr>
            <c:extLst>
              <c:ext xmlns:c16="http://schemas.microsoft.com/office/drawing/2014/chart" uri="{C3380CC4-5D6E-409C-BE32-E72D297353CC}">
                <c16:uniqueId val="{00000009-D6F0-4F02-98DA-18B8D953D923}"/>
              </c:ext>
            </c:extLst>
          </c:dPt>
          <c:dPt>
            <c:idx val="5"/>
            <c:invertIfNegative val="0"/>
            <c:bubble3D val="0"/>
            <c:spPr>
              <a:solidFill>
                <a:srgbClr val="781E4B"/>
              </a:solidFill>
            </c:spPr>
            <c:extLst>
              <c:ext xmlns:c16="http://schemas.microsoft.com/office/drawing/2014/chart" uri="{C3380CC4-5D6E-409C-BE32-E72D297353CC}">
                <c16:uniqueId val="{0000000B-D6F0-4F02-98DA-18B8D953D923}"/>
              </c:ext>
            </c:extLst>
          </c:dPt>
          <c:dPt>
            <c:idx val="6"/>
            <c:invertIfNegative val="0"/>
            <c:bubble3D val="0"/>
            <c:spPr>
              <a:solidFill>
                <a:srgbClr val="0F174D"/>
              </a:solidFill>
            </c:spPr>
            <c:extLst>
              <c:ext xmlns:c16="http://schemas.microsoft.com/office/drawing/2014/chart" uri="{C3380CC4-5D6E-409C-BE32-E72D297353CC}">
                <c16:uniqueId val="{0000000D-D6F0-4F02-98DA-18B8D953D923}"/>
              </c:ext>
            </c:extLst>
          </c:dPt>
          <c:cat>
            <c:strRef>
              <c:f>'Age Group Distribution Data'!$A$3:$A$9</c:f>
              <c:strCache>
                <c:ptCount val="7"/>
                <c:pt idx="0">
                  <c:v>7-12</c:v>
                </c:pt>
                <c:pt idx="1">
                  <c:v>13-21</c:v>
                </c:pt>
                <c:pt idx="2">
                  <c:v>22-35</c:v>
                </c:pt>
                <c:pt idx="3">
                  <c:v>36-50</c:v>
                </c:pt>
                <c:pt idx="4">
                  <c:v>51-60</c:v>
                </c:pt>
                <c:pt idx="5">
                  <c:v>61-80</c:v>
                </c:pt>
                <c:pt idx="6">
                  <c:v>81+</c:v>
                </c:pt>
              </c:strCache>
            </c:strRef>
          </c:cat>
          <c:val>
            <c:numRef>
              <c:f>'Age Group Distribution Data'!$B$3:$B$9</c:f>
              <c:numCache>
                <c:formatCode>General</c:formatCode>
                <c:ptCount val="7"/>
                <c:pt idx="0">
                  <c:v>3</c:v>
                </c:pt>
                <c:pt idx="1">
                  <c:v>21</c:v>
                </c:pt>
                <c:pt idx="2">
                  <c:v>71</c:v>
                </c:pt>
                <c:pt idx="3">
                  <c:v>96</c:v>
                </c:pt>
                <c:pt idx="4">
                  <c:v>63</c:v>
                </c:pt>
                <c:pt idx="5">
                  <c:v>88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F0-4F02-98DA-18B8D953D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50001"/>
        <c:axId val="50250002"/>
      </c:barChart>
      <c:catAx>
        <c:axId val="5025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Group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50002"/>
        <c:crosses val="autoZero"/>
        <c:auto val="1"/>
        <c:lblAlgn val="ctr"/>
        <c:lblOffset val="100"/>
        <c:noMultiLvlLbl val="0"/>
      </c:catAx>
      <c:valAx>
        <c:axId val="5025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5000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61-80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'61-80'!$A$2:$A$4</c:f>
              <c:strCache>
                <c:ptCount val="3"/>
                <c:pt idx="0">
                  <c:v>Cardiovascular</c:v>
                </c:pt>
                <c:pt idx="1">
                  <c:v>Multiple Systems</c:v>
                </c:pt>
                <c:pt idx="2">
                  <c:v>Nervous System</c:v>
                </c:pt>
              </c:strCache>
            </c:strRef>
          </c:cat>
          <c:val>
            <c:numRef>
              <c:f>'61-80'!$B$2:$B$5</c:f>
              <c:numCache>
                <c:formatCode>General</c:formatCode>
                <c:ptCount val="4"/>
                <c:pt idx="0">
                  <c:v>0.3235294117647059</c:v>
                </c:pt>
                <c:pt idx="1">
                  <c:v>1.0588235294117649</c:v>
                </c:pt>
                <c:pt idx="2">
                  <c:v>1.588235294117647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7-4FA9-82DA-BE299C491348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'61-80'!$A$2:$A$4</c:f>
              <c:strCache>
                <c:ptCount val="3"/>
                <c:pt idx="0">
                  <c:v>Cardiovascular</c:v>
                </c:pt>
                <c:pt idx="1">
                  <c:v>Multiple Systems</c:v>
                </c:pt>
                <c:pt idx="2">
                  <c:v>Nervous System</c:v>
                </c:pt>
              </c:strCache>
            </c:strRef>
          </c:cat>
          <c:val>
            <c:numRef>
              <c:f>'61-80'!$C$2:$C$5</c:f>
              <c:numCache>
                <c:formatCode>General</c:formatCode>
                <c:ptCount val="4"/>
                <c:pt idx="0">
                  <c:v>0.42592592592592587</c:v>
                </c:pt>
                <c:pt idx="1">
                  <c:v>0.57407407407407407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57-4FA9-82DA-BE299C491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90001"/>
        <c:axId val="50190002"/>
      </c:barChart>
      <c:catAx>
        <c:axId val="5019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90002"/>
        <c:crosses val="autoZero"/>
        <c:auto val="1"/>
        <c:lblAlgn val="ctr"/>
        <c:lblOffset val="100"/>
        <c:noMultiLvlLbl val="0"/>
      </c:catAx>
      <c:valAx>
        <c:axId val="5019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19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81+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'81+'!$A$2:$A$6</c:f>
              <c:strCache>
                <c:ptCount val="5"/>
                <c:pt idx="0">
                  <c:v>Cardiovascular/Nervous System</c:v>
                </c:pt>
                <c:pt idx="1">
                  <c:v>Endocrine</c:v>
                </c:pt>
                <c:pt idx="2">
                  <c:v>Hematopoietic</c:v>
                </c:pt>
                <c:pt idx="3">
                  <c:v>Multiple Systems</c:v>
                </c:pt>
                <c:pt idx="4">
                  <c:v>Musculoskeletal</c:v>
                </c:pt>
              </c:strCache>
            </c:strRef>
          </c:cat>
          <c:val>
            <c:numRef>
              <c:f>'81+'!$B$2:$B$7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C-4044-9FFE-BE961247E9B4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'81+'!$A$2:$A$6</c:f>
              <c:strCache>
                <c:ptCount val="5"/>
                <c:pt idx="0">
                  <c:v>Cardiovascular/Nervous System</c:v>
                </c:pt>
                <c:pt idx="1">
                  <c:v>Endocrine</c:v>
                </c:pt>
                <c:pt idx="2">
                  <c:v>Hematopoietic</c:v>
                </c:pt>
                <c:pt idx="3">
                  <c:v>Multiple Systems</c:v>
                </c:pt>
                <c:pt idx="4">
                  <c:v>Musculoskeletal</c:v>
                </c:pt>
              </c:strCache>
            </c:strRef>
          </c:cat>
          <c:val>
            <c:numRef>
              <c:f>'81+'!$C$2:$C$7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0.5</c:v>
                </c:pt>
                <c:pt idx="3">
                  <c:v>0.75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C-4044-9FFE-BE961247E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10001"/>
        <c:axId val="50210002"/>
      </c:barChart>
      <c:catAx>
        <c:axId val="5021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10002"/>
        <c:crosses val="autoZero"/>
        <c:auto val="1"/>
        <c:lblAlgn val="ctr"/>
        <c:lblOffset val="100"/>
        <c:noMultiLvlLbl val="0"/>
      </c:catAx>
      <c:valAx>
        <c:axId val="5021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1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Distribution of Gender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Count of Gender</c:v>
          </c:tx>
          <c:invertIfNegative val="0"/>
          <c:dPt>
            <c:idx val="0"/>
            <c:invertIfNegative val="0"/>
            <c:bubble3D val="0"/>
            <c:spPr>
              <a:solidFill>
                <a:srgbClr val="FF00FF"/>
              </a:solidFill>
            </c:spPr>
            <c:extLst>
              <c:ext xmlns:c16="http://schemas.microsoft.com/office/drawing/2014/chart" uri="{C3380CC4-5D6E-409C-BE32-E72D297353CC}">
                <c16:uniqueId val="{00000001-7B53-480A-A607-F763499D9A70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7B53-480A-A607-F763499D9A70}"/>
              </c:ext>
            </c:extLst>
          </c:dPt>
          <c:cat>
            <c:strRef>
              <c:f>'Gender Distribution Data'!$A$2:$A$3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Distribution Data'!$B$2:$B$3</c:f>
              <c:numCache>
                <c:formatCode>General</c:formatCode>
                <c:ptCount val="2"/>
                <c:pt idx="0">
                  <c:v>194</c:v>
                </c:pt>
                <c:pt idx="1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3-480A-A607-F763499D9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40001"/>
        <c:axId val="50240002"/>
      </c:barChart>
      <c:catAx>
        <c:axId val="5024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Gender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crossAx val="50240002"/>
        <c:crosses val="autoZero"/>
        <c:auto val="1"/>
        <c:lblAlgn val="ctr"/>
        <c:lblOffset val="100"/>
        <c:noMultiLvlLbl val="0"/>
      </c:catAx>
      <c:valAx>
        <c:axId val="5024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40001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20 Primary Affected Organs by Age Group 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13-21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Table'!$B$2:$B$21</c:f>
              <c:numCache>
                <c:formatCode>General</c:formatCode>
                <c:ptCount val="20"/>
                <c:pt idx="0">
                  <c:v>28</c:v>
                </c:pt>
                <c:pt idx="1">
                  <c:v>23</c:v>
                </c:pt>
                <c:pt idx="2">
                  <c:v>21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9-4F12-9F05-F24E7FFB6190}"/>
            </c:ext>
          </c:extLst>
        </c:ser>
        <c:ser>
          <c:idx val="1"/>
          <c:order val="1"/>
          <c:tx>
            <c:v>22-35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Table'!$C$2:$C$21</c:f>
              <c:numCache>
                <c:formatCode>General</c:formatCode>
                <c:ptCount val="20"/>
                <c:pt idx="0">
                  <c:v>119</c:v>
                </c:pt>
                <c:pt idx="1">
                  <c:v>52</c:v>
                </c:pt>
                <c:pt idx="2">
                  <c:v>18</c:v>
                </c:pt>
                <c:pt idx="3">
                  <c:v>24</c:v>
                </c:pt>
                <c:pt idx="4">
                  <c:v>25</c:v>
                </c:pt>
                <c:pt idx="5">
                  <c:v>25</c:v>
                </c:pt>
                <c:pt idx="6">
                  <c:v>17</c:v>
                </c:pt>
                <c:pt idx="7">
                  <c:v>14</c:v>
                </c:pt>
                <c:pt idx="8">
                  <c:v>7</c:v>
                </c:pt>
                <c:pt idx="9">
                  <c:v>8</c:v>
                </c:pt>
                <c:pt idx="10">
                  <c:v>1</c:v>
                </c:pt>
                <c:pt idx="11">
                  <c:v>6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9-4F12-9F05-F24E7FFB6190}"/>
            </c:ext>
          </c:extLst>
        </c:ser>
        <c:ser>
          <c:idx val="2"/>
          <c:order val="2"/>
          <c:tx>
            <c:v>36-50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Table'!$D$2:$D$21</c:f>
              <c:numCache>
                <c:formatCode>General</c:formatCode>
                <c:ptCount val="20"/>
                <c:pt idx="0">
                  <c:v>159</c:v>
                </c:pt>
                <c:pt idx="1">
                  <c:v>89</c:v>
                </c:pt>
                <c:pt idx="2">
                  <c:v>28</c:v>
                </c:pt>
                <c:pt idx="3">
                  <c:v>44</c:v>
                </c:pt>
                <c:pt idx="4">
                  <c:v>28</c:v>
                </c:pt>
                <c:pt idx="5">
                  <c:v>27</c:v>
                </c:pt>
                <c:pt idx="6">
                  <c:v>17</c:v>
                </c:pt>
                <c:pt idx="7">
                  <c:v>16</c:v>
                </c:pt>
                <c:pt idx="8">
                  <c:v>32</c:v>
                </c:pt>
                <c:pt idx="9">
                  <c:v>6</c:v>
                </c:pt>
                <c:pt idx="10">
                  <c:v>10</c:v>
                </c:pt>
                <c:pt idx="11">
                  <c:v>11</c:v>
                </c:pt>
                <c:pt idx="12">
                  <c:v>3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9-4F12-9F05-F24E7FFB6190}"/>
            </c:ext>
          </c:extLst>
        </c:ser>
        <c:ser>
          <c:idx val="3"/>
          <c:order val="3"/>
          <c:tx>
            <c:v>51-60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Table'!$E$2:$E$21</c:f>
              <c:numCache>
                <c:formatCode>General</c:formatCode>
                <c:ptCount val="20"/>
                <c:pt idx="0">
                  <c:v>79</c:v>
                </c:pt>
                <c:pt idx="1">
                  <c:v>67</c:v>
                </c:pt>
                <c:pt idx="2">
                  <c:v>23</c:v>
                </c:pt>
                <c:pt idx="3">
                  <c:v>23</c:v>
                </c:pt>
                <c:pt idx="4">
                  <c:v>30</c:v>
                </c:pt>
                <c:pt idx="5">
                  <c:v>28</c:v>
                </c:pt>
                <c:pt idx="6">
                  <c:v>13</c:v>
                </c:pt>
                <c:pt idx="7">
                  <c:v>12</c:v>
                </c:pt>
                <c:pt idx="8">
                  <c:v>6</c:v>
                </c:pt>
                <c:pt idx="9">
                  <c:v>6</c:v>
                </c:pt>
                <c:pt idx="10">
                  <c:v>5</c:v>
                </c:pt>
                <c:pt idx="11">
                  <c:v>0</c:v>
                </c:pt>
                <c:pt idx="12">
                  <c:v>8</c:v>
                </c:pt>
                <c:pt idx="13">
                  <c:v>8</c:v>
                </c:pt>
                <c:pt idx="14">
                  <c:v>5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9-4F12-9F05-F24E7FFB6190}"/>
            </c:ext>
          </c:extLst>
        </c:ser>
        <c:ser>
          <c:idx val="4"/>
          <c:order val="4"/>
          <c:tx>
            <c:v>61-80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Table'!$F$2:$F$21</c:f>
              <c:numCache>
                <c:formatCode>General</c:formatCode>
                <c:ptCount val="20"/>
                <c:pt idx="0">
                  <c:v>108</c:v>
                </c:pt>
                <c:pt idx="1">
                  <c:v>67</c:v>
                </c:pt>
                <c:pt idx="2">
                  <c:v>34</c:v>
                </c:pt>
                <c:pt idx="3">
                  <c:v>21</c:v>
                </c:pt>
                <c:pt idx="4">
                  <c:v>25</c:v>
                </c:pt>
                <c:pt idx="5">
                  <c:v>11</c:v>
                </c:pt>
                <c:pt idx="6">
                  <c:v>8</c:v>
                </c:pt>
                <c:pt idx="7">
                  <c:v>14</c:v>
                </c:pt>
                <c:pt idx="8">
                  <c:v>7</c:v>
                </c:pt>
                <c:pt idx="9">
                  <c:v>14</c:v>
                </c:pt>
                <c:pt idx="10">
                  <c:v>3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4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19-4F12-9F05-F24E7FFB6190}"/>
            </c:ext>
          </c:extLst>
        </c:ser>
        <c:ser>
          <c:idx val="5"/>
          <c:order val="5"/>
          <c:tx>
            <c:v>7-12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Table'!$G$2:$G$21</c:f>
              <c:numCache>
                <c:formatCode>General</c:formatCode>
                <c:ptCount val="2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19-4F12-9F05-F24E7FFB6190}"/>
            </c:ext>
          </c:extLst>
        </c:ser>
        <c:ser>
          <c:idx val="6"/>
          <c:order val="6"/>
          <c:tx>
            <c:v>81+</c:v>
          </c:tx>
          <c:invertIfNegative val="0"/>
          <c:cat>
            <c:strRef>
              <c:f>'Age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Cardiovascular</c:v>
                </c:pt>
                <c:pt idx="3">
                  <c:v>Musculoskeletal</c:v>
                </c:pt>
                <c:pt idx="4">
                  <c:v>Gastrointestinal</c:v>
                </c:pt>
                <c:pt idx="5">
                  <c:v>Psychiatric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Metabolic</c:v>
                </c:pt>
                <c:pt idx="11">
                  <c:v>Reproductive</c:v>
                </c:pt>
                <c:pt idx="12">
                  <c:v>Endocrine</c:v>
                </c:pt>
                <c:pt idx="13">
                  <c:v>Oral</c:v>
                </c:pt>
                <c:pt idx="14">
                  <c:v>Immune/Multiple Systems</c:v>
                </c:pt>
                <c:pt idx="15">
                  <c:v>Urogenital</c:v>
                </c:pt>
                <c:pt idx="16">
                  <c:v>Auditory</c:v>
                </c:pt>
                <c:pt idx="17">
                  <c:v>Electrolyte</c:v>
                </c:pt>
                <c:pt idx="18">
                  <c:v>Hepatobiliary</c:v>
                </c:pt>
                <c:pt idx="19">
                  <c:v>Renal</c:v>
                </c:pt>
              </c:strCache>
            </c:strRef>
          </c:cat>
          <c:val>
            <c:numRef>
              <c:f>'Age Group Table'!$H$2:$H$21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19-4F12-9F05-F24E7FFB6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20001"/>
        <c:axId val="50220002"/>
      </c:barChart>
      <c:catAx>
        <c:axId val="5022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20002"/>
        <c:crosses val="autoZero"/>
        <c:auto val="1"/>
        <c:lblAlgn val="ctr"/>
        <c:lblOffset val="100"/>
        <c:noMultiLvlLbl val="0"/>
      </c:catAx>
      <c:valAx>
        <c:axId val="5022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2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20 Primary Affected Organs by Sex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Sex: Male</c:v>
          </c:tx>
          <c:spPr>
            <a:solidFill>
              <a:srgbClr val="0000FF"/>
            </a:solidFill>
          </c:spPr>
          <c:invertIfNegative val="0"/>
          <c:cat>
            <c:strRef>
              <c:f>'Sex Group Table'!$A$2:$A$21</c:f>
              <c:strCache>
                <c:ptCount val="20"/>
                <c:pt idx="0">
                  <c:v>Nervous System</c:v>
                </c:pt>
                <c:pt idx="1">
                  <c:v>Multiple Systems</c:v>
                </c:pt>
                <c:pt idx="2">
                  <c:v>Musculoskeletal</c:v>
                </c:pt>
                <c:pt idx="3">
                  <c:v>Cardiovascular</c:v>
                </c:pt>
                <c:pt idx="4">
                  <c:v>Psychiatric</c:v>
                </c:pt>
                <c:pt idx="5">
                  <c:v>Gastrointestinal</c:v>
                </c:pt>
                <c:pt idx="6">
                  <c:v>Integumentary</c:v>
                </c:pt>
                <c:pt idx="7">
                  <c:v>Respiratory</c:v>
                </c:pt>
                <c:pt idx="8">
                  <c:v>Visual</c:v>
                </c:pt>
                <c:pt idx="9">
                  <c:v>Nervous System/Cardiovascular</c:v>
                </c:pt>
                <c:pt idx="10">
                  <c:v>Endocrine</c:v>
                </c:pt>
                <c:pt idx="11">
                  <c:v>Reproductive</c:v>
                </c:pt>
                <c:pt idx="12">
                  <c:v>Metabolic</c:v>
                </c:pt>
                <c:pt idx="13">
                  <c:v>Oral</c:v>
                </c:pt>
                <c:pt idx="14">
                  <c:v>Electrolyte</c:v>
                </c:pt>
                <c:pt idx="15">
                  <c:v>Cardiovascular/Nervous System</c:v>
                </c:pt>
                <c:pt idx="16">
                  <c:v>Renal</c:v>
                </c:pt>
                <c:pt idx="17">
                  <c:v>Immune</c:v>
                </c:pt>
                <c:pt idx="18">
                  <c:v>Auditory</c:v>
                </c:pt>
                <c:pt idx="19">
                  <c:v>Hematopoietic</c:v>
                </c:pt>
              </c:strCache>
            </c:strRef>
          </c:cat>
          <c:val>
            <c:numRef>
              <c:f>'Sex Group Table'!$B$2:$B$21</c:f>
              <c:numCache>
                <c:formatCode>General</c:formatCode>
                <c:ptCount val="20"/>
                <c:pt idx="0">
                  <c:v>244</c:v>
                </c:pt>
                <c:pt idx="1">
                  <c:v>133</c:v>
                </c:pt>
                <c:pt idx="2">
                  <c:v>73</c:v>
                </c:pt>
                <c:pt idx="3">
                  <c:v>60</c:v>
                </c:pt>
                <c:pt idx="4">
                  <c:v>46</c:v>
                </c:pt>
                <c:pt idx="5">
                  <c:v>43</c:v>
                </c:pt>
                <c:pt idx="6">
                  <c:v>29</c:v>
                </c:pt>
                <c:pt idx="7">
                  <c:v>26</c:v>
                </c:pt>
                <c:pt idx="8">
                  <c:v>24</c:v>
                </c:pt>
                <c:pt idx="9">
                  <c:v>13</c:v>
                </c:pt>
                <c:pt idx="10">
                  <c:v>9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8-4980-971F-59C047EA53CD}"/>
            </c:ext>
          </c:extLst>
        </c:ser>
        <c:ser>
          <c:idx val="1"/>
          <c:order val="1"/>
          <c:tx>
            <c:v>Sex: Female</c:v>
          </c:tx>
          <c:spPr>
            <a:solidFill>
              <a:srgbClr val="FF96A9"/>
            </a:solidFill>
          </c:spPr>
          <c:invertIfNegative val="0"/>
          <c:cat>
            <c:strRef>
              <c:f>'Sex Group Table'!$A$23:$A$42</c:f>
              <c:strCache>
                <c:ptCount val="19"/>
                <c:pt idx="0">
                  <c:v>Multiple Systems</c:v>
                </c:pt>
                <c:pt idx="1">
                  <c:v>Gastrointestinal</c:v>
                </c:pt>
                <c:pt idx="2">
                  <c:v>Cardiovascular</c:v>
                </c:pt>
                <c:pt idx="3">
                  <c:v>Psychiatric</c:v>
                </c:pt>
                <c:pt idx="4">
                  <c:v>Musculoskeletal</c:v>
                </c:pt>
                <c:pt idx="5">
                  <c:v>Integumentary</c:v>
                </c:pt>
                <c:pt idx="6">
                  <c:v>Respiratory</c:v>
                </c:pt>
                <c:pt idx="7">
                  <c:v>Visual</c:v>
                </c:pt>
                <c:pt idx="8">
                  <c:v>Nervous System/Cardiovascular</c:v>
                </c:pt>
                <c:pt idx="9">
                  <c:v>Metabolic</c:v>
                </c:pt>
                <c:pt idx="10">
                  <c:v>Reproductive</c:v>
                </c:pt>
                <c:pt idx="11">
                  <c:v>Oral</c:v>
                </c:pt>
                <c:pt idx="12">
                  <c:v>Urogenital</c:v>
                </c:pt>
                <c:pt idx="13">
                  <c:v>Immune/Multiple Systems</c:v>
                </c:pt>
                <c:pt idx="14">
                  <c:v>Endocrine</c:v>
                </c:pt>
                <c:pt idx="15">
                  <c:v>Auditory</c:v>
                </c:pt>
                <c:pt idx="16">
                  <c:v>Hepatobiliary</c:v>
                </c:pt>
                <c:pt idx="17">
                  <c:v>Cardiovascular/Respiratory</c:v>
                </c:pt>
                <c:pt idx="18">
                  <c:v>Renal</c:v>
                </c:pt>
              </c:strCache>
            </c:strRef>
          </c:cat>
          <c:val>
            <c:numRef>
              <c:f>'Sex Group Table'!$B$23:$B$42</c:f>
              <c:numCache>
                <c:formatCode>General</c:formatCode>
                <c:ptCount val="20"/>
                <c:pt idx="0">
                  <c:v>171</c:v>
                </c:pt>
                <c:pt idx="1">
                  <c:v>73</c:v>
                </c:pt>
                <c:pt idx="2">
                  <c:v>66</c:v>
                </c:pt>
                <c:pt idx="3">
                  <c:v>55</c:v>
                </c:pt>
                <c:pt idx="4">
                  <c:v>50</c:v>
                </c:pt>
                <c:pt idx="5">
                  <c:v>37</c:v>
                </c:pt>
                <c:pt idx="6">
                  <c:v>31</c:v>
                </c:pt>
                <c:pt idx="7">
                  <c:v>29</c:v>
                </c:pt>
                <c:pt idx="8">
                  <c:v>23</c:v>
                </c:pt>
                <c:pt idx="9">
                  <c:v>15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9</c:v>
                </c:pt>
                <c:pt idx="14">
                  <c:v>8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38-4980-971F-59C047EA5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30001"/>
        <c:axId val="50230002"/>
      </c:barChart>
      <c:catAx>
        <c:axId val="5023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30002"/>
        <c:crosses val="autoZero"/>
        <c:auto val="1"/>
        <c:lblAlgn val="ctr"/>
        <c:lblOffset val="100"/>
        <c:noMultiLvlLbl val="0"/>
      </c:catAx>
      <c:valAx>
        <c:axId val="5023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3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7-12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'7-12'!$A$2:$A$6</c:f>
              <c:strCache>
                <c:ptCount val="5"/>
                <c:pt idx="0">
                  <c:v>Cardiovascular</c:v>
                </c:pt>
                <c:pt idx="1">
                  <c:v>Endocrine</c:v>
                </c:pt>
                <c:pt idx="2">
                  <c:v>Immune/Integumentary</c:v>
                </c:pt>
                <c:pt idx="3">
                  <c:v>Integumentary</c:v>
                </c:pt>
                <c:pt idx="4">
                  <c:v>Multiple Systems</c:v>
                </c:pt>
              </c:strCache>
            </c:strRef>
          </c:cat>
          <c:val>
            <c:numRef>
              <c:f>'7-12'!$B$2:$B$7</c:f>
              <c:numCache>
                <c:formatCode>General</c:formatCode>
                <c:ptCount val="6"/>
                <c:pt idx="0">
                  <c:v>1</c:v>
                </c:pt>
                <c:pt idx="1">
                  <c:v>0.5</c:v>
                </c:pt>
                <c:pt idx="2">
                  <c:v>0</c:v>
                </c:pt>
                <c:pt idx="3">
                  <c:v>0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1-4DA2-A566-885601EA4445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'7-12'!$A$2:$A$6</c:f>
              <c:strCache>
                <c:ptCount val="5"/>
                <c:pt idx="0">
                  <c:v>Cardiovascular</c:v>
                </c:pt>
                <c:pt idx="1">
                  <c:v>Endocrine</c:v>
                </c:pt>
                <c:pt idx="2">
                  <c:v>Immune/Integumentary</c:v>
                </c:pt>
                <c:pt idx="3">
                  <c:v>Integumentary</c:v>
                </c:pt>
                <c:pt idx="4">
                  <c:v>Multiple Systems</c:v>
                </c:pt>
              </c:strCache>
            </c:strRef>
          </c:cat>
          <c:val>
            <c:numRef>
              <c:f>'7-12'!$C$2:$C$7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91-4DA2-A566-885601EA4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200001"/>
        <c:axId val="50200002"/>
      </c:barChart>
      <c:catAx>
        <c:axId val="5020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00002"/>
        <c:crosses val="autoZero"/>
        <c:auto val="1"/>
        <c:lblAlgn val="ctr"/>
        <c:lblOffset val="100"/>
        <c:noMultiLvlLbl val="0"/>
      </c:catAx>
      <c:valAx>
        <c:axId val="5020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20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13-21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'13-21'!$A$2:$A$5</c:f>
              <c:strCache>
                <c:ptCount val="4"/>
                <c:pt idx="0">
                  <c:v>Cardiovascular</c:v>
                </c:pt>
                <c:pt idx="1">
                  <c:v>Integumentary</c:v>
                </c:pt>
                <c:pt idx="2">
                  <c:v>Multiple Systems</c:v>
                </c:pt>
                <c:pt idx="3">
                  <c:v>Nervous System</c:v>
                </c:pt>
              </c:strCache>
            </c:strRef>
          </c:cat>
          <c:val>
            <c:numRef>
              <c:f>'13-21'!$B$2:$B$6</c:f>
              <c:numCache>
                <c:formatCode>General</c:formatCode>
                <c:ptCount val="5"/>
                <c:pt idx="0">
                  <c:v>1.7777777777777779</c:v>
                </c:pt>
                <c:pt idx="1">
                  <c:v>1</c:v>
                </c:pt>
                <c:pt idx="2">
                  <c:v>0</c:v>
                </c:pt>
                <c:pt idx="3">
                  <c:v>1.8888888888888891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E-4486-AE5C-57833FD459B9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'13-21'!$A$2:$A$5</c:f>
              <c:strCache>
                <c:ptCount val="4"/>
                <c:pt idx="0">
                  <c:v>Cardiovascular</c:v>
                </c:pt>
                <c:pt idx="1">
                  <c:v>Integumentary</c:v>
                </c:pt>
                <c:pt idx="2">
                  <c:v>Multiple Systems</c:v>
                </c:pt>
                <c:pt idx="3">
                  <c:v>Nervous System</c:v>
                </c:pt>
              </c:strCache>
            </c:strRef>
          </c:cat>
          <c:val>
            <c:numRef>
              <c:f>'13-21'!$C$2:$C$6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</c:v>
                </c:pt>
                <c:pt idx="2">
                  <c:v>1.166666666666667</c:v>
                </c:pt>
                <c:pt idx="3">
                  <c:v>0.91666666666666663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BE-4486-AE5C-57833FD4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50001"/>
        <c:axId val="50150002"/>
      </c:barChart>
      <c:catAx>
        <c:axId val="5015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50002"/>
        <c:crosses val="autoZero"/>
        <c:auto val="1"/>
        <c:lblAlgn val="ctr"/>
        <c:lblOffset val="100"/>
        <c:noMultiLvlLbl val="0"/>
      </c:catAx>
      <c:valAx>
        <c:axId val="5015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15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22-35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6682338085801328E-2"/>
          <c:y val="0.17181031461417631"/>
          <c:w val="0.93599635868265363"/>
          <c:h val="0.70806694941905712"/>
        </c:manualLayout>
      </c:layout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'22-35'!$A$2:$A$5</c:f>
              <c:strCache>
                <c:ptCount val="4"/>
                <c:pt idx="0">
                  <c:v>Gastrointestinal</c:v>
                </c:pt>
                <c:pt idx="1">
                  <c:v>Multiple Systems</c:v>
                </c:pt>
                <c:pt idx="2">
                  <c:v>Musculoskeletal</c:v>
                </c:pt>
                <c:pt idx="3">
                  <c:v>Nervous System</c:v>
                </c:pt>
              </c:strCache>
            </c:strRef>
          </c:cat>
          <c:val>
            <c:numRef>
              <c:f>'22-35'!$B$2:$B$6</c:f>
              <c:numCache>
                <c:formatCode>General</c:formatCode>
                <c:ptCount val="5"/>
                <c:pt idx="0">
                  <c:v>0</c:v>
                </c:pt>
                <c:pt idx="1">
                  <c:v>0.60606060606060608</c:v>
                </c:pt>
                <c:pt idx="2">
                  <c:v>0.33333333333333331</c:v>
                </c:pt>
                <c:pt idx="3">
                  <c:v>1.9090909090909089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A-4045-9F99-DACF2114D887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'22-35'!$A$2:$A$5</c:f>
              <c:strCache>
                <c:ptCount val="4"/>
                <c:pt idx="0">
                  <c:v>Gastrointestinal</c:v>
                </c:pt>
                <c:pt idx="1">
                  <c:v>Multiple Systems</c:v>
                </c:pt>
                <c:pt idx="2">
                  <c:v>Musculoskeletal</c:v>
                </c:pt>
                <c:pt idx="3">
                  <c:v>Nervous System</c:v>
                </c:pt>
              </c:strCache>
            </c:strRef>
          </c:cat>
          <c:val>
            <c:numRef>
              <c:f>'22-35'!$C$2:$C$6</c:f>
              <c:numCache>
                <c:formatCode>General</c:formatCode>
                <c:ptCount val="5"/>
                <c:pt idx="0">
                  <c:v>0.63157894736842102</c:v>
                </c:pt>
                <c:pt idx="1">
                  <c:v>0.84210526315789469</c:v>
                </c:pt>
                <c:pt idx="2">
                  <c:v>0</c:v>
                </c:pt>
                <c:pt idx="3">
                  <c:v>1.4736842105263159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A-4045-9F99-DACF2114D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60001"/>
        <c:axId val="50160002"/>
      </c:barChart>
      <c:catAx>
        <c:axId val="5016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60002"/>
        <c:crosses val="autoZero"/>
        <c:auto val="1"/>
        <c:lblAlgn val="ctr"/>
        <c:lblOffset val="100"/>
        <c:noMultiLvlLbl val="0"/>
      </c:catAx>
      <c:valAx>
        <c:axId val="5016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16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36-50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'36-50'!$A$2:$A$5</c:f>
              <c:strCache>
                <c:ptCount val="4"/>
                <c:pt idx="0">
                  <c:v>Multiple Systems</c:v>
                </c:pt>
                <c:pt idx="1">
                  <c:v>Musculoskeletal</c:v>
                </c:pt>
                <c:pt idx="2">
                  <c:v>Nervous System</c:v>
                </c:pt>
                <c:pt idx="3">
                  <c:v>Psychiatric</c:v>
                </c:pt>
              </c:strCache>
            </c:strRef>
          </c:cat>
          <c:val>
            <c:numRef>
              <c:f>'36-50'!$B$2:$B$6</c:f>
              <c:numCache>
                <c:formatCode>General</c:formatCode>
                <c:ptCount val="5"/>
                <c:pt idx="0">
                  <c:v>0.7857142857142857</c:v>
                </c:pt>
                <c:pt idx="1">
                  <c:v>0.6428571428571429</c:v>
                </c:pt>
                <c:pt idx="2">
                  <c:v>1.9047619047619051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7-486B-88D8-E47AC27028C6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'36-50'!$A$2:$A$5</c:f>
              <c:strCache>
                <c:ptCount val="4"/>
                <c:pt idx="0">
                  <c:v>Multiple Systems</c:v>
                </c:pt>
                <c:pt idx="1">
                  <c:v>Musculoskeletal</c:v>
                </c:pt>
                <c:pt idx="2">
                  <c:v>Nervous System</c:v>
                </c:pt>
                <c:pt idx="3">
                  <c:v>Psychiatric</c:v>
                </c:pt>
              </c:strCache>
            </c:strRef>
          </c:cat>
          <c:val>
            <c:numRef>
              <c:f>'36-50'!$C$2:$C$6</c:f>
              <c:numCache>
                <c:formatCode>General</c:formatCode>
                <c:ptCount val="5"/>
                <c:pt idx="0">
                  <c:v>1.037037037037037</c:v>
                </c:pt>
                <c:pt idx="1">
                  <c:v>0</c:v>
                </c:pt>
                <c:pt idx="2">
                  <c:v>1.462962962962963</c:v>
                </c:pt>
                <c:pt idx="3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C7-486B-88D8-E47AC2702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70001"/>
        <c:axId val="50170002"/>
      </c:barChart>
      <c:catAx>
        <c:axId val="5017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70002"/>
        <c:crosses val="autoZero"/>
        <c:auto val="1"/>
        <c:lblAlgn val="ctr"/>
        <c:lblOffset val="100"/>
        <c:noMultiLvlLbl val="0"/>
      </c:catAx>
      <c:valAx>
        <c:axId val="5017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17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3 Affected Organs for Age Group 51-60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0000FF"/>
            </a:solidFill>
          </c:spPr>
          <c:invertIfNegative val="0"/>
          <c:cat>
            <c:strRef>
              <c:f>'51-60'!$A$2:$A$5</c:f>
              <c:strCache>
                <c:ptCount val="4"/>
                <c:pt idx="0">
                  <c:v>Gastrointestinal</c:v>
                </c:pt>
                <c:pt idx="1">
                  <c:v>Multiple Systems</c:v>
                </c:pt>
                <c:pt idx="2">
                  <c:v>Musculoskeletal</c:v>
                </c:pt>
                <c:pt idx="3">
                  <c:v>Nervous System</c:v>
                </c:pt>
              </c:strCache>
            </c:strRef>
          </c:cat>
          <c:val>
            <c:numRef>
              <c:f>'51-60'!$B$2:$B$6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0.53125</c:v>
                </c:pt>
                <c:pt idx="3">
                  <c:v>0.90625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C-47A6-AAB9-1242E001FC1C}"/>
            </c:ext>
          </c:extLst>
        </c:ser>
        <c:ser>
          <c:idx val="1"/>
          <c:order val="1"/>
          <c:tx>
            <c:v>Female</c:v>
          </c:tx>
          <c:spPr>
            <a:solidFill>
              <a:srgbClr val="FF00FF"/>
            </a:solidFill>
          </c:spPr>
          <c:invertIfNegative val="0"/>
          <c:cat>
            <c:strRef>
              <c:f>'51-60'!$A$2:$A$5</c:f>
              <c:strCache>
                <c:ptCount val="4"/>
                <c:pt idx="0">
                  <c:v>Gastrointestinal</c:v>
                </c:pt>
                <c:pt idx="1">
                  <c:v>Multiple Systems</c:v>
                </c:pt>
                <c:pt idx="2">
                  <c:v>Musculoskeletal</c:v>
                </c:pt>
                <c:pt idx="3">
                  <c:v>Nervous System</c:v>
                </c:pt>
              </c:strCache>
            </c:strRef>
          </c:cat>
          <c:val>
            <c:numRef>
              <c:f>'51-60'!$C$2:$C$6</c:f>
              <c:numCache>
                <c:formatCode>General</c:formatCode>
                <c:ptCount val="5"/>
                <c:pt idx="0">
                  <c:v>0.4838709677419355</c:v>
                </c:pt>
                <c:pt idx="1">
                  <c:v>1.129032258064516</c:v>
                </c:pt>
                <c:pt idx="2">
                  <c:v>0</c:v>
                </c:pt>
                <c:pt idx="3">
                  <c:v>1.612903225806452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C-47A6-AAB9-1242E001F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80001"/>
        <c:axId val="50180002"/>
      </c:barChart>
      <c:catAx>
        <c:axId val="5018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Affected Organ System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80002"/>
        <c:crosses val="autoZero"/>
        <c:auto val="1"/>
        <c:lblAlgn val="ctr"/>
        <c:lblOffset val="100"/>
        <c:noMultiLvlLbl val="0"/>
      </c:catAx>
      <c:valAx>
        <c:axId val="5018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Value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180001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9AD5-AE58-4320-AAB0-10160AD9128D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8B85-4546-4FF3-99BC-5E27162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graph indicates gender-specific trends in organ system for 13-21 age group with males being more affected by cardiovascular and nervous system issues, while females show a higher tendency toward multi-system involvement.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bar graph indicates t</a:t>
            </a:r>
            <a:r>
              <a:rPr lang="en-US" sz="1200" dirty="0"/>
              <a:t>he top three affected organ systems for males and females aged 22–35, based on normalized values. Females show a higher tendency for multi-system involvement while males are highly affected with nervous system issues. 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5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bar graph highlights the top three affected organ systems for males and females aged 36–50. Musculoskeletal issues affect both genders equally.</a:t>
            </a:r>
            <a:r>
              <a:rPr lang="en-US" sz="1200" b="1" dirty="0"/>
              <a:t> </a:t>
            </a:r>
            <a:r>
              <a:rPr lang="en-US" sz="1200" dirty="0"/>
              <a:t>Nervous system issues are most prevalent in males, followed closely by females.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bar graph indicates the top 3 affected organs for age group 51-60 for males and females. Nervous system issues are more in females. Gastrointestinal issues are found only in females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4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bar graph indicates the top 3 affected organs for age group 61-80 for males and females. This age group has similar issues for both males and females.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7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bar graph indicates the top 3 affected organs for age group 81+for males and females. Endocrine and multiple system involvement are more affected for females in this age group. Nervous system issues are found only in males.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8B85-4546-4FF3-99BC-5E271626F34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678-D366-3553-4B46-C88A76FB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B32E-0AFC-AD82-FEE7-618239C9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529-2B22-9436-6878-280379FA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7BA-6979-5710-9B4F-88CD1F8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10F9-8FBF-4411-68D3-AC4DA6CE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9647-30DA-3C59-7584-FAE68869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097F-332D-64B7-4EAE-BD4F41A0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C5A-FA6D-7796-E63A-49CE6F7D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9C94-C4D4-45C5-13F8-A77EB12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F8AE-2230-8B27-C7D9-4855E4D2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0563B-1881-68AD-1F95-CFCB16AF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80831-B787-1D7E-5F5D-E761A5A93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8846-3862-CB3D-EB38-AB2853B4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F248-CEF9-A3DD-6FE2-C0A2E0C0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F9DF-96E4-E6B0-4734-100C57BB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9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0F91-4D79-F9AD-BA3D-696613A6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AB1D-CFC1-A1CF-7262-EA0DB709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0E18-6865-7445-6602-0D5F64CA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5274-2FBD-C5BA-FBA5-DDC8D38B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3F22-E326-8532-9060-9E3D692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F0A5-0AF3-734F-BAC3-1DAF11EC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1AAC-D214-777E-5AAD-A0602CF8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BFC1-D7DE-494F-D279-066EA97B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29C4-DF8C-9967-E1B4-F34EB01A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9D08-20F1-C692-31E5-DF716C52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4F-586F-689B-0ACA-21B7BF6E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F9C8-C5E4-BE4D-2F4F-C48635CA5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6D05-9504-B282-0E95-6B47D8B0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2A19-342D-F81D-F955-31B5BF4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D993-7E1D-F117-0A7E-AC027BBB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D358-6E94-C01B-553C-CFC46FDD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C495-890F-ACF1-012F-CFE54205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AABA-6107-6A83-A959-ACBF691A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B336F-993F-4065-CEBC-92FB671B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C16A-00F8-84E2-6FD3-FD9E21860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293E4-B67B-65E8-B5EB-833051972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5A7D7-0B88-CB2B-BA41-6AC7AF83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24179-82A2-7B2E-D68A-EB18FB9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2E51F-9E0F-709D-055E-306DA2B1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87D9-BBAC-C091-A4EE-929DB650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35900-3921-8D7C-96BF-51A0E19B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C4994-5611-AE8D-AA97-A28020E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7EEBD-4AEA-B1D7-2CD5-30D7E52D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0DB85-9839-28EA-A930-306321A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9627C-E3AD-ECD2-7836-4AEF3156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355D9-E1F6-8E22-9561-5975A61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B1D8-5EDD-8B19-44D9-176D456E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5A0A-9903-02F5-3C74-CF6A2A4E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760E-0C9D-3E05-A26C-DB38240D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E544-F868-E6AF-9128-33852B18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E397-93D6-A4EF-0A50-5FC8052B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D0F2-0A6C-1A1F-3C24-53B429D1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3BA0-29EC-06E7-2600-426503FA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004CA-0578-39CF-019F-1B8380138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B50B-0827-3C3C-6929-C8BCA124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7BDD9-02B7-4B71-D0FC-C96AC6B4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2CFBA-36D9-6D5D-147B-F0E781B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7D8B8-542F-3C1D-142A-F5E2E48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A07E-26FF-C4CF-DD62-3DBD1764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3F10-F4D9-75E4-872C-B93A8C0E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39D7-5B4C-745B-D2C1-0BFB0D0E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A6E-0250-456F-8D8E-A98535E2F8B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8C38-D41F-F1E1-1848-91D38B8FE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740A-1F09-6CF8-D15C-0111A6B5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5B99-61EA-4583-A571-E7DE4072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0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6BC7-B6BA-C7AC-39A8-119A9FA4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114" y="1089061"/>
            <a:ext cx="9144000" cy="3318553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ADVERSE EFFECTS FOR MENTAL HEALTH MEDICATIONS </a:t>
            </a:r>
            <a:br>
              <a:rPr lang="en-IN" sz="6000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DC583-E099-EE55-686C-FFF8614D9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919" y="4208214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GROUP-8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JHANSI BALLA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11801681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6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184D-97EB-1085-8D1D-A8F628B6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84304-5D28-20E3-79B2-BB22B64F2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b="1" dirty="0"/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b="1" dirty="0"/>
                  <a:t>Normalization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𝒑𝒂𝒓𝒕𝒊𝒄𝒖𝒂𝒍𝒓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𝒐𝒓𝒈𝒂𝒏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𝒔𝒚𝒔𝒕𝒆𝒎</m:t>
                        </m:r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ar-AE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𝑻𝒐𝒕𝒂𝒍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𝒏𝒖𝒎𝒃𝒆𝒓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𝒐𝒇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𝒑𝒂𝒕𝒊𝒆𝒏𝒕𝒔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𝒑𝒂𝒓𝒕𝒊𝒄𝒖𝒍𝒂𝒓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𝒂𝒈𝒆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𝒈𝒓𝒐𝒖𝒑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𝒈𝒆𝒏𝒅𝒆𝒓</m:t>
                            </m:r>
                            <m:r>
                              <a:rPr lang="ar-A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  <m:e/>
                        </m:eqArr>
                      </m:den>
                    </m:f>
                  </m:oMath>
                </a14:m>
                <a:endParaRPr lang="ar-AE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/>
                  <a:t>This formula ensures that each organ system’s frequency is measured relative to the total number of patients within a specific age group and gender.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84304-5D28-20E3-79B2-BB22B64F2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6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9AB2-2823-D677-9883-EB723039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22523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rial Black" panose="020B0A04020102020204" pitchFamily="34" charset="0"/>
              </a:rPr>
            </a:b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	PLOTTING GRAPHS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2EB5-7B00-734A-5D39-57D227E9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49692"/>
          </a:xfrm>
        </p:spPr>
        <p:txBody>
          <a:bodyPr>
            <a:normAutofit/>
          </a:bodyPr>
          <a:lstStyle/>
          <a:p>
            <a:r>
              <a:rPr lang="en-US" b="1" dirty="0"/>
              <a:t>				BUSPIRONE </a:t>
            </a:r>
          </a:p>
          <a:p>
            <a:r>
              <a:rPr lang="en-US" b="1" dirty="0"/>
              <a:t>				CARBAMAZEPINE</a:t>
            </a:r>
          </a:p>
          <a:p>
            <a:r>
              <a:rPr lang="en-IN" b="1" dirty="0"/>
              <a:t>				VALPROIC</a:t>
            </a:r>
          </a:p>
        </p:txBody>
      </p:sp>
    </p:spTree>
    <p:extLst>
      <p:ext uri="{BB962C8B-B14F-4D97-AF65-F5344CB8AC3E}">
        <p14:creationId xmlns:p14="http://schemas.microsoft.com/office/powerpoint/2010/main" val="12412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52438"/>
          <a:ext cx="10515600" cy="572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909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8944"/>
              </p:ext>
            </p:extLst>
          </p:nvPr>
        </p:nvGraphicFramePr>
        <p:xfrm>
          <a:off x="838200" y="369870"/>
          <a:ext cx="10515600" cy="580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400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11163"/>
          <a:ext cx="10515600" cy="576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813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A726-41EB-CAEB-F132-B6F71C61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73075"/>
          <a:ext cx="10515600" cy="570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41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F9B-3828-8F11-BC6A-B77B6FE0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BUSPIRONE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65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1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28374"/>
              </p:ext>
            </p:extLst>
          </p:nvPr>
        </p:nvGraphicFramePr>
        <p:xfrm>
          <a:off x="1150706" y="400693"/>
          <a:ext cx="9863191" cy="583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64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724123"/>
              </p:ext>
            </p:extLst>
          </p:nvPr>
        </p:nvGraphicFramePr>
        <p:xfrm>
          <a:off x="462337" y="359596"/>
          <a:ext cx="11219380" cy="601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873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15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533990"/>
              </p:ext>
            </p:extLst>
          </p:nvPr>
        </p:nvGraphicFramePr>
        <p:xfrm>
          <a:off x="838200" y="739739"/>
          <a:ext cx="10515600" cy="543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898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887C-2D2F-43E5-9E24-8EEADC0D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D1E5-0B04-55F4-BA22-4C7BADD4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DRUG SEARCH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CLEANING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GROUPING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SEGREGATION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SORTING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NORMALIZATION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7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16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00050"/>
          <a:ext cx="10515600" cy="577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463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17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1325"/>
          <a:ext cx="10515600" cy="573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588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3E4E1-DD23-74C5-08EF-66EE75BB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0000000-0008-0000-18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1325"/>
          <a:ext cx="10515600" cy="573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16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22DC-C5E2-88F9-26BD-CD970870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90" y="23172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" sz="8000" dirty="0">
                <a:latin typeface="Bernard MT Condensed" panose="02050806060905020404" pitchFamily="18" charset="0"/>
              </a:rPr>
              <a:t>Thanks!</a:t>
            </a:r>
            <a:endParaRPr lang="en-IN" sz="8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30CD-4A9B-4868-3F93-46AAD18A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Introduction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2B04-DE2D-FCA0-5192-08A1E8A8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524" y="2106201"/>
            <a:ext cx="7654247" cy="407076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study is to identify the significant differences in adverse outcomes between males and females. And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explore the adverse effects of mental health medications and their implications for overall well-being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A8-F41B-DB36-13B4-7976398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DRUG SEARCH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EE63-3758-F603-E54E-EEB0D899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database for tracking medication safety and side effects is the FDA Adverse Event Reporting System((FEARS).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We can access the data from the above mentioned database.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Navigate to the FEARS dashboard and specify the drug name in the search bar.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Apply filters like date and explore the outcomes related to the drug.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Find the download button on the dashboard and select the preferred format like csv file or pdf file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If there are filters available, select them to obtain just relevant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3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EA0-FD6C-23F6-861A-86990063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DATA CLEANING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2C01-CA46-A8F8-C4AD-2AF3468D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024" y="1993187"/>
            <a:ext cx="9216775" cy="4183776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is the process of identifying , fixing and eliminating mistakes and inconsistencies in datasets to make sure that the data is accurate , trusted and of high quality for analysis and decision making.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reduces the time spent troubleshooting  errors during analysis.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I used had duplicates , missing data and irrelevant data after data cleaning I resolved these issues.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1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957F-877A-1DA4-2083-6C3853DF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AGE GROUPING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F11F-6792-6169-B24D-CCDBA82B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 have categorized the data according to the ages of the patients, and arranged them into various groups.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 ages are categorized into groups like 0-6, 7-12, 13-21, 22-40, 41-60, 61-80, 81+.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This approach is especially useful for healthcare analysis or any domain requiring segmentation of data based on age ranges.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946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159E-323B-D926-02F7-AB333F94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SEGREGATION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9ABD-783D-BDFC-EF8D-39674F10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02" y="1825625"/>
            <a:ext cx="9247598" cy="4351338"/>
          </a:xfrm>
        </p:spPr>
        <p:txBody>
          <a:bodyPr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3200" dirty="0"/>
              <a:t>In this step, I have done segregation of adverse effects based on age and sex.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lang="en-US" sz="3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3200" dirty="0"/>
              <a:t>By breaking down the data into male and female categories for each pre-defined age group, this approach ensures a detailed examination of gender-specific trends.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789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0D84-3A6E-A58E-AAD3-D0000CCA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886F-4B4F-9EED-AB54-1A55E659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542" y="1825625"/>
            <a:ext cx="9422258" cy="4351338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Sorting data is the crucial step in the data analysis.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 have used Gemini, a large language model , to automatically categorize the adverse reactions into designated organ system.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This classification provides a clear understanding of which organ systems are primarily affected by the reactions for each age group and sex.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62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D130-04E2-82E7-67CA-71E7358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6DE1-1755-61C2-954D-27245D21A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Normalization removes differences among various datasets, creating an equal basis for comparing reaction frequencies across gender, age groups and organ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It  </a:t>
            </a:r>
            <a:r>
              <a:rPr lang="en-US" sz="2400" dirty="0"/>
              <a:t>makes things easier to evaluate and compare the relative impact of different organ systems, regardless of the scale or distribution of the raw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BB178-90AA-05E7-90CE-BDC8BBE59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4364" y="1825625"/>
            <a:ext cx="4489807" cy="39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860</Words>
  <Application>Microsoft Office PowerPoint</Application>
  <PresentationFormat>Widescreen</PresentationFormat>
  <Paragraphs>107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Arial Black</vt:lpstr>
      <vt:lpstr>Bernard MT Condensed</vt:lpstr>
      <vt:lpstr>Calibri</vt:lpstr>
      <vt:lpstr>Calibri Light</vt:lpstr>
      <vt:lpstr>Cambria Math</vt:lpstr>
      <vt:lpstr>Inter</vt:lpstr>
      <vt:lpstr>Wingdings</vt:lpstr>
      <vt:lpstr>Office Theme</vt:lpstr>
      <vt:lpstr>ADVERSE EFFECTS FOR MENTAL HEALTH MEDICATIONS  </vt:lpstr>
      <vt:lpstr>OVERVIEW</vt:lpstr>
      <vt:lpstr>Introduction</vt:lpstr>
      <vt:lpstr>DRUG SEARCH </vt:lpstr>
      <vt:lpstr>DATA CLEANING</vt:lpstr>
      <vt:lpstr>AGE GROUPING </vt:lpstr>
      <vt:lpstr>SEGREGATION </vt:lpstr>
      <vt:lpstr>SORTING DATA</vt:lpstr>
      <vt:lpstr>NORMALIZATION</vt:lpstr>
      <vt:lpstr>NORMALIZATION</vt:lpstr>
      <vt:lpstr>   PLOTTING GRAPHS  </vt:lpstr>
      <vt:lpstr>PowerPoint Presentation</vt:lpstr>
      <vt:lpstr>PowerPoint Presentation</vt:lpstr>
      <vt:lpstr>PowerPoint Presentation</vt:lpstr>
      <vt:lpstr>PowerPoint Presentation</vt:lpstr>
      <vt:lpstr>BUSPIRONE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jhansi chowdary</dc:creator>
  <cp:lastModifiedBy>jhansi chowdary</cp:lastModifiedBy>
  <cp:revision>21</cp:revision>
  <dcterms:created xsi:type="dcterms:W3CDTF">2024-12-10T18:28:49Z</dcterms:created>
  <dcterms:modified xsi:type="dcterms:W3CDTF">2024-12-11T02:12:04Z</dcterms:modified>
</cp:coreProperties>
</file>