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11/8/2024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11/8/2024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11/8/2024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11/8/2024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11/8/2024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B300E-2B34-8E33-207B-FF9D408B6D07}"/>
              </a:ext>
            </a:extLst>
          </p:cNvPr>
          <p:cNvSpPr>
            <a:spLocks noGrp="1"/>
          </p:cNvSpPr>
          <p:nvPr>
            <p:ph type="ctrTitle"/>
          </p:nvPr>
        </p:nvSpPr>
        <p:spPr>
          <a:xfrm>
            <a:off x="1915385" y="1410768"/>
            <a:ext cx="8361229" cy="1113267"/>
          </a:xfrm>
        </p:spPr>
        <p:txBody>
          <a:bodyPr/>
          <a:lstStyle/>
          <a:p>
            <a:br>
              <a:rPr lang="en-US" dirty="0"/>
            </a:br>
            <a:br>
              <a:rPr lang="en-US" dirty="0"/>
            </a:br>
            <a:br>
              <a:rPr lang="en-US" dirty="0"/>
            </a:br>
            <a:br>
              <a:rPr lang="en-US" dirty="0"/>
            </a:br>
            <a:br>
              <a:rPr lang="en-US" dirty="0"/>
            </a:br>
            <a:r>
              <a:rPr lang="en-US" sz="2800" dirty="0"/>
              <a:t>Credit Card Fraud Detection Using Anomaly Detection </a:t>
            </a:r>
          </a:p>
        </p:txBody>
      </p:sp>
      <p:sp>
        <p:nvSpPr>
          <p:cNvPr id="3" name="Subtitle 2">
            <a:extLst>
              <a:ext uri="{FF2B5EF4-FFF2-40B4-BE49-F238E27FC236}">
                <a16:creationId xmlns:a16="http://schemas.microsoft.com/office/drawing/2014/main" id="{213C3D6F-7ED6-DA58-38D4-883ABA53E831}"/>
              </a:ext>
            </a:extLst>
          </p:cNvPr>
          <p:cNvSpPr>
            <a:spLocks noGrp="1"/>
          </p:cNvSpPr>
          <p:nvPr>
            <p:ph type="subTitle" idx="1"/>
          </p:nvPr>
        </p:nvSpPr>
        <p:spPr>
          <a:xfrm>
            <a:off x="7251904" y="3668633"/>
            <a:ext cx="6831673" cy="1778599"/>
          </a:xfrm>
        </p:spPr>
        <p:txBody>
          <a:bodyPr/>
          <a:lstStyle/>
          <a:p>
            <a:pPr algn="l"/>
            <a:r>
              <a:rPr lang="en-US" dirty="0" err="1"/>
              <a:t>Name:Jhansi</a:t>
            </a:r>
            <a:r>
              <a:rPr lang="en-US" dirty="0"/>
              <a:t> Rani</a:t>
            </a:r>
          </a:p>
          <a:p>
            <a:pPr algn="l"/>
            <a:r>
              <a:rPr lang="en-US" dirty="0"/>
              <a:t>Reg No:12208912</a:t>
            </a:r>
          </a:p>
          <a:p>
            <a:pPr algn="l"/>
            <a:r>
              <a:rPr lang="en-US" dirty="0"/>
              <a:t>Roll No: 05</a:t>
            </a:r>
          </a:p>
          <a:p>
            <a:endParaRPr lang="en-US" dirty="0"/>
          </a:p>
        </p:txBody>
      </p:sp>
    </p:spTree>
    <p:extLst>
      <p:ext uri="{BB962C8B-B14F-4D97-AF65-F5344CB8AC3E}">
        <p14:creationId xmlns:p14="http://schemas.microsoft.com/office/powerpoint/2010/main" val="176509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B2108-D4B6-4001-A95E-A59C3B4A72F7}"/>
              </a:ext>
            </a:extLst>
          </p:cNvPr>
          <p:cNvSpPr>
            <a:spLocks noGrp="1"/>
          </p:cNvSpPr>
          <p:nvPr>
            <p:ph type="title"/>
          </p:nvPr>
        </p:nvSpPr>
        <p:spPr>
          <a:xfrm>
            <a:off x="1182757" y="188843"/>
            <a:ext cx="9601200" cy="6172200"/>
          </a:xfrm>
        </p:spPr>
        <p:txBody>
          <a:bodyPr>
            <a:normAutofit fontScale="90000"/>
          </a:bodyPr>
          <a:lstStyle/>
          <a:p>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Abstract</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Detecting outliers is a fundamental activity in many domains (e.g., cybersecurity, fraud detection, industrial monitoring) where an appropriate response to any anomalous event or </a:t>
            </a:r>
            <a:r>
              <a:rPr lang="en-US" sz="1800" dirty="0" err="1">
                <a:latin typeface="Times New Roman" panose="02020603050405020304" pitchFamily="18" charset="0"/>
                <a:cs typeface="Times New Roman" panose="02020603050405020304" pitchFamily="18" charset="0"/>
              </a:rPr>
              <a:t>behaviour</a:t>
            </a:r>
            <a:r>
              <a:rPr lang="en-US" sz="1800" dirty="0">
                <a:latin typeface="Times New Roman" panose="02020603050405020304" pitchFamily="18" charset="0"/>
                <a:cs typeface="Times New Roman" panose="02020603050405020304" pitchFamily="18" charset="0"/>
              </a:rPr>
              <a:t> must take place without undue delay. In this paper, we compare two bivariate unsupervised anomaly detection </a:t>
            </a:r>
            <a:r>
              <a:rPr lang="en-US" sz="1800" dirty="0" err="1">
                <a:latin typeface="Times New Roman" panose="02020603050405020304" pitchFamily="18" charset="0"/>
                <a:cs typeface="Times New Roman" panose="02020603050405020304" pitchFamily="18" charset="0"/>
              </a:rPr>
              <a:t>techniques:Isolation</a:t>
            </a:r>
            <a:r>
              <a:rPr lang="en-US" sz="1800" dirty="0">
                <a:latin typeface="Times New Roman" panose="02020603050405020304" pitchFamily="18" charset="0"/>
                <a:cs typeface="Times New Roman" panose="02020603050405020304" pitchFamily="18" charset="0"/>
              </a:rPr>
              <a:t> Forest and One-Class Support Vector Machine (SVM) Both are popular techniques to detect anomalies without labeled data but follows different style of approach, based on ratio of computational efficiency compared with results on different datasets experimented, one might outperform the other. Isolate Forest is a tree-based ensemble method that isolates anomalies by randomly creating partitions in the data. The main advantage is that it scales well with (the number of) dimensions, which means it works well even in situations with large amounts of data, especially for real-time applications. Its model works on the theory that anomalies are more rare and distinct when compared with the majority.</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On the other hand, One-Class SVM utilizes a kernel-based method to construct a hypersphere around normal data points, where anything lying beyond the hypersphere is marked as an outlier. One-Class SVM is known to perform well in low-dimensional and well-defined data but tends to suffer when the data is high dimensional and is also sensitive to noise. New research discusses important challenges in anomaly detection, such as the "curse of dimensionality," where the performance of methods worsen in additional dimensions of the data. One-Class SVM fails here, but Isolation Forest is more robust for this. In addition, computational efficiency is another big issue, Isolation Forest is faster and scalable whereas One-Class SVM can be slow when combing with large datasets. Isolation Forest also has an advantage over in handling noise as well since it uses random partitioning and is less affected by outlier points when One-Class SVM tends to misclassify noisy data as anomalies.</a:t>
            </a:r>
          </a:p>
        </p:txBody>
      </p:sp>
    </p:spTree>
    <p:extLst>
      <p:ext uri="{BB962C8B-B14F-4D97-AF65-F5344CB8AC3E}">
        <p14:creationId xmlns:p14="http://schemas.microsoft.com/office/powerpoint/2010/main" val="2033491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1AD9C-F4A1-8E7C-F11F-CD49A6523E1E}"/>
              </a:ext>
            </a:extLst>
          </p:cNvPr>
          <p:cNvSpPr>
            <a:spLocks noGrp="1"/>
          </p:cNvSpPr>
          <p:nvPr>
            <p:ph type="title"/>
          </p:nvPr>
        </p:nvSpPr>
        <p:spPr>
          <a:xfrm>
            <a:off x="1371600" y="685799"/>
            <a:ext cx="9601200" cy="5794513"/>
          </a:xfrm>
        </p:spPr>
        <p:txBody>
          <a:bodyPr>
            <a:normAutofit/>
          </a:bodyPr>
          <a:lstStyle/>
          <a:p>
            <a:r>
              <a:rPr lang="en-US" sz="2400" b="1" dirty="0">
                <a:latin typeface="Times New Roman" panose="02020603050405020304" pitchFamily="18" charset="0"/>
                <a:cs typeface="Times New Roman" panose="02020603050405020304" pitchFamily="18" charset="0"/>
              </a:rPr>
              <a:t>Introduction</a:t>
            </a: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Anomaly detection is an very important role in research paper which was conducted in machine learning and data analysis. Anomaly detection used in varies field like cyber security, fraud detection, healthcare service, industrial processes, and environmental process. Rare instances or patterns that depart form the normal behavior of a data set are the main target in anomaly detection. along with their efficiency. </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There are different ways of doing anomaly detection, which can be classified into supervised, semi supervised and unsupervised methods. In the case of supervised methods, the datasets are labeled meaning that it is clear to tell what is normal and what is an anomaly.</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This paper focuses on methods for detecting anomalies in an unsupervised manner, with no prior labels available. The techniques are highly useful because they do not demand labeled data; thus, they are quite flexible for data </a:t>
            </a:r>
            <a:r>
              <a:rPr lang="en-US" sz="1800" dirty="0" err="1">
                <a:latin typeface="Times New Roman" panose="02020603050405020304" pitchFamily="18" charset="0"/>
                <a:cs typeface="Times New Roman" panose="02020603050405020304" pitchFamily="18" charset="0"/>
              </a:rPr>
              <a:t>point.The</a:t>
            </a:r>
            <a:r>
              <a:rPr lang="en-US" sz="1800" dirty="0">
                <a:latin typeface="Times New Roman" panose="02020603050405020304" pitchFamily="18" charset="0"/>
                <a:cs typeface="Times New Roman" panose="02020603050405020304" pitchFamily="18" charset="0"/>
              </a:rPr>
              <a:t> assumption here is that anomalies are rare and distinct from the majority of the data points. In contrast, the One-Class SVM constructs a hyperplane in a high-dimensional space that encloses most of the data points. Any point lies outside this hyperplane is considered an anomaly. </a:t>
            </a:r>
          </a:p>
        </p:txBody>
      </p:sp>
    </p:spTree>
    <p:extLst>
      <p:ext uri="{BB962C8B-B14F-4D97-AF65-F5344CB8AC3E}">
        <p14:creationId xmlns:p14="http://schemas.microsoft.com/office/powerpoint/2010/main" val="3809260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B5961-03F1-FF05-C5D0-BB4E8495B759}"/>
              </a:ext>
            </a:extLst>
          </p:cNvPr>
          <p:cNvSpPr>
            <a:spLocks noGrp="1"/>
          </p:cNvSpPr>
          <p:nvPr>
            <p:ph type="title"/>
          </p:nvPr>
        </p:nvSpPr>
        <p:spPr>
          <a:xfrm>
            <a:off x="1202634" y="218660"/>
            <a:ext cx="10575235" cy="6549887"/>
          </a:xfrm>
        </p:spPr>
        <p:txBody>
          <a:bodyPr/>
          <a:lstStyle/>
          <a:p>
            <a:r>
              <a:rPr lang="en-US" sz="2400" b="1" dirty="0">
                <a:latin typeface="Times New Roman" panose="02020603050405020304" pitchFamily="18" charset="0"/>
                <a:cs typeface="Times New Roman" panose="02020603050405020304" pitchFamily="18" charset="0"/>
              </a:rPr>
              <a:t>Methodology: </a:t>
            </a:r>
            <a:br>
              <a:rPr lang="en-US" sz="20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A88B2170-B829-A6A8-71F0-B5CFAFB37288}"/>
              </a:ext>
            </a:extLst>
          </p:cNvPr>
          <p:cNvGraphicFramePr>
            <a:graphicFrameLocks noGrp="1"/>
          </p:cNvGraphicFramePr>
          <p:nvPr>
            <p:extLst>
              <p:ext uri="{D42A27DB-BD31-4B8C-83A1-F6EECF244321}">
                <p14:modId xmlns:p14="http://schemas.microsoft.com/office/powerpoint/2010/main" val="1390774112"/>
              </p:ext>
            </p:extLst>
          </p:nvPr>
        </p:nvGraphicFramePr>
        <p:xfrm>
          <a:off x="1202634" y="3181217"/>
          <a:ext cx="5876759" cy="1112520"/>
        </p:xfrm>
        <a:graphic>
          <a:graphicData uri="http://schemas.openxmlformats.org/drawingml/2006/table">
            <a:tbl>
              <a:tblPr firstRow="1" bandRow="1">
                <a:tableStyleId>{073A0DAA-6AF3-43AB-8588-CEC1D06C72B9}</a:tableStyleId>
              </a:tblPr>
              <a:tblGrid>
                <a:gridCol w="1705812">
                  <a:extLst>
                    <a:ext uri="{9D8B030D-6E8A-4147-A177-3AD203B41FA5}">
                      <a16:colId xmlns:a16="http://schemas.microsoft.com/office/drawing/2014/main" val="1626857927"/>
                    </a:ext>
                  </a:extLst>
                </a:gridCol>
                <a:gridCol w="1941094">
                  <a:extLst>
                    <a:ext uri="{9D8B030D-6E8A-4147-A177-3AD203B41FA5}">
                      <a16:colId xmlns:a16="http://schemas.microsoft.com/office/drawing/2014/main" val="3796012812"/>
                    </a:ext>
                  </a:extLst>
                </a:gridCol>
                <a:gridCol w="2229853">
                  <a:extLst>
                    <a:ext uri="{9D8B030D-6E8A-4147-A177-3AD203B41FA5}">
                      <a16:colId xmlns:a16="http://schemas.microsoft.com/office/drawing/2014/main" val="1826669094"/>
                    </a:ext>
                  </a:extLst>
                </a:gridCol>
              </a:tblGrid>
              <a:tr h="370840">
                <a:tc>
                  <a:txBody>
                    <a:bodyPr/>
                    <a:lstStyle/>
                    <a:p>
                      <a:r>
                        <a:rPr lang="en-US" dirty="0"/>
                        <a:t>dataset</a:t>
                      </a:r>
                    </a:p>
                  </a:txBody>
                  <a:tcPr/>
                </a:tc>
                <a:tc>
                  <a:txBody>
                    <a:bodyPr/>
                    <a:lstStyle/>
                    <a:p>
                      <a:r>
                        <a:rPr lang="en-US" dirty="0"/>
                        <a:t>datapoints</a:t>
                      </a:r>
                    </a:p>
                  </a:txBody>
                  <a:tcPr/>
                </a:tc>
                <a:tc>
                  <a:txBody>
                    <a:bodyPr/>
                    <a:lstStyle/>
                    <a:p>
                      <a:r>
                        <a:rPr lang="en-US" dirty="0"/>
                        <a:t>Outliers</a:t>
                      </a:r>
                    </a:p>
                  </a:txBody>
                  <a:tcPr/>
                </a:tc>
                <a:extLst>
                  <a:ext uri="{0D108BD9-81ED-4DB2-BD59-A6C34878D82A}">
                    <a16:rowId xmlns:a16="http://schemas.microsoft.com/office/drawing/2014/main" val="1315295374"/>
                  </a:ext>
                </a:extLst>
              </a:tr>
              <a:tr h="370840">
                <a:tc>
                  <a:txBody>
                    <a:bodyPr/>
                    <a:lstStyle/>
                    <a:p>
                      <a:r>
                        <a:rPr lang="en-US" dirty="0"/>
                        <a:t>Training</a:t>
                      </a:r>
                    </a:p>
                  </a:txBody>
                  <a:tcPr/>
                </a:tc>
                <a:tc>
                  <a:txBody>
                    <a:bodyPr/>
                    <a:lstStyle/>
                    <a:p>
                      <a:r>
                        <a:rPr lang="en-US" dirty="0"/>
                        <a:t>200</a:t>
                      </a:r>
                    </a:p>
                  </a:txBody>
                  <a:tcPr/>
                </a:tc>
                <a:tc>
                  <a:txBody>
                    <a:bodyPr/>
                    <a:lstStyle/>
                    <a:p>
                      <a:r>
                        <a:rPr lang="en-US" dirty="0"/>
                        <a:t>50</a:t>
                      </a:r>
                    </a:p>
                  </a:txBody>
                  <a:tcPr/>
                </a:tc>
                <a:extLst>
                  <a:ext uri="{0D108BD9-81ED-4DB2-BD59-A6C34878D82A}">
                    <a16:rowId xmlns:a16="http://schemas.microsoft.com/office/drawing/2014/main" val="2050859662"/>
                  </a:ext>
                </a:extLst>
              </a:tr>
              <a:tr h="370840">
                <a:tc>
                  <a:txBody>
                    <a:bodyPr/>
                    <a:lstStyle/>
                    <a:p>
                      <a:r>
                        <a:rPr lang="en-US" dirty="0"/>
                        <a:t>Testing</a:t>
                      </a:r>
                    </a:p>
                  </a:txBody>
                  <a:tcPr/>
                </a:tc>
                <a:tc>
                  <a:txBody>
                    <a:bodyPr/>
                    <a:lstStyle/>
                    <a:p>
                      <a:r>
                        <a:rPr lang="en-US" dirty="0"/>
                        <a:t>200</a:t>
                      </a:r>
                    </a:p>
                  </a:txBody>
                  <a:tcPr/>
                </a:tc>
                <a:tc>
                  <a:txBody>
                    <a:bodyPr/>
                    <a:lstStyle/>
                    <a:p>
                      <a:r>
                        <a:rPr lang="en-US" dirty="0"/>
                        <a:t>50</a:t>
                      </a:r>
                    </a:p>
                  </a:txBody>
                  <a:tcPr/>
                </a:tc>
                <a:extLst>
                  <a:ext uri="{0D108BD9-81ED-4DB2-BD59-A6C34878D82A}">
                    <a16:rowId xmlns:a16="http://schemas.microsoft.com/office/drawing/2014/main" val="637919848"/>
                  </a:ext>
                </a:extLst>
              </a:tr>
            </a:tbl>
          </a:graphicData>
        </a:graphic>
      </p:graphicFrame>
      <p:pic>
        <p:nvPicPr>
          <p:cNvPr id="5" name="Picture 4">
            <a:extLst>
              <a:ext uri="{FF2B5EF4-FFF2-40B4-BE49-F238E27FC236}">
                <a16:creationId xmlns:a16="http://schemas.microsoft.com/office/drawing/2014/main" id="{645E8324-DA7E-FD88-7EAB-DA7E9C7171A0}"/>
              </a:ext>
            </a:extLst>
          </p:cNvPr>
          <p:cNvPicPr>
            <a:picLocks noChangeAspect="1"/>
          </p:cNvPicPr>
          <p:nvPr/>
        </p:nvPicPr>
        <p:blipFill>
          <a:blip r:embed="rId2"/>
          <a:srcRect l="24597" t="28674" r="51209" b="9534"/>
          <a:stretch/>
        </p:blipFill>
        <p:spPr>
          <a:xfrm>
            <a:off x="8296285" y="89453"/>
            <a:ext cx="3699070" cy="6183528"/>
          </a:xfrm>
          <a:prstGeom prst="rect">
            <a:avLst/>
          </a:prstGeom>
        </p:spPr>
      </p:pic>
      <p:sp>
        <p:nvSpPr>
          <p:cNvPr id="7" name="TextBox 6">
            <a:extLst>
              <a:ext uri="{FF2B5EF4-FFF2-40B4-BE49-F238E27FC236}">
                <a16:creationId xmlns:a16="http://schemas.microsoft.com/office/drawing/2014/main" id="{585C3160-E35E-E58B-6842-84F7FF21E038}"/>
              </a:ext>
            </a:extLst>
          </p:cNvPr>
          <p:cNvSpPr txBox="1"/>
          <p:nvPr/>
        </p:nvSpPr>
        <p:spPr>
          <a:xfrm>
            <a:off x="1207197" y="937371"/>
            <a:ext cx="6096000" cy="1754326"/>
          </a:xfrm>
          <a:prstGeom prst="rect">
            <a:avLst/>
          </a:prstGeom>
          <a:noFill/>
        </p:spPr>
        <p:txBody>
          <a:bodyPr wrap="square">
            <a:spAutoFit/>
          </a:bodyPr>
          <a:lstStyle/>
          <a:p>
            <a:r>
              <a:rPr lang="en-US" dirty="0"/>
              <a:t>Sample Structure of Dataset </a:t>
            </a:r>
          </a:p>
          <a:p>
            <a:r>
              <a:rPr lang="en-US" dirty="0"/>
              <a:t>The dataset consists of: </a:t>
            </a:r>
          </a:p>
          <a:p>
            <a:r>
              <a:rPr lang="en-US" dirty="0"/>
              <a:t>1)200 normal data points sampled from two normal </a:t>
            </a:r>
          </a:p>
          <a:p>
            <a:r>
              <a:rPr lang="en-US" dirty="0"/>
              <a:t>distributions (clusters). </a:t>
            </a:r>
          </a:p>
          <a:p>
            <a:r>
              <a:rPr lang="en-US" dirty="0"/>
              <a:t>2)50 outliers uniformly distributed across a range of </a:t>
            </a:r>
          </a:p>
          <a:p>
            <a:r>
              <a:rPr lang="en-US" dirty="0"/>
              <a:t>4 to +4. </a:t>
            </a:r>
          </a:p>
        </p:txBody>
      </p:sp>
    </p:spTree>
    <p:extLst>
      <p:ext uri="{BB962C8B-B14F-4D97-AF65-F5344CB8AC3E}">
        <p14:creationId xmlns:p14="http://schemas.microsoft.com/office/powerpoint/2010/main" val="3049266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E35DA-C83C-3AA1-265B-5E16CC27EB8A}"/>
              </a:ext>
            </a:extLst>
          </p:cNvPr>
          <p:cNvSpPr>
            <a:spLocks noGrp="1"/>
          </p:cNvSpPr>
          <p:nvPr>
            <p:ph type="title"/>
          </p:nvPr>
        </p:nvSpPr>
        <p:spPr>
          <a:xfrm>
            <a:off x="973394" y="176981"/>
            <a:ext cx="10972800" cy="6449961"/>
          </a:xfrm>
        </p:spPr>
        <p:txBody>
          <a:bodyPr>
            <a:normAutofit/>
          </a:bodyPr>
          <a:lstStyle/>
          <a:p>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Isolation Forest: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Achieved good detection accuracy, precision, and recall with a low false detection rate of 6%. This performance demonstrates that Isolation Forest was able to detect outliers with minimal error due to its balanced contamination rate.</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One-Class SVM:</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Scored marginally lower on all metrics, especially the false detection rate (18%), and demonstrated a relatively greater error rate in detecting anomalies. For some datasets, One-Class SVM may have a disadvantage because to its sensitivity to hyperparameters like the kernel and nu value. </a:t>
            </a:r>
          </a:p>
        </p:txBody>
      </p:sp>
    </p:spTree>
    <p:extLst>
      <p:ext uri="{BB962C8B-B14F-4D97-AF65-F5344CB8AC3E}">
        <p14:creationId xmlns:p14="http://schemas.microsoft.com/office/powerpoint/2010/main" val="2488586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C3EDC-603A-81D7-032A-EA62FB93A94F}"/>
              </a:ext>
            </a:extLst>
          </p:cNvPr>
          <p:cNvSpPr>
            <a:spLocks noGrp="1"/>
          </p:cNvSpPr>
          <p:nvPr>
            <p:ph type="title"/>
          </p:nvPr>
        </p:nvSpPr>
        <p:spPr>
          <a:xfrm>
            <a:off x="934065" y="167149"/>
            <a:ext cx="11100619" cy="6489290"/>
          </a:xfrm>
        </p:spPr>
        <p:txBody>
          <a:bodyPr>
            <a:normAutofit/>
          </a:bodyPr>
          <a:lstStyle/>
          <a:p>
            <a:r>
              <a:rPr lang="en-US" sz="2800" b="1" dirty="0">
                <a:latin typeface="Times New Roman" panose="02020603050405020304" pitchFamily="18" charset="0"/>
                <a:cs typeface="Times New Roman" panose="02020603050405020304" pitchFamily="18" charset="0"/>
              </a:rPr>
              <a:t>Results and discussion </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a:latin typeface="Times New Roman" panose="02020603050405020304" pitchFamily="18" charset="0"/>
                <a:cs typeface="Times New Roman" panose="02020603050405020304" pitchFamily="18" charset="0"/>
              </a:rPr>
            </a:br>
            <a:br>
              <a:rPr lang="en-US" sz="28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Visualizes </a:t>
            </a:r>
            <a:r>
              <a:rPr lang="en-US" sz="2000" dirty="0">
                <a:latin typeface="Times New Roman" panose="02020603050405020304" pitchFamily="18" charset="0"/>
                <a:cs typeface="Times New Roman" panose="02020603050405020304" pitchFamily="18" charset="0"/>
              </a:rPr>
              <a:t>the results of Detection on test set</a:t>
            </a:r>
          </a:p>
        </p:txBody>
      </p:sp>
      <p:pic>
        <p:nvPicPr>
          <p:cNvPr id="4" name="Picture 3">
            <a:extLst>
              <a:ext uri="{FF2B5EF4-FFF2-40B4-BE49-F238E27FC236}">
                <a16:creationId xmlns:a16="http://schemas.microsoft.com/office/drawing/2014/main" id="{C814B235-2BDD-673B-687C-5C731F14477D}"/>
              </a:ext>
            </a:extLst>
          </p:cNvPr>
          <p:cNvPicPr>
            <a:picLocks noChangeAspect="1"/>
          </p:cNvPicPr>
          <p:nvPr/>
        </p:nvPicPr>
        <p:blipFill>
          <a:blip r:embed="rId2"/>
          <a:srcRect l="6130" t="23656" r="22096" b="7097"/>
          <a:stretch/>
        </p:blipFill>
        <p:spPr>
          <a:xfrm>
            <a:off x="1071717" y="761999"/>
            <a:ext cx="8750709" cy="4748981"/>
          </a:xfrm>
          <a:prstGeom prst="rect">
            <a:avLst/>
          </a:prstGeom>
        </p:spPr>
      </p:pic>
    </p:spTree>
    <p:extLst>
      <p:ext uri="{BB962C8B-B14F-4D97-AF65-F5344CB8AC3E}">
        <p14:creationId xmlns:p14="http://schemas.microsoft.com/office/powerpoint/2010/main" val="1826421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41C0B-3524-8A85-4917-22A8E10998D1}"/>
              </a:ext>
            </a:extLst>
          </p:cNvPr>
          <p:cNvSpPr>
            <a:spLocks noGrp="1"/>
          </p:cNvSpPr>
          <p:nvPr>
            <p:ph type="title"/>
          </p:nvPr>
        </p:nvSpPr>
        <p:spPr>
          <a:xfrm>
            <a:off x="1295400" y="381000"/>
            <a:ext cx="9601200" cy="5872316"/>
          </a:xfrm>
        </p:spPr>
        <p:txBody>
          <a:bodyPr>
            <a:normAutofit/>
          </a:bodyPr>
          <a:lstStyle/>
          <a:p>
            <a:r>
              <a:rPr lang="en-US" sz="2000" dirty="0"/>
              <a:t>Illustrates the dataset distribution, showing the separation of normal points and outliers. </a:t>
            </a:r>
          </a:p>
        </p:txBody>
      </p:sp>
      <p:pic>
        <p:nvPicPr>
          <p:cNvPr id="4" name="Picture 3">
            <a:extLst>
              <a:ext uri="{FF2B5EF4-FFF2-40B4-BE49-F238E27FC236}">
                <a16:creationId xmlns:a16="http://schemas.microsoft.com/office/drawing/2014/main" id="{81646304-D045-3864-A9BF-555F10EAE0B6}"/>
              </a:ext>
            </a:extLst>
          </p:cNvPr>
          <p:cNvPicPr>
            <a:picLocks noChangeAspect="1"/>
          </p:cNvPicPr>
          <p:nvPr/>
        </p:nvPicPr>
        <p:blipFill>
          <a:blip r:embed="rId2"/>
          <a:srcRect l="5806" t="24947" r="22742" b="7526"/>
          <a:stretch/>
        </p:blipFill>
        <p:spPr>
          <a:xfrm>
            <a:off x="1573161" y="1465006"/>
            <a:ext cx="8711381" cy="4630993"/>
          </a:xfrm>
          <a:prstGeom prst="rect">
            <a:avLst/>
          </a:prstGeom>
        </p:spPr>
      </p:pic>
    </p:spTree>
    <p:extLst>
      <p:ext uri="{BB962C8B-B14F-4D97-AF65-F5344CB8AC3E}">
        <p14:creationId xmlns:p14="http://schemas.microsoft.com/office/powerpoint/2010/main" val="3155026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C6A5A3AD-7766-7959-C63E-A7E83B15E8FD}"/>
              </a:ext>
            </a:extLst>
          </p:cNvPr>
          <p:cNvGraphicFramePr>
            <a:graphicFrameLocks noGrp="1"/>
          </p:cNvGraphicFramePr>
          <p:nvPr>
            <p:extLst>
              <p:ext uri="{D42A27DB-BD31-4B8C-83A1-F6EECF244321}">
                <p14:modId xmlns:p14="http://schemas.microsoft.com/office/powerpoint/2010/main" val="1673048992"/>
              </p:ext>
            </p:extLst>
          </p:nvPr>
        </p:nvGraphicFramePr>
        <p:xfrm>
          <a:off x="1676400" y="1455173"/>
          <a:ext cx="9601200" cy="3604752"/>
        </p:xfrm>
        <a:graphic>
          <a:graphicData uri="http://schemas.openxmlformats.org/drawingml/2006/table">
            <a:tbl>
              <a:tblPr firstRow="1" bandRow="1">
                <a:tableStyleId>{5C22544A-7EE6-4342-B048-85BDC9FD1C3A}</a:tableStyleId>
              </a:tblPr>
              <a:tblGrid>
                <a:gridCol w="1920240">
                  <a:extLst>
                    <a:ext uri="{9D8B030D-6E8A-4147-A177-3AD203B41FA5}">
                      <a16:colId xmlns:a16="http://schemas.microsoft.com/office/drawing/2014/main" val="32686892"/>
                    </a:ext>
                  </a:extLst>
                </a:gridCol>
                <a:gridCol w="1920240">
                  <a:extLst>
                    <a:ext uri="{9D8B030D-6E8A-4147-A177-3AD203B41FA5}">
                      <a16:colId xmlns:a16="http://schemas.microsoft.com/office/drawing/2014/main" val="2327025858"/>
                    </a:ext>
                  </a:extLst>
                </a:gridCol>
                <a:gridCol w="1920240">
                  <a:extLst>
                    <a:ext uri="{9D8B030D-6E8A-4147-A177-3AD203B41FA5}">
                      <a16:colId xmlns:a16="http://schemas.microsoft.com/office/drawing/2014/main" val="3729709839"/>
                    </a:ext>
                  </a:extLst>
                </a:gridCol>
                <a:gridCol w="1920240">
                  <a:extLst>
                    <a:ext uri="{9D8B030D-6E8A-4147-A177-3AD203B41FA5}">
                      <a16:colId xmlns:a16="http://schemas.microsoft.com/office/drawing/2014/main" val="1096033174"/>
                    </a:ext>
                  </a:extLst>
                </a:gridCol>
                <a:gridCol w="1920240">
                  <a:extLst>
                    <a:ext uri="{9D8B030D-6E8A-4147-A177-3AD203B41FA5}">
                      <a16:colId xmlns:a16="http://schemas.microsoft.com/office/drawing/2014/main" val="3239232861"/>
                    </a:ext>
                  </a:extLst>
                </a:gridCol>
              </a:tblGrid>
              <a:tr h="1201584">
                <a:tc>
                  <a:txBody>
                    <a:bodyPr/>
                    <a:lstStyle/>
                    <a:p>
                      <a:r>
                        <a:rPr lang="en-US" dirty="0"/>
                        <a:t>Model</a:t>
                      </a:r>
                    </a:p>
                  </a:txBody>
                  <a:tcPr/>
                </a:tc>
                <a:tc>
                  <a:txBody>
                    <a:bodyPr/>
                    <a:lstStyle/>
                    <a:p>
                      <a:r>
                        <a:rPr lang="en-US" dirty="0"/>
                        <a:t>Accuracy</a:t>
                      </a:r>
                    </a:p>
                  </a:txBody>
                  <a:tcPr/>
                </a:tc>
                <a:tc>
                  <a:txBody>
                    <a:bodyPr/>
                    <a:lstStyle/>
                    <a:p>
                      <a:r>
                        <a:rPr lang="en-US" dirty="0"/>
                        <a:t>Precision</a:t>
                      </a:r>
                    </a:p>
                  </a:txBody>
                  <a:tcPr/>
                </a:tc>
                <a:tc>
                  <a:txBody>
                    <a:bodyPr/>
                    <a:lstStyle/>
                    <a:p>
                      <a:r>
                        <a:rPr lang="en-US" dirty="0"/>
                        <a:t>Recall</a:t>
                      </a:r>
                    </a:p>
                  </a:txBody>
                  <a:tcPr/>
                </a:tc>
                <a:tc>
                  <a:txBody>
                    <a:bodyPr/>
                    <a:lstStyle/>
                    <a:p>
                      <a:r>
                        <a:rPr lang="en-US" dirty="0"/>
                        <a:t>False rate</a:t>
                      </a:r>
                    </a:p>
                  </a:txBody>
                  <a:tcPr/>
                </a:tc>
                <a:extLst>
                  <a:ext uri="{0D108BD9-81ED-4DB2-BD59-A6C34878D82A}">
                    <a16:rowId xmlns:a16="http://schemas.microsoft.com/office/drawing/2014/main" val="295651520"/>
                  </a:ext>
                </a:extLst>
              </a:tr>
              <a:tr h="1201584">
                <a:tc>
                  <a:txBody>
                    <a:bodyPr/>
                    <a:lstStyle/>
                    <a:p>
                      <a:r>
                        <a:rPr lang="en-US" dirty="0"/>
                        <a:t>Isolation forest</a:t>
                      </a:r>
                    </a:p>
                  </a:txBody>
                  <a:tcPr/>
                </a:tc>
                <a:tc>
                  <a:txBody>
                    <a:bodyPr/>
                    <a:lstStyle/>
                    <a:p>
                      <a:r>
                        <a:rPr lang="en-US" dirty="0"/>
                        <a:t>92%</a:t>
                      </a:r>
                    </a:p>
                  </a:txBody>
                  <a:tcPr/>
                </a:tc>
                <a:tc>
                  <a:txBody>
                    <a:bodyPr/>
                    <a:lstStyle/>
                    <a:p>
                      <a:r>
                        <a:rPr lang="en-US" dirty="0"/>
                        <a:t>91%</a:t>
                      </a:r>
                    </a:p>
                  </a:txBody>
                  <a:tcPr/>
                </a:tc>
                <a:tc>
                  <a:txBody>
                    <a:bodyPr/>
                    <a:lstStyle/>
                    <a:p>
                      <a:r>
                        <a:rPr lang="en-US" dirty="0"/>
                        <a:t>89%</a:t>
                      </a:r>
                    </a:p>
                  </a:txBody>
                  <a:tcPr/>
                </a:tc>
                <a:tc>
                  <a:txBody>
                    <a:bodyPr/>
                    <a:lstStyle/>
                    <a:p>
                      <a:r>
                        <a:rPr lang="en-US" dirty="0"/>
                        <a:t>6%</a:t>
                      </a:r>
                    </a:p>
                  </a:txBody>
                  <a:tcPr/>
                </a:tc>
                <a:extLst>
                  <a:ext uri="{0D108BD9-81ED-4DB2-BD59-A6C34878D82A}">
                    <a16:rowId xmlns:a16="http://schemas.microsoft.com/office/drawing/2014/main" val="1374333820"/>
                  </a:ext>
                </a:extLst>
              </a:tr>
              <a:tr h="1201584">
                <a:tc>
                  <a:txBody>
                    <a:bodyPr/>
                    <a:lstStyle/>
                    <a:p>
                      <a:r>
                        <a:rPr lang="en-US" dirty="0"/>
                        <a:t>One-class-SVM</a:t>
                      </a:r>
                    </a:p>
                  </a:txBody>
                  <a:tcPr/>
                </a:tc>
                <a:tc>
                  <a:txBody>
                    <a:bodyPr/>
                    <a:lstStyle/>
                    <a:p>
                      <a:r>
                        <a:rPr lang="en-US" dirty="0"/>
                        <a:t>78%</a:t>
                      </a:r>
                    </a:p>
                  </a:txBody>
                  <a:tcPr/>
                </a:tc>
                <a:tc>
                  <a:txBody>
                    <a:bodyPr/>
                    <a:lstStyle/>
                    <a:p>
                      <a:r>
                        <a:rPr lang="en-US" dirty="0"/>
                        <a:t>76%</a:t>
                      </a:r>
                    </a:p>
                  </a:txBody>
                  <a:tcPr/>
                </a:tc>
                <a:tc>
                  <a:txBody>
                    <a:bodyPr/>
                    <a:lstStyle/>
                    <a:p>
                      <a:r>
                        <a:rPr lang="en-US" dirty="0"/>
                        <a:t>74%</a:t>
                      </a:r>
                    </a:p>
                  </a:txBody>
                  <a:tcPr/>
                </a:tc>
                <a:tc>
                  <a:txBody>
                    <a:bodyPr/>
                    <a:lstStyle/>
                    <a:p>
                      <a:r>
                        <a:rPr lang="en-US" dirty="0"/>
                        <a:t>18%</a:t>
                      </a:r>
                    </a:p>
                  </a:txBody>
                  <a:tcPr/>
                </a:tc>
                <a:extLst>
                  <a:ext uri="{0D108BD9-81ED-4DB2-BD59-A6C34878D82A}">
                    <a16:rowId xmlns:a16="http://schemas.microsoft.com/office/drawing/2014/main" val="1459538630"/>
                  </a:ext>
                </a:extLst>
              </a:tr>
            </a:tbl>
          </a:graphicData>
        </a:graphic>
      </p:graphicFrame>
    </p:spTree>
    <p:extLst>
      <p:ext uri="{BB962C8B-B14F-4D97-AF65-F5344CB8AC3E}">
        <p14:creationId xmlns:p14="http://schemas.microsoft.com/office/powerpoint/2010/main" val="1157923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053A6-8163-A98E-C625-F9F790ABF320}"/>
              </a:ext>
            </a:extLst>
          </p:cNvPr>
          <p:cNvSpPr>
            <a:spLocks noGrp="1"/>
          </p:cNvSpPr>
          <p:nvPr>
            <p:ph type="title"/>
          </p:nvPr>
        </p:nvSpPr>
        <p:spPr>
          <a:xfrm>
            <a:off x="1440425" y="1018867"/>
            <a:ext cx="9532374" cy="4820266"/>
          </a:xfrm>
        </p:spPr>
        <p:txBody>
          <a:bodyPr>
            <a:normAutofit/>
          </a:bodyPr>
          <a:lstStyle/>
          <a:p>
            <a:r>
              <a:rPr lang="en-US" sz="3600" dirty="0">
                <a:latin typeface="Times New Roman" panose="02020603050405020304" pitchFamily="18" charset="0"/>
                <a:cs typeface="Times New Roman" panose="02020603050405020304" pitchFamily="18" charset="0"/>
              </a:rPr>
              <a:t>Conclusion:</a:t>
            </a:r>
            <a:br>
              <a:rPr lang="en-US" dirty="0"/>
            </a:br>
            <a:r>
              <a:rPr lang="en-US" sz="2200" dirty="0">
                <a:latin typeface="Times New Roman" panose="02020603050405020304" pitchFamily="18" charset="0"/>
                <a:cs typeface="Times New Roman" panose="02020603050405020304" pitchFamily="18" charset="0"/>
              </a:rPr>
              <a:t>According to the comparison analysis, Isolation Forest outperforms One-Class SVM in terms of detection accuracy, precision, and recall while maintaining a reduced false detection rate. When paired with a well adjusted contamination rate, Isolation Forest's robust performance makes it suitable for datasets with a well balanced distribution of outliers. Despite its occasional usefulness, One-Class SVM is sensitive to kernel selection and needs more hyperparameter fine-tuning to get ideal performance. Inadequate parameter selection c</a:t>
            </a:r>
          </a:p>
        </p:txBody>
      </p:sp>
    </p:spTree>
    <p:extLst>
      <p:ext uri="{BB962C8B-B14F-4D97-AF65-F5344CB8AC3E}">
        <p14:creationId xmlns:p14="http://schemas.microsoft.com/office/powerpoint/2010/main" val="304893623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{8A0CF260-0B54-42D3-96DE-4B559842C275}tf10001105</Template>
  <TotalTime>44</TotalTime>
  <Words>884</Words>
  <Application>Microsoft Office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Franklin Gothic Book</vt:lpstr>
      <vt:lpstr>Times New Roman</vt:lpstr>
      <vt:lpstr>Crop</vt:lpstr>
      <vt:lpstr>     Credit Card Fraud Detection Using Anomaly Detection </vt:lpstr>
      <vt:lpstr> Abstract  Detecting outliers is a fundamental activity in many domains (e.g., cybersecurity, fraud detection, industrial monitoring) where an appropriate response to any anomalous event or behaviour must take place without undue delay. In this paper, we compare two bivariate unsupervised anomaly detection techniques:Isolation Forest and One-Class Support Vector Machine (SVM) Both are popular techniques to detect anomalies without labeled data but follows different style of approach, based on ratio of computational efficiency compared with results on different datasets experimented, one might outperform the other. Isolate Forest is a tree-based ensemble method that isolates anomalies by randomly creating partitions in the data. The main advantage is that it scales well with (the number of) dimensions, which means it works well even in situations with large amounts of data, especially for real-time applications. Its model works on the theory that anomalies are more rare and distinct when compared with the majority.  On the other hand, One-Class SVM utilizes a kernel-based method to construct a hypersphere around normal data points, where anything lying beyond the hypersphere is marked as an outlier. One-Class SVM is known to perform well in low-dimensional and well-defined data but tends to suffer when the data is high dimensional and is also sensitive to noise. New research discusses important challenges in anomaly detection, such as the "curse of dimensionality," where the performance of methods worsen in additional dimensions of the data. One-Class SVM fails here, but Isolation Forest is more robust for this. In addition, computational efficiency is another big issue, Isolation Forest is faster and scalable whereas One-Class SVM can be slow when combing with large datasets. Isolation Forest also has an advantage over in handling noise as well since it uses random partitioning and is less affected by outlier points when One-Class SVM tends to misclassify noisy data as anomalies.</vt:lpstr>
      <vt:lpstr>Introduction  Anomaly detection is an very important role in research paper which was conducted in machine learning and data analysis. Anomaly detection used in varies field like cyber security, fraud detection, healthcare service, industrial processes, and environmental process. Rare instances or patterns that depart form the normal behavior of a data set are the main target in anomaly detection. along with their efficiency.    There are different ways of doing anomaly detection, which can be classified into supervised, semi supervised and unsupervised methods. In the case of supervised methods, the datasets are labeled meaning that it is clear to tell what is normal and what is an anomaly.   This paper focuses on methods for detecting anomalies in an unsupervised manner, with no prior labels available. The techniques are highly useful because they do not demand labeled data; thus, they are quite flexible for data point.The assumption here is that anomalies are rare and distinct from the majority of the data points. In contrast, the One-Class SVM constructs a hyperplane in a high-dimensional space that encloses most of the data points. Any point lies outside this hyperplane is considered an anomaly. </vt:lpstr>
      <vt:lpstr>Methodology:  </vt:lpstr>
      <vt:lpstr> Isolation Forest:  Achieved good detection accuracy, precision, and recall with a low false detection rate of 6%. This performance demonstrates that Isolation Forest was able to detect outliers with minimal error due to its balanced contamination rate.   One-Class SVM: Scored marginally lower on all metrics, especially the false detection rate (18%), and demonstrated a relatively greater error rate in detecting anomalies. For some datasets, One-Class SVM may have a disadvantage because to its sensitivity to hyperparameters like the kernel and nu value. </vt:lpstr>
      <vt:lpstr>Results and discussion                Visualizes the results of Detection on test set</vt:lpstr>
      <vt:lpstr>Illustrates the dataset distribution, showing the separation of normal points and outliers. </vt:lpstr>
      <vt:lpstr>PowerPoint Presentation</vt:lpstr>
      <vt:lpstr>Conclusion: According to the comparison analysis, Isolation Forest outperforms One-Class SVM in terms of detection accuracy, precision, and recall while maintaining a reduced false detection rate. When paired with a well adjusted contamination rate, Isolation Forest's robust performance makes it suitable for datasets with a well balanced distribution of outliers. Despite its occasional usefulness, One-Class SVM is sensitive to kernel selection and needs more hyperparameter fine-tuning to get ideal performance. Inadequate parameter selection 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Jhansi rani Kotakonda</dc:creator>
  <cp:lastModifiedBy>Jhansi rani Kotakonda</cp:lastModifiedBy>
  <cp:revision>2</cp:revision>
  <dcterms:created xsi:type="dcterms:W3CDTF">2024-11-08T18:03:05Z</dcterms:created>
  <dcterms:modified xsi:type="dcterms:W3CDTF">2024-11-08T18:47:19Z</dcterms:modified>
</cp:coreProperties>
</file>