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76" r:id="rId26"/>
    <p:sldId id="277" r:id="rId27"/>
  </p:sldIdLst>
  <p:sldSz cx="18288000" cy="10287000"/>
  <p:notesSz cx="6858000" cy="9144000"/>
  <p:embeddedFontLst>
    <p:embeddedFont>
      <p:font typeface="Baskerville Display PT" panose="020B0604020202020204" charset="0"/>
      <p:regular r:id="rId29"/>
    </p:embeddedFont>
    <p:embeddedFont>
      <p:font typeface="Baskerville Display PT Bold" panose="020B0604020202020204" charset="0"/>
      <p:regular r:id="rId30"/>
    </p:embeddedFont>
    <p:embeddedFont>
      <p:font typeface="Inter" panose="020B0604020202020204" charset="0"/>
      <p:regular r:id="rId31"/>
    </p:embeddedFont>
    <p:embeddedFont>
      <p:font typeface="Inter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7E9D5-AAB0-45B7-8057-21475ABDE84F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3DE04-6C6A-493E-A936-8E8CC6657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2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DE04-6C6A-493E-A936-8E8CC6657A5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DE04-6C6A-493E-A936-8E8CC6657A5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0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DE04-6C6A-493E-A936-8E8CC6657A5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4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DE04-6C6A-493E-A936-8E8CC6657A5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6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80865" y="493615"/>
            <a:ext cx="11315968" cy="5098516"/>
            <a:chOff x="0" y="0"/>
            <a:chExt cx="15087958" cy="679802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6276" b="16276"/>
            <a:stretch>
              <a:fillRect/>
            </a:stretch>
          </p:blipFill>
          <p:spPr>
            <a:xfrm>
              <a:off x="0" y="0"/>
              <a:ext cx="15087958" cy="6798022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3423360" y="6080544"/>
            <a:ext cx="11830977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</a:rPr>
              <a:t>RESUME ANALYZER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03008" y="7513618"/>
            <a:ext cx="9664499" cy="1744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 spc="512">
                <a:solidFill>
                  <a:srgbClr val="504C44"/>
                </a:solidFill>
                <a:latin typeface="Inter Bold"/>
              </a:rPr>
              <a:t>SUBMITTED BY:</a:t>
            </a:r>
          </a:p>
          <a:p>
            <a:pPr algn="ctr">
              <a:lnSpc>
                <a:spcPts val="3306"/>
              </a:lnSpc>
            </a:pPr>
            <a:endParaRPr lang="en-US" sz="2561" spc="512">
              <a:solidFill>
                <a:srgbClr val="504C44"/>
              </a:solidFill>
              <a:latin typeface="Inter Bold"/>
            </a:endParaRPr>
          </a:p>
          <a:p>
            <a:pPr algn="ctr">
              <a:lnSpc>
                <a:spcPts val="3586"/>
              </a:lnSpc>
            </a:pPr>
            <a:r>
              <a:rPr lang="en-US" sz="2561" spc="512">
                <a:solidFill>
                  <a:srgbClr val="504C44"/>
                </a:solidFill>
                <a:latin typeface="Inter"/>
              </a:rPr>
              <a:t>JHANSI SREYA JAGARAPU(00856274)</a:t>
            </a:r>
          </a:p>
          <a:p>
            <a:pPr algn="ctr">
              <a:lnSpc>
                <a:spcPts val="3586"/>
              </a:lnSpc>
            </a:pPr>
            <a:r>
              <a:rPr lang="en-US" sz="2561" spc="512">
                <a:solidFill>
                  <a:srgbClr val="504C44"/>
                </a:solidFill>
                <a:latin typeface="Inter"/>
              </a:rPr>
              <a:t>SATHWIK SARANGAM (00872880)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85630"/>
            <a:ext cx="12449225" cy="7452531"/>
          </a:xfrm>
          <a:custGeom>
            <a:avLst/>
            <a:gdLst/>
            <a:ahLst/>
            <a:cxnLst/>
            <a:rect l="l" t="t" r="r" b="b"/>
            <a:pathLst>
              <a:path w="12449225" h="7452531">
                <a:moveTo>
                  <a:pt x="0" y="0"/>
                </a:moveTo>
                <a:lnTo>
                  <a:pt x="12449225" y="0"/>
                </a:lnTo>
                <a:lnTo>
                  <a:pt x="12449225" y="7452531"/>
                </a:lnTo>
                <a:lnTo>
                  <a:pt x="0" y="745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804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58775"/>
            <a:ext cx="1052105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174030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Extracting skills from resume text by comparing with skills.csv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5021" y="1936563"/>
            <a:ext cx="13140905" cy="8197456"/>
          </a:xfrm>
          <a:custGeom>
            <a:avLst/>
            <a:gdLst/>
            <a:ahLst/>
            <a:cxnLst/>
            <a:rect l="l" t="t" r="r" b="b"/>
            <a:pathLst>
              <a:path w="13140905" h="8197456">
                <a:moveTo>
                  <a:pt x="0" y="0"/>
                </a:moveTo>
                <a:lnTo>
                  <a:pt x="13140905" y="0"/>
                </a:lnTo>
                <a:lnTo>
                  <a:pt x="13140905" y="8197456"/>
                </a:lnTo>
                <a:lnTo>
                  <a:pt x="0" y="8197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908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15021" y="358775"/>
            <a:ext cx="1083133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021" y="1120826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Adds related words/synonyms to skills 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10132" y="1952256"/>
            <a:ext cx="8383443" cy="8156097"/>
          </a:xfrm>
          <a:custGeom>
            <a:avLst/>
            <a:gdLst/>
            <a:ahLst/>
            <a:cxnLst/>
            <a:rect l="l" t="t" r="r" b="b"/>
            <a:pathLst>
              <a:path w="8383443" h="8156097">
                <a:moveTo>
                  <a:pt x="0" y="0"/>
                </a:moveTo>
                <a:lnTo>
                  <a:pt x="8383443" y="0"/>
                </a:lnTo>
                <a:lnTo>
                  <a:pt x="8383443" y="8156096"/>
                </a:lnTo>
                <a:lnTo>
                  <a:pt x="0" y="8156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6135" b="-242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58775"/>
            <a:ext cx="990048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018673"/>
            <a:ext cx="16070519" cy="89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Matches resume skills with job description skills and calculates percentage match and matched skills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17395"/>
            <a:ext cx="12796061" cy="7571642"/>
          </a:xfrm>
          <a:custGeom>
            <a:avLst/>
            <a:gdLst/>
            <a:ahLst/>
            <a:cxnLst/>
            <a:rect l="l" t="t" r="r" b="b"/>
            <a:pathLst>
              <a:path w="12796061" h="7571642">
                <a:moveTo>
                  <a:pt x="0" y="0"/>
                </a:moveTo>
                <a:lnTo>
                  <a:pt x="12796061" y="0"/>
                </a:lnTo>
                <a:lnTo>
                  <a:pt x="12796061" y="7571642"/>
                </a:lnTo>
                <a:lnTo>
                  <a:pt x="0" y="7571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877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58775"/>
            <a:ext cx="1083133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202336"/>
            <a:ext cx="16070519" cy="895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Tokenizes skills using NLP and finds cosine similarity between job description and resume skills to calculate matching confidence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98" y="1947063"/>
            <a:ext cx="17525902" cy="796115"/>
          </a:xfrm>
          <a:custGeom>
            <a:avLst/>
            <a:gdLst/>
            <a:ahLst/>
            <a:cxnLst/>
            <a:rect l="l" t="t" r="r" b="b"/>
            <a:pathLst>
              <a:path w="17525902" h="796115">
                <a:moveTo>
                  <a:pt x="0" y="0"/>
                </a:moveTo>
                <a:lnTo>
                  <a:pt x="17525902" y="0"/>
                </a:lnTo>
                <a:lnTo>
                  <a:pt x="17525902" y="796115"/>
                </a:lnTo>
                <a:lnTo>
                  <a:pt x="0" y="796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912681" y="3359916"/>
            <a:ext cx="9721653" cy="6462718"/>
          </a:xfrm>
          <a:custGeom>
            <a:avLst/>
            <a:gdLst/>
            <a:ahLst/>
            <a:cxnLst/>
            <a:rect l="l" t="t" r="r" b="b"/>
            <a:pathLst>
              <a:path w="9721653" h="6462718">
                <a:moveTo>
                  <a:pt x="0" y="0"/>
                </a:moveTo>
                <a:lnTo>
                  <a:pt x="9721653" y="0"/>
                </a:lnTo>
                <a:lnTo>
                  <a:pt x="9721653" y="6462718"/>
                </a:lnTo>
                <a:lnTo>
                  <a:pt x="0" y="6462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0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762098" y="358775"/>
            <a:ext cx="1083133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98" y="1244677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Results of skills extracted and percentage match with other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5687" y="1612814"/>
            <a:ext cx="10206629" cy="8513349"/>
          </a:xfrm>
          <a:custGeom>
            <a:avLst/>
            <a:gdLst/>
            <a:ahLst/>
            <a:cxnLst/>
            <a:rect l="l" t="t" r="r" b="b"/>
            <a:pathLst>
              <a:path w="10206629" h="8513349">
                <a:moveTo>
                  <a:pt x="0" y="0"/>
                </a:moveTo>
                <a:lnTo>
                  <a:pt x="10206629" y="0"/>
                </a:lnTo>
                <a:lnTo>
                  <a:pt x="10206629" y="8513350"/>
                </a:lnTo>
                <a:lnTo>
                  <a:pt x="0" y="8513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4" r="-28906" b="-154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84812" y="214886"/>
            <a:ext cx="100914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4812" y="1005608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Quantifiable achievements to match resumes using KNN Algorithm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4810" y="1725596"/>
            <a:ext cx="11310523" cy="7722483"/>
          </a:xfrm>
          <a:custGeom>
            <a:avLst/>
            <a:gdLst/>
            <a:ahLst/>
            <a:cxnLst/>
            <a:rect l="l" t="t" r="r" b="b"/>
            <a:pathLst>
              <a:path w="11310523" h="7722483">
                <a:moveTo>
                  <a:pt x="0" y="0"/>
                </a:moveTo>
                <a:lnTo>
                  <a:pt x="11310523" y="0"/>
                </a:lnTo>
                <a:lnTo>
                  <a:pt x="11310523" y="7722483"/>
                </a:lnTo>
                <a:lnTo>
                  <a:pt x="0" y="7722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84812" y="214886"/>
            <a:ext cx="100914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Output of matching each resume with its highly matched jobs using KNN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88878" y="1615842"/>
            <a:ext cx="10736302" cy="8381045"/>
          </a:xfrm>
          <a:custGeom>
            <a:avLst/>
            <a:gdLst/>
            <a:ahLst/>
            <a:cxnLst/>
            <a:rect l="l" t="t" r="r" b="b"/>
            <a:pathLst>
              <a:path w="10736302" h="8381045">
                <a:moveTo>
                  <a:pt x="0" y="0"/>
                </a:moveTo>
                <a:lnTo>
                  <a:pt x="10736302" y="0"/>
                </a:lnTo>
                <a:lnTo>
                  <a:pt x="10736302" y="8381045"/>
                </a:lnTo>
                <a:lnTo>
                  <a:pt x="0" y="8381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84812" y="214886"/>
            <a:ext cx="1009142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Results of accuracy, precision, recall, F1-score using KNN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7570" y="1659035"/>
            <a:ext cx="11292861" cy="7910184"/>
          </a:xfrm>
          <a:custGeom>
            <a:avLst/>
            <a:gdLst/>
            <a:ahLst/>
            <a:cxnLst/>
            <a:rect l="l" t="t" r="r" b="b"/>
            <a:pathLst>
              <a:path w="11292861" h="7910184">
                <a:moveTo>
                  <a:pt x="0" y="0"/>
                </a:moveTo>
                <a:lnTo>
                  <a:pt x="11292860" y="0"/>
                </a:lnTo>
                <a:lnTo>
                  <a:pt x="11292860" y="7910184"/>
                </a:lnTo>
                <a:lnTo>
                  <a:pt x="0" y="7910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8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74776"/>
            <a:ext cx="982887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4812" y="1005608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Quantifiable achievements to match resumes using SVM Algorithm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98549" y="1861067"/>
            <a:ext cx="8893014" cy="7720076"/>
          </a:xfrm>
          <a:custGeom>
            <a:avLst/>
            <a:gdLst/>
            <a:ahLst/>
            <a:cxnLst/>
            <a:rect l="l" t="t" r="r" b="b"/>
            <a:pathLst>
              <a:path w="8893014" h="7720076">
                <a:moveTo>
                  <a:pt x="0" y="0"/>
                </a:moveTo>
                <a:lnTo>
                  <a:pt x="8893014" y="0"/>
                </a:lnTo>
                <a:lnTo>
                  <a:pt x="8893014" y="7720076"/>
                </a:lnTo>
                <a:lnTo>
                  <a:pt x="0" y="772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85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228735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Output of matching each resume with its highly matched jobs using SVM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9957" y="1873140"/>
            <a:ext cx="8776764" cy="753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According to recent studies, approximately 75% of job applications are rejected, with student applicants facing an even higher rejection rate of approximately 90%.</a:t>
            </a:r>
          </a:p>
          <a:p>
            <a:pPr marL="604518" lvl="1" indent="-302259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Major reason behind student rejections is the mismatch between their skills and the job roles they apply for.</a:t>
            </a:r>
          </a:p>
          <a:p>
            <a:pPr marL="604518" lvl="1" indent="-302259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Resume Analyzer is a solution designed to tackle the issue of student rejections in job applications.</a:t>
            </a:r>
          </a:p>
        </p:txBody>
      </p:sp>
      <p:sp>
        <p:nvSpPr>
          <p:cNvPr id="3" name="Freeform 3"/>
          <p:cNvSpPr/>
          <p:nvPr/>
        </p:nvSpPr>
        <p:spPr>
          <a:xfrm>
            <a:off x="10128693" y="2668394"/>
            <a:ext cx="7493823" cy="5384968"/>
          </a:xfrm>
          <a:custGeom>
            <a:avLst/>
            <a:gdLst/>
            <a:ahLst/>
            <a:cxnLst/>
            <a:rect l="l" t="t" r="r" b="b"/>
            <a:pathLst>
              <a:path w="7493823" h="5384968">
                <a:moveTo>
                  <a:pt x="0" y="0"/>
                </a:moveTo>
                <a:lnTo>
                  <a:pt x="7493823" y="0"/>
                </a:lnTo>
                <a:lnTo>
                  <a:pt x="7493823" y="5384968"/>
                </a:lnTo>
                <a:lnTo>
                  <a:pt x="0" y="5384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23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747538"/>
            <a:ext cx="7163558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31242" y="1769426"/>
            <a:ext cx="9425517" cy="8108286"/>
          </a:xfrm>
          <a:custGeom>
            <a:avLst/>
            <a:gdLst/>
            <a:ahLst/>
            <a:cxnLst/>
            <a:rect l="l" t="t" r="r" b="b"/>
            <a:pathLst>
              <a:path w="9425517" h="8108286">
                <a:moveTo>
                  <a:pt x="0" y="0"/>
                </a:moveTo>
                <a:lnTo>
                  <a:pt x="9425516" y="0"/>
                </a:lnTo>
                <a:lnTo>
                  <a:pt x="9425516" y="8108286"/>
                </a:lnTo>
                <a:lnTo>
                  <a:pt x="0" y="8108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20784" y="250859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Results of accuracy, precision, recall, F1-score using SVM 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ED7795E-965C-0829-DFE3-1FA0BB5CB89E}"/>
              </a:ext>
            </a:extLst>
          </p:cNvPr>
          <p:cNvSpPr txBox="1"/>
          <p:nvPr/>
        </p:nvSpPr>
        <p:spPr>
          <a:xfrm>
            <a:off x="920784" y="250859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EAE5BB-4FCD-9375-A54B-B67ED8523529}"/>
              </a:ext>
            </a:extLst>
          </p:cNvPr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 dirty="0">
                <a:solidFill>
                  <a:srgbClr val="1E1E1E"/>
                </a:solidFill>
                <a:latin typeface="Inter"/>
              </a:rPr>
              <a:t>Pie Chart between job title and percentage match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E3587-2A1F-217E-0519-BC9EC1EF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90700"/>
            <a:ext cx="11441456" cy="79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ED7795E-965C-0829-DFE3-1FA0BB5CB89E}"/>
              </a:ext>
            </a:extLst>
          </p:cNvPr>
          <p:cNvSpPr txBox="1"/>
          <p:nvPr/>
        </p:nvSpPr>
        <p:spPr>
          <a:xfrm>
            <a:off x="920784" y="250859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EAE5BB-4FCD-9375-A54B-B67ED8523529}"/>
              </a:ext>
            </a:extLst>
          </p:cNvPr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 dirty="0">
                <a:solidFill>
                  <a:srgbClr val="1E1E1E"/>
                </a:solidFill>
                <a:latin typeface="Inter"/>
              </a:rPr>
              <a:t>Bar Chart between job title and total skills 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BE6D1-3E7C-3ACB-12FE-48661E0A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65" y="1550350"/>
            <a:ext cx="11630670" cy="86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ED7795E-965C-0829-DFE3-1FA0BB5CB89E}"/>
              </a:ext>
            </a:extLst>
          </p:cNvPr>
          <p:cNvSpPr txBox="1"/>
          <p:nvPr/>
        </p:nvSpPr>
        <p:spPr>
          <a:xfrm>
            <a:off x="920784" y="250859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EAE5BB-4FCD-9375-A54B-B67ED8523529}"/>
              </a:ext>
            </a:extLst>
          </p:cNvPr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 dirty="0">
                <a:solidFill>
                  <a:srgbClr val="1E1E1E"/>
                </a:solidFill>
                <a:latin typeface="Inter"/>
              </a:rPr>
              <a:t>Bar Chart between job title and matched skills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293EE-3536-E6C2-876C-F0849B8F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54" y="1550350"/>
            <a:ext cx="10944891" cy="81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ED7795E-965C-0829-DFE3-1FA0BB5CB89E}"/>
              </a:ext>
            </a:extLst>
          </p:cNvPr>
          <p:cNvSpPr txBox="1"/>
          <p:nvPr/>
        </p:nvSpPr>
        <p:spPr>
          <a:xfrm>
            <a:off x="920784" y="250859"/>
            <a:ext cx="973340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  <a:endParaRPr lang="en-US" sz="3999" spc="799" dirty="0">
              <a:solidFill>
                <a:srgbClr val="504C44"/>
              </a:solidFill>
              <a:latin typeface="Baskerville Display PT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EAE5BB-4FCD-9375-A54B-B67ED8523529}"/>
              </a:ext>
            </a:extLst>
          </p:cNvPr>
          <p:cNvSpPr txBox="1"/>
          <p:nvPr/>
        </p:nvSpPr>
        <p:spPr>
          <a:xfrm>
            <a:off x="920784" y="1016175"/>
            <a:ext cx="16070519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Bar Chart between job title and percentage match</a:t>
            </a:r>
            <a:endParaRPr lang="en-US" sz="2600" spc="192" dirty="0">
              <a:solidFill>
                <a:srgbClr val="1E1E1E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DFB50-5FAC-3C0F-6A3B-C614750F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580429"/>
            <a:ext cx="12906698" cy="84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7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2087" y="933450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04122"/>
            <a:ext cx="15601937" cy="601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This project is aimed at developing a machine learning model to analyze resumes and produce some results.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In many applications available online, the resume screening is done from the recruiter’s side to ease the selection process for their company.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This application takes the resume uploaded by the user as input and displays matching job roles as output.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It also has features like calculating matching percentage, providing number of matched skills and displaying highly matched jobs with each resume.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9506" y="1028700"/>
            <a:ext cx="12328989" cy="8229600"/>
          </a:xfrm>
          <a:custGeom>
            <a:avLst/>
            <a:gdLst/>
            <a:ahLst/>
            <a:cxnLst/>
            <a:rect l="l" t="t" r="r" b="b"/>
            <a:pathLst>
              <a:path w="12328989" h="8229600">
                <a:moveTo>
                  <a:pt x="0" y="0"/>
                </a:moveTo>
                <a:lnTo>
                  <a:pt x="12328988" y="0"/>
                </a:lnTo>
                <a:lnTo>
                  <a:pt x="123289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9957" y="562292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WHAT DOES RESUME ANALYZER DO?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737" y="1447251"/>
            <a:ext cx="15929603" cy="9825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Resume Analyzer aligns your skills with those specified in the job description, offering insights into compatibility. Utilizing synonyms and related terms enhances skill extraction for a comprehensive analysis of your qualifications.</a:t>
            </a:r>
          </a:p>
          <a:p>
            <a:pPr marL="604516" lvl="1" indent="-302258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It evaluates your resume's quality through a scoring system, highlighting areas for improvement and optimization.</a:t>
            </a:r>
          </a:p>
          <a:p>
            <a:pPr marL="604516" lvl="1" indent="-302258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The tool offers recommendations on suitable job roles based on your skills, guiding you towards positions where you're likely to succeed.</a:t>
            </a:r>
          </a:p>
          <a:p>
            <a:pPr marL="604516" lvl="1" indent="-302258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Resume Analyzer suggests the optimal resume format for the specific job role, ensuring your qualifications are effectively showcased.</a:t>
            </a:r>
          </a:p>
          <a:p>
            <a:pPr marL="604516" lvl="1" indent="-302258" algn="just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It also provides number of skills that are matched to the job description by using quantifiable achievements.</a:t>
            </a:r>
          </a:p>
          <a:p>
            <a:pPr algn="just">
              <a:lnSpc>
                <a:spcPts val="6019"/>
              </a:lnSpc>
            </a:pPr>
            <a:endParaRPr lang="en-US" sz="2799" spc="156">
              <a:solidFill>
                <a:srgbClr val="504C44"/>
              </a:solidFill>
              <a:latin typeface="Inter"/>
            </a:endParaRPr>
          </a:p>
          <a:p>
            <a:pPr algn="just">
              <a:lnSpc>
                <a:spcPts val="6019"/>
              </a:lnSpc>
            </a:pPr>
            <a:endParaRPr lang="en-US" sz="2799" spc="156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09206"/>
            <a:ext cx="5065817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modified_jobs.csv                                                                                             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 Bold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Job Id                                                                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Work Type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Job Title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Experience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Qualifications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Salary Range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location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Country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Role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Job Description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30417" y="2709206"/>
            <a:ext cx="352198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combined_skills.csv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 Bold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Skills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30417" y="4879152"/>
            <a:ext cx="5363363" cy="345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resumes dataset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504C44"/>
              </a:solidFill>
              <a:latin typeface="Inter Bold"/>
            </a:endParaRP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04C44"/>
                </a:solidFill>
                <a:latin typeface="Inter"/>
              </a:rPr>
              <a:t>A set of resumes with different styles such as infographics and normal resumes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04C44"/>
                </a:solidFill>
                <a:latin typeface="Inter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EVALUATION 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2185"/>
            <a:ext cx="14452706" cy="761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4"/>
              </a:lnSpc>
            </a:pPr>
            <a:r>
              <a:rPr lang="en-US" sz="3099" spc="173">
                <a:solidFill>
                  <a:srgbClr val="504C44"/>
                </a:solidFill>
                <a:latin typeface="Inter"/>
              </a:rPr>
              <a:t>The project’s evaluation hinges on the successful implementation of :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Data Collection and Preparation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Feature Extraction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Extraction of skills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Using related words or synonyms for skills extraction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Matching percentage or matching confidence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Using quantifiable achievements for KNN and SVM algorithm implementation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Listing of jobs suitable for Resume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"/>
              </a:rPr>
              <a:t>Predicting accuracy, precision, recall and F1 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1706" y="933450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DELIVERABLES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6535" y="2241222"/>
            <a:ext cx="16517745" cy="67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Proposal Presentation : 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Explanation of the project, approach, and evaluation methodology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Datasets :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 Datasets and their uses are explained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Flowchart : 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To explain how resume analyzer works, a flow chart is used for better understandings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Implementation :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 Explanation of code and results 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YouTube video : 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Demonstrating the project and execution of the code </a:t>
            </a:r>
          </a:p>
          <a:p>
            <a:pPr marL="604519" lvl="1" indent="-302260">
              <a:lnSpc>
                <a:spcPts val="6019"/>
              </a:lnSpc>
              <a:buFont typeface="Arial"/>
              <a:buChar char="•"/>
            </a:pPr>
            <a:r>
              <a:rPr lang="en-US" sz="2799" spc="156">
                <a:solidFill>
                  <a:srgbClr val="504C44"/>
                </a:solidFill>
                <a:latin typeface="Inter Bold"/>
              </a:rPr>
              <a:t>GitHub repository :</a:t>
            </a:r>
            <a:r>
              <a:rPr lang="en-US" sz="2799" spc="156">
                <a:solidFill>
                  <a:srgbClr val="504C44"/>
                </a:solidFill>
                <a:latin typeface="Inter"/>
              </a:rPr>
              <a:t> Documentation, final working code, required resources, YouTube video, and other reference links.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46238" y="1399858"/>
            <a:ext cx="13579406" cy="8544598"/>
          </a:xfrm>
          <a:custGeom>
            <a:avLst/>
            <a:gdLst/>
            <a:ahLst/>
            <a:cxnLst/>
            <a:rect l="l" t="t" r="r" b="b"/>
            <a:pathLst>
              <a:path w="13579406" h="8544598">
                <a:moveTo>
                  <a:pt x="0" y="0"/>
                </a:moveTo>
                <a:lnTo>
                  <a:pt x="13579407" y="0"/>
                </a:lnTo>
                <a:lnTo>
                  <a:pt x="13579407" y="8544597"/>
                </a:lnTo>
                <a:lnTo>
                  <a:pt x="0" y="8544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562292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FLOWCHART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39975"/>
            <a:ext cx="16230600" cy="7576369"/>
          </a:xfrm>
          <a:custGeom>
            <a:avLst/>
            <a:gdLst/>
            <a:ahLst/>
            <a:cxnLst/>
            <a:rect l="l" t="t" r="r" b="b"/>
            <a:pathLst>
              <a:path w="16230600" h="7576369">
                <a:moveTo>
                  <a:pt x="0" y="0"/>
                </a:moveTo>
                <a:lnTo>
                  <a:pt x="16230600" y="0"/>
                </a:lnTo>
                <a:lnTo>
                  <a:pt x="16230600" y="7576368"/>
                </a:lnTo>
                <a:lnTo>
                  <a:pt x="0" y="7576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06" b="-190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562292"/>
            <a:ext cx="15435162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9"/>
              </a:lnSpc>
            </a:pPr>
            <a:r>
              <a:rPr lang="en-US" sz="4899" spc="979">
                <a:solidFill>
                  <a:srgbClr val="504C44"/>
                </a:solidFill>
                <a:latin typeface="Baskerville Display PT Bold"/>
              </a:rPr>
              <a:t>FLOWCHART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3873" y="2073132"/>
            <a:ext cx="17000254" cy="7614793"/>
          </a:xfrm>
          <a:custGeom>
            <a:avLst/>
            <a:gdLst/>
            <a:ahLst/>
            <a:cxnLst/>
            <a:rect l="l" t="t" r="r" b="b"/>
            <a:pathLst>
              <a:path w="17000254" h="7614793">
                <a:moveTo>
                  <a:pt x="0" y="0"/>
                </a:moveTo>
                <a:lnTo>
                  <a:pt x="17000254" y="0"/>
                </a:lnTo>
                <a:lnTo>
                  <a:pt x="17000254" y="7614793"/>
                </a:lnTo>
                <a:lnTo>
                  <a:pt x="0" y="7614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43873" y="358775"/>
            <a:ext cx="10163030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PSEUDO CODE AND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873" y="1307712"/>
            <a:ext cx="10005537" cy="43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spc="192">
                <a:solidFill>
                  <a:srgbClr val="1E1E1E"/>
                </a:solidFill>
                <a:latin typeface="Inter"/>
              </a:rPr>
              <a:t>Pre Processing of job description using NLP stopwords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703</Words>
  <Application>Microsoft Office PowerPoint</Application>
  <PresentationFormat>Custom</PresentationFormat>
  <Paragraphs>95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Baskerville Display PT</vt:lpstr>
      <vt:lpstr>Calibri</vt:lpstr>
      <vt:lpstr>Arial</vt:lpstr>
      <vt:lpstr>Inter Bold</vt:lpstr>
      <vt:lpstr>Aptos</vt:lpstr>
      <vt:lpstr>Inter</vt:lpstr>
      <vt:lpstr>Baskerville Display PT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</dc:title>
  <dc:creator>Sreya Jagarapu</dc:creator>
  <cp:lastModifiedBy>Jagarapu, Jhansi Sreya</cp:lastModifiedBy>
  <cp:revision>2</cp:revision>
  <dcterms:created xsi:type="dcterms:W3CDTF">2006-08-16T00:00:00Z</dcterms:created>
  <dcterms:modified xsi:type="dcterms:W3CDTF">2024-05-01T22:35:16Z</dcterms:modified>
  <dc:identifier>DAGDdYE1nyU</dc:identifier>
</cp:coreProperties>
</file>