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2" r:id="rId7"/>
    <p:sldId id="263" r:id="rId8"/>
    <p:sldId id="264" r:id="rId9"/>
    <p:sldId id="266" r:id="rId10"/>
    <p:sldId id="267" r:id="rId11"/>
    <p:sldId id="261"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2" d="100"/>
          <a:sy n="92" d="100"/>
        </p:scale>
        <p:origin x="33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NSI VK" userId="d2a9a6838c6fe061" providerId="LiveId" clId="{406B2DC5-0499-49B1-A02A-121F43CAFEBB}"/>
    <pc:docChg chg="modSld">
      <pc:chgData name="JHANSI VK" userId="d2a9a6838c6fe061" providerId="LiveId" clId="{406B2DC5-0499-49B1-A02A-121F43CAFEBB}" dt="2024-10-21T16:29:28.604" v="5" actId="20577"/>
      <pc:docMkLst>
        <pc:docMk/>
      </pc:docMkLst>
      <pc:sldChg chg="modSp mod">
        <pc:chgData name="JHANSI VK" userId="d2a9a6838c6fe061" providerId="LiveId" clId="{406B2DC5-0499-49B1-A02A-121F43CAFEBB}" dt="2024-10-21T16:29:28.604" v="5" actId="20577"/>
        <pc:sldMkLst>
          <pc:docMk/>
          <pc:sldMk cId="4079064562" sldId="256"/>
        </pc:sldMkLst>
        <pc:spChg chg="mod">
          <ac:chgData name="JHANSI VK" userId="d2a9a6838c6fe061" providerId="LiveId" clId="{406B2DC5-0499-49B1-A02A-121F43CAFEBB}" dt="2024-10-21T16:29:28.604" v="5" actId="20577"/>
          <ac:spMkLst>
            <pc:docMk/>
            <pc:sldMk cId="4079064562" sldId="256"/>
            <ac:spMk id="3" creationId="{0C99B1A9-21AB-5D5A-A090-B470F252A4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DC6118-38C7-4CD8-B7AC-1DC0EC3CA0D2}"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BE6EA-FC65-4F51-9F2F-4E120615F995}" type="slidenum">
              <a:rPr lang="en-US" smtClean="0"/>
              <a:t>‹#›</a:t>
            </a:fld>
            <a:endParaRPr lang="en-US"/>
          </a:p>
        </p:txBody>
      </p:sp>
    </p:spTree>
    <p:extLst>
      <p:ext uri="{BB962C8B-B14F-4D97-AF65-F5344CB8AC3E}">
        <p14:creationId xmlns:p14="http://schemas.microsoft.com/office/powerpoint/2010/main" val="62103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E0CE-90A7-4C68-CD8B-4DAEB2B9C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EFB947-98EE-4AFE-C1EC-7CA0BC46E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599851-6DEE-598E-6790-6D0A577BCED3}"/>
              </a:ext>
            </a:extLst>
          </p:cNvPr>
          <p:cNvSpPr>
            <a:spLocks noGrp="1"/>
          </p:cNvSpPr>
          <p:nvPr>
            <p:ph type="dt" sz="half" idx="10"/>
          </p:nvPr>
        </p:nvSpPr>
        <p:spPr/>
        <p:txBody>
          <a:bodyPr/>
          <a:lstStyle/>
          <a:p>
            <a:fld id="{4092F9F5-8FEF-4F7D-80F6-838CF19AFEAD}" type="datetimeFigureOut">
              <a:rPr lang="en-US" smtClean="0"/>
              <a:t>10/21/2024</a:t>
            </a:fld>
            <a:endParaRPr lang="en-US"/>
          </a:p>
        </p:txBody>
      </p:sp>
      <p:sp>
        <p:nvSpPr>
          <p:cNvPr id="5" name="Footer Placeholder 4">
            <a:extLst>
              <a:ext uri="{FF2B5EF4-FFF2-40B4-BE49-F238E27FC236}">
                <a16:creationId xmlns:a16="http://schemas.microsoft.com/office/drawing/2014/main" id="{EB400904-34F7-809E-EC97-319719D7C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8E126-681A-5D77-A177-28386DC37A6D}"/>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386466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DBD0A-4577-5D52-D417-7F39443EBB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451A5-1698-8E2F-B035-D44FA104D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03CB3-7C88-34A7-9B3E-779FD3A24C11}"/>
              </a:ext>
            </a:extLst>
          </p:cNvPr>
          <p:cNvSpPr>
            <a:spLocks noGrp="1"/>
          </p:cNvSpPr>
          <p:nvPr>
            <p:ph type="dt" sz="half" idx="10"/>
          </p:nvPr>
        </p:nvSpPr>
        <p:spPr/>
        <p:txBody>
          <a:bodyPr/>
          <a:lstStyle/>
          <a:p>
            <a:fld id="{4092F9F5-8FEF-4F7D-80F6-838CF19AFEAD}" type="datetimeFigureOut">
              <a:rPr lang="en-US" smtClean="0"/>
              <a:t>10/21/2024</a:t>
            </a:fld>
            <a:endParaRPr lang="en-US"/>
          </a:p>
        </p:txBody>
      </p:sp>
      <p:sp>
        <p:nvSpPr>
          <p:cNvPr id="5" name="Footer Placeholder 4">
            <a:extLst>
              <a:ext uri="{FF2B5EF4-FFF2-40B4-BE49-F238E27FC236}">
                <a16:creationId xmlns:a16="http://schemas.microsoft.com/office/drawing/2014/main" id="{0674C930-770F-19C9-D872-3299AB8AA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3123D-D3E5-1C8B-6997-B2EA4CF8BE0C}"/>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209417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F4208-E907-045A-96A4-C6D550CC9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1F6A48-9B9C-167D-A664-2A7BE660CC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4ACF6-3913-D3E9-ED86-3E1298C35CF6}"/>
              </a:ext>
            </a:extLst>
          </p:cNvPr>
          <p:cNvSpPr>
            <a:spLocks noGrp="1"/>
          </p:cNvSpPr>
          <p:nvPr>
            <p:ph type="dt" sz="half" idx="10"/>
          </p:nvPr>
        </p:nvSpPr>
        <p:spPr/>
        <p:txBody>
          <a:bodyPr/>
          <a:lstStyle/>
          <a:p>
            <a:fld id="{4092F9F5-8FEF-4F7D-80F6-838CF19AFEAD}" type="datetimeFigureOut">
              <a:rPr lang="en-US" smtClean="0"/>
              <a:t>10/21/2024</a:t>
            </a:fld>
            <a:endParaRPr lang="en-US"/>
          </a:p>
        </p:txBody>
      </p:sp>
      <p:sp>
        <p:nvSpPr>
          <p:cNvPr id="5" name="Footer Placeholder 4">
            <a:extLst>
              <a:ext uri="{FF2B5EF4-FFF2-40B4-BE49-F238E27FC236}">
                <a16:creationId xmlns:a16="http://schemas.microsoft.com/office/drawing/2014/main" id="{4EC334F5-C986-B13D-0E66-CCEF2EE2D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3CE67-4256-BC04-D03C-91A41A725062}"/>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19824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3DF9-9564-3EA0-266A-8744B56C97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920730-F3CC-FAD1-9E0E-68F48A65F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7F31E-FBA0-8B4C-F3EB-C6DCA096FCF1}"/>
              </a:ext>
            </a:extLst>
          </p:cNvPr>
          <p:cNvSpPr>
            <a:spLocks noGrp="1"/>
          </p:cNvSpPr>
          <p:nvPr>
            <p:ph type="dt" sz="half" idx="10"/>
          </p:nvPr>
        </p:nvSpPr>
        <p:spPr/>
        <p:txBody>
          <a:bodyPr/>
          <a:lstStyle/>
          <a:p>
            <a:fld id="{4092F9F5-8FEF-4F7D-80F6-838CF19AFEAD}" type="datetimeFigureOut">
              <a:rPr lang="en-US" smtClean="0"/>
              <a:t>10/21/2024</a:t>
            </a:fld>
            <a:endParaRPr lang="en-US"/>
          </a:p>
        </p:txBody>
      </p:sp>
      <p:sp>
        <p:nvSpPr>
          <p:cNvPr id="5" name="Footer Placeholder 4">
            <a:extLst>
              <a:ext uri="{FF2B5EF4-FFF2-40B4-BE49-F238E27FC236}">
                <a16:creationId xmlns:a16="http://schemas.microsoft.com/office/drawing/2014/main" id="{B58F0A33-C314-F345-DE93-2B707A5A3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72CEE-0F3E-BD02-7E5B-CB8D7314B491}"/>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329755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644E-6004-A755-A702-B974405DA3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306D8B-12A5-A0B4-D12D-5F5D15DC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50D57E-2AEE-2522-66B9-429DB18A2D77}"/>
              </a:ext>
            </a:extLst>
          </p:cNvPr>
          <p:cNvSpPr>
            <a:spLocks noGrp="1"/>
          </p:cNvSpPr>
          <p:nvPr>
            <p:ph type="dt" sz="half" idx="10"/>
          </p:nvPr>
        </p:nvSpPr>
        <p:spPr/>
        <p:txBody>
          <a:bodyPr/>
          <a:lstStyle/>
          <a:p>
            <a:fld id="{4092F9F5-8FEF-4F7D-80F6-838CF19AFEAD}" type="datetimeFigureOut">
              <a:rPr lang="en-US" smtClean="0"/>
              <a:t>10/21/2024</a:t>
            </a:fld>
            <a:endParaRPr lang="en-US"/>
          </a:p>
        </p:txBody>
      </p:sp>
      <p:sp>
        <p:nvSpPr>
          <p:cNvPr id="5" name="Footer Placeholder 4">
            <a:extLst>
              <a:ext uri="{FF2B5EF4-FFF2-40B4-BE49-F238E27FC236}">
                <a16:creationId xmlns:a16="http://schemas.microsoft.com/office/drawing/2014/main" id="{C07062C4-FCD2-4108-135A-16F70B3B8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77145-413D-85E1-09E1-C09B80EFDBE6}"/>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47720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2F91-234D-4201-0B14-FB707952B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97D57-1FBC-DBC8-C9BE-448D703A1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CA48C6-6810-29E7-E68D-7F281CC68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2B2C9A-9E59-9883-FE8A-3B74A61C9E99}"/>
              </a:ext>
            </a:extLst>
          </p:cNvPr>
          <p:cNvSpPr>
            <a:spLocks noGrp="1"/>
          </p:cNvSpPr>
          <p:nvPr>
            <p:ph type="dt" sz="half" idx="10"/>
          </p:nvPr>
        </p:nvSpPr>
        <p:spPr/>
        <p:txBody>
          <a:bodyPr/>
          <a:lstStyle/>
          <a:p>
            <a:fld id="{4092F9F5-8FEF-4F7D-80F6-838CF19AFEAD}" type="datetimeFigureOut">
              <a:rPr lang="en-US" smtClean="0"/>
              <a:t>10/21/2024</a:t>
            </a:fld>
            <a:endParaRPr lang="en-US"/>
          </a:p>
        </p:txBody>
      </p:sp>
      <p:sp>
        <p:nvSpPr>
          <p:cNvPr id="6" name="Footer Placeholder 5">
            <a:extLst>
              <a:ext uri="{FF2B5EF4-FFF2-40B4-BE49-F238E27FC236}">
                <a16:creationId xmlns:a16="http://schemas.microsoft.com/office/drawing/2014/main" id="{ADCCC17C-67A7-319B-CA72-746812F16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F0A0B-6437-27C8-6A54-24DB09A3E33E}"/>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224155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E973-3843-25E6-F5F5-8BFE744EE5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7BA51F-E2BF-4332-162A-481260BDE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409005-A266-EE8D-A6E5-518570CDCE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AC1702-6231-550A-BEB5-458FFA2AD8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5D4F1-F929-573F-B75B-58031EED3D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4B529-BC25-1C61-F9A5-A39315952954}"/>
              </a:ext>
            </a:extLst>
          </p:cNvPr>
          <p:cNvSpPr>
            <a:spLocks noGrp="1"/>
          </p:cNvSpPr>
          <p:nvPr>
            <p:ph type="dt" sz="half" idx="10"/>
          </p:nvPr>
        </p:nvSpPr>
        <p:spPr/>
        <p:txBody>
          <a:bodyPr/>
          <a:lstStyle/>
          <a:p>
            <a:fld id="{4092F9F5-8FEF-4F7D-80F6-838CF19AFEAD}" type="datetimeFigureOut">
              <a:rPr lang="en-US" smtClean="0"/>
              <a:t>10/21/2024</a:t>
            </a:fld>
            <a:endParaRPr lang="en-US"/>
          </a:p>
        </p:txBody>
      </p:sp>
      <p:sp>
        <p:nvSpPr>
          <p:cNvPr id="8" name="Footer Placeholder 7">
            <a:extLst>
              <a:ext uri="{FF2B5EF4-FFF2-40B4-BE49-F238E27FC236}">
                <a16:creationId xmlns:a16="http://schemas.microsoft.com/office/drawing/2014/main" id="{08127DE4-036A-CE6E-FF9F-07B746BF84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B3FB7A-C9E5-5299-797E-49539EE7EF55}"/>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308063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27BD-BEC0-63AC-085C-7FBDDA3738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45964C-06A8-6112-D594-397215BB774B}"/>
              </a:ext>
            </a:extLst>
          </p:cNvPr>
          <p:cNvSpPr>
            <a:spLocks noGrp="1"/>
          </p:cNvSpPr>
          <p:nvPr>
            <p:ph type="dt" sz="half" idx="10"/>
          </p:nvPr>
        </p:nvSpPr>
        <p:spPr/>
        <p:txBody>
          <a:bodyPr/>
          <a:lstStyle/>
          <a:p>
            <a:fld id="{4092F9F5-8FEF-4F7D-80F6-838CF19AFEAD}" type="datetimeFigureOut">
              <a:rPr lang="en-US" smtClean="0"/>
              <a:t>10/21/2024</a:t>
            </a:fld>
            <a:endParaRPr lang="en-US"/>
          </a:p>
        </p:txBody>
      </p:sp>
      <p:sp>
        <p:nvSpPr>
          <p:cNvPr id="4" name="Footer Placeholder 3">
            <a:extLst>
              <a:ext uri="{FF2B5EF4-FFF2-40B4-BE49-F238E27FC236}">
                <a16:creationId xmlns:a16="http://schemas.microsoft.com/office/drawing/2014/main" id="{5910DC51-CF7D-DE35-4ED6-6CD556EAC0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8AA774-7EF1-9CD1-999F-EF17474D86BB}"/>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415984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E961A-8890-3CFE-9122-10D3A1D84246}"/>
              </a:ext>
            </a:extLst>
          </p:cNvPr>
          <p:cNvSpPr>
            <a:spLocks noGrp="1"/>
          </p:cNvSpPr>
          <p:nvPr>
            <p:ph type="dt" sz="half" idx="10"/>
          </p:nvPr>
        </p:nvSpPr>
        <p:spPr/>
        <p:txBody>
          <a:bodyPr/>
          <a:lstStyle/>
          <a:p>
            <a:fld id="{4092F9F5-8FEF-4F7D-80F6-838CF19AFEAD}" type="datetimeFigureOut">
              <a:rPr lang="en-US" smtClean="0"/>
              <a:t>10/21/2024</a:t>
            </a:fld>
            <a:endParaRPr lang="en-US"/>
          </a:p>
        </p:txBody>
      </p:sp>
      <p:sp>
        <p:nvSpPr>
          <p:cNvPr id="3" name="Footer Placeholder 2">
            <a:extLst>
              <a:ext uri="{FF2B5EF4-FFF2-40B4-BE49-F238E27FC236}">
                <a16:creationId xmlns:a16="http://schemas.microsoft.com/office/drawing/2014/main" id="{BF6105DE-6620-55A6-1F2F-85E3A780F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D65B88-5C57-DCB5-7EBB-362E06A95BA4}"/>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119012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D5AA-C069-1F68-6224-38A01F2AC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030739-6C1E-E5AE-544D-F1896B3AD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CA01D-9397-8DAB-3B89-BEF18D2FD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7AB20-CCA9-CB7A-6A47-3FB9F5F9107C}"/>
              </a:ext>
            </a:extLst>
          </p:cNvPr>
          <p:cNvSpPr>
            <a:spLocks noGrp="1"/>
          </p:cNvSpPr>
          <p:nvPr>
            <p:ph type="dt" sz="half" idx="10"/>
          </p:nvPr>
        </p:nvSpPr>
        <p:spPr/>
        <p:txBody>
          <a:bodyPr/>
          <a:lstStyle/>
          <a:p>
            <a:fld id="{4092F9F5-8FEF-4F7D-80F6-838CF19AFEAD}" type="datetimeFigureOut">
              <a:rPr lang="en-US" smtClean="0"/>
              <a:t>10/21/2024</a:t>
            </a:fld>
            <a:endParaRPr lang="en-US"/>
          </a:p>
        </p:txBody>
      </p:sp>
      <p:sp>
        <p:nvSpPr>
          <p:cNvPr id="6" name="Footer Placeholder 5">
            <a:extLst>
              <a:ext uri="{FF2B5EF4-FFF2-40B4-BE49-F238E27FC236}">
                <a16:creationId xmlns:a16="http://schemas.microsoft.com/office/drawing/2014/main" id="{714C5839-3425-0C70-1706-A3DA2499E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6FCD2-9336-4B70-8A21-55DDED6579B1}"/>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191971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FAC3-7180-600D-6492-B08ACB99A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D6FEBF-9C46-C8B2-8CDB-FDE31FE2BB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349705-6CB4-AC93-DAA6-DAB6347FC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FB854-B6BD-54FD-3330-40046CF78D62}"/>
              </a:ext>
            </a:extLst>
          </p:cNvPr>
          <p:cNvSpPr>
            <a:spLocks noGrp="1"/>
          </p:cNvSpPr>
          <p:nvPr>
            <p:ph type="dt" sz="half" idx="10"/>
          </p:nvPr>
        </p:nvSpPr>
        <p:spPr/>
        <p:txBody>
          <a:bodyPr/>
          <a:lstStyle/>
          <a:p>
            <a:fld id="{4092F9F5-8FEF-4F7D-80F6-838CF19AFEAD}" type="datetimeFigureOut">
              <a:rPr lang="en-US" smtClean="0"/>
              <a:t>10/21/2024</a:t>
            </a:fld>
            <a:endParaRPr lang="en-US"/>
          </a:p>
        </p:txBody>
      </p:sp>
      <p:sp>
        <p:nvSpPr>
          <p:cNvPr id="6" name="Footer Placeholder 5">
            <a:extLst>
              <a:ext uri="{FF2B5EF4-FFF2-40B4-BE49-F238E27FC236}">
                <a16:creationId xmlns:a16="http://schemas.microsoft.com/office/drawing/2014/main" id="{8A38654A-1E3E-6FD8-299D-9420591B1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90DBC-F336-608B-44BB-9BDBABBD366D}"/>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389866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F5190-D8AE-C524-B1AE-9324E895A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F0BA2C-19CB-0E19-BA56-FD1F1F599F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1252A-D2C2-A6B5-370A-BB053D5B8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2F9F5-8FEF-4F7D-80F6-838CF19AFEAD}" type="datetimeFigureOut">
              <a:rPr lang="en-US" smtClean="0"/>
              <a:t>10/21/2024</a:t>
            </a:fld>
            <a:endParaRPr lang="en-US"/>
          </a:p>
        </p:txBody>
      </p:sp>
      <p:sp>
        <p:nvSpPr>
          <p:cNvPr id="5" name="Footer Placeholder 4">
            <a:extLst>
              <a:ext uri="{FF2B5EF4-FFF2-40B4-BE49-F238E27FC236}">
                <a16:creationId xmlns:a16="http://schemas.microsoft.com/office/drawing/2014/main" id="{859BA63E-F614-3EC1-A4AB-21A1C9EC0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A16506-1680-440F-791F-A469138D1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6FC81-FE12-45A2-B831-4F3AEFA0D2DC}" type="slidenum">
              <a:rPr lang="en-US" smtClean="0"/>
              <a:t>‹#›</a:t>
            </a:fld>
            <a:endParaRPr lang="en-US"/>
          </a:p>
        </p:txBody>
      </p:sp>
    </p:spTree>
    <p:extLst>
      <p:ext uri="{BB962C8B-B14F-4D97-AF65-F5344CB8AC3E}">
        <p14:creationId xmlns:p14="http://schemas.microsoft.com/office/powerpoint/2010/main" val="2080960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B7EF-02BD-783C-2710-C75DD33400C0}"/>
              </a:ext>
            </a:extLst>
          </p:cNvPr>
          <p:cNvSpPr>
            <a:spLocks noGrp="1"/>
          </p:cNvSpPr>
          <p:nvPr>
            <p:ph type="ctrTitle"/>
          </p:nvPr>
        </p:nvSpPr>
        <p:spPr>
          <a:xfrm>
            <a:off x="480767" y="537329"/>
            <a:ext cx="10784264" cy="1857080"/>
          </a:xfrm>
        </p:spPr>
        <p:txBody>
          <a:bodyPr>
            <a:normAutofit/>
          </a:bodyPr>
          <a:lstStyle/>
          <a:p>
            <a:r>
              <a:rPr lang="en-US" sz="4000" b="1" dirty="0">
                <a:latin typeface="Times New Roman" panose="02020603050405020304" pitchFamily="18" charset="0"/>
                <a:cs typeface="Times New Roman" panose="02020603050405020304" pitchFamily="18" charset="0"/>
              </a:rPr>
              <a:t>ONLINE  LEARNING PLATFORM USING MERN</a:t>
            </a:r>
          </a:p>
        </p:txBody>
      </p:sp>
      <p:sp>
        <p:nvSpPr>
          <p:cNvPr id="3" name="Subtitle 2">
            <a:extLst>
              <a:ext uri="{FF2B5EF4-FFF2-40B4-BE49-F238E27FC236}">
                <a16:creationId xmlns:a16="http://schemas.microsoft.com/office/drawing/2014/main" id="{0C99B1A9-21AB-5D5A-A090-B470F252A478}"/>
              </a:ext>
            </a:extLst>
          </p:cNvPr>
          <p:cNvSpPr>
            <a:spLocks noGrp="1"/>
          </p:cNvSpPr>
          <p:nvPr>
            <p:ph type="subTitle" idx="1"/>
          </p:nvPr>
        </p:nvSpPr>
        <p:spPr>
          <a:xfrm>
            <a:off x="1005525" y="2895027"/>
            <a:ext cx="9627910" cy="2581946"/>
          </a:xfrm>
        </p:spPr>
        <p:txBody>
          <a:bodyPr>
            <a:normAutofit fontScale="92500" lnSpcReduction="20000"/>
          </a:bodyPr>
          <a:lstStyle/>
          <a:p>
            <a:pPr algn="l"/>
            <a:r>
              <a:rPr lang="en-US" b="1" dirty="0">
                <a:latin typeface="Times New Roman" panose="02020603050405020304" pitchFamily="18" charset="0"/>
                <a:cs typeface="Times New Roman" panose="02020603050405020304" pitchFamily="18" charset="0"/>
              </a:rPr>
              <a:t>TEAM NUMBER:</a:t>
            </a:r>
            <a:r>
              <a:rPr lang="en-US" dirty="0">
                <a:latin typeface="Times New Roman" panose="02020603050405020304" pitchFamily="18" charset="0"/>
                <a:cs typeface="Times New Roman" panose="02020603050405020304" pitchFamily="18" charset="0"/>
              </a:rPr>
              <a:t>ADSG04</a:t>
            </a:r>
          </a:p>
          <a:p>
            <a:pPr algn="l"/>
            <a:r>
              <a:rPr lang="en-US" b="1" dirty="0">
                <a:latin typeface="Times New Roman" panose="02020603050405020304" pitchFamily="18" charset="0"/>
                <a:cs typeface="Times New Roman" panose="02020603050405020304" pitchFamily="18" charset="0"/>
              </a:rPr>
              <a:t>TEAM MEMBERS:</a:t>
            </a:r>
          </a:p>
          <a:p>
            <a:pPr algn="l"/>
            <a:r>
              <a:rPr lang="en-US" dirty="0">
                <a:latin typeface="Times New Roman" panose="02020603050405020304" pitchFamily="18" charset="0"/>
                <a:cs typeface="Times New Roman" panose="02020603050405020304" pitchFamily="18" charset="0"/>
              </a:rPr>
              <a:t>      ALIN HIMA S </a:t>
            </a:r>
            <a:r>
              <a:rPr lang="en-US">
                <a:latin typeface="Times New Roman" panose="02020603050405020304" pitchFamily="18" charset="0"/>
                <a:cs typeface="Times New Roman" panose="02020603050405020304" pitchFamily="18" charset="0"/>
              </a:rPr>
              <a:t>(211521243008)</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JHANSI V K (211521243078)</a:t>
            </a:r>
          </a:p>
          <a:p>
            <a:pPr algn="l"/>
            <a:r>
              <a:rPr lang="en-US" dirty="0">
                <a:latin typeface="Times New Roman" panose="02020603050405020304" pitchFamily="18" charset="0"/>
                <a:cs typeface="Times New Roman" panose="02020603050405020304" pitchFamily="18" charset="0"/>
              </a:rPr>
              <a:t>      </a:t>
            </a:r>
            <a:r>
              <a:rPr lang="fi-FI" dirty="0">
                <a:latin typeface="Times New Roman" panose="02020603050405020304" pitchFamily="18" charset="0"/>
                <a:cs typeface="Times New Roman" panose="02020603050405020304" pitchFamily="18" charset="0"/>
              </a:rPr>
              <a:t>KOTAPATI VENKATA SESHA SAI HIMAJA(211521243092)</a:t>
            </a:r>
          </a:p>
          <a:p>
            <a:pPr algn="l"/>
            <a:r>
              <a:rPr lang="en-US" dirty="0">
                <a:latin typeface="Times New Roman" panose="02020603050405020304" pitchFamily="18" charset="0"/>
                <a:cs typeface="Times New Roman" panose="02020603050405020304" pitchFamily="18" charset="0"/>
              </a:rPr>
              <a:t>      LATHIKA R(211521243096)</a:t>
            </a:r>
          </a:p>
          <a:p>
            <a:pPr algn="l"/>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7906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5F7F2E-5799-EE87-7CF9-653B6B5E7BCA}"/>
              </a:ext>
            </a:extLst>
          </p:cNvPr>
          <p:cNvSpPr txBox="1"/>
          <p:nvPr/>
        </p:nvSpPr>
        <p:spPr>
          <a:xfrm>
            <a:off x="573578" y="615142"/>
            <a:ext cx="359109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MODEL SCREENSHOT</a:t>
            </a:r>
          </a:p>
        </p:txBody>
      </p:sp>
      <p:pic>
        <p:nvPicPr>
          <p:cNvPr id="4" name="Picture 3">
            <a:extLst>
              <a:ext uri="{FF2B5EF4-FFF2-40B4-BE49-F238E27FC236}">
                <a16:creationId xmlns:a16="http://schemas.microsoft.com/office/drawing/2014/main" id="{50647FE7-3E4D-444C-FF7E-825CF77EA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79" y="1687484"/>
            <a:ext cx="5322737" cy="3674225"/>
          </a:xfrm>
          <a:prstGeom prst="rect">
            <a:avLst/>
          </a:prstGeom>
        </p:spPr>
      </p:pic>
      <p:pic>
        <p:nvPicPr>
          <p:cNvPr id="6" name="Picture 5">
            <a:extLst>
              <a:ext uri="{FF2B5EF4-FFF2-40B4-BE49-F238E27FC236}">
                <a16:creationId xmlns:a16="http://schemas.microsoft.com/office/drawing/2014/main" id="{74B6E104-7B99-5EF6-31B6-8F96933B5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686" y="2049396"/>
            <a:ext cx="4976553" cy="3163548"/>
          </a:xfrm>
          <a:prstGeom prst="rect">
            <a:avLst/>
          </a:prstGeom>
        </p:spPr>
      </p:pic>
    </p:spTree>
    <p:extLst>
      <p:ext uri="{BB962C8B-B14F-4D97-AF65-F5344CB8AC3E}">
        <p14:creationId xmlns:p14="http://schemas.microsoft.com/office/powerpoint/2010/main" val="108197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5F7FFC-F836-A1FD-FDD8-8451C69B9A88}"/>
              </a:ext>
            </a:extLst>
          </p:cNvPr>
          <p:cNvSpPr txBox="1"/>
          <p:nvPr/>
        </p:nvSpPr>
        <p:spPr>
          <a:xfrm>
            <a:off x="665018" y="1629295"/>
            <a:ext cx="8262851" cy="313932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Online Learning Platform built on the MERN stack provides a robust, scalable, and user-friendly solution for delivering educational content. By utilizing the latest web technologies, the platform ensures an engaging learning experience with real-time updates, secure data management, and a responsive design. The flexibility of the system allows for seamless integration of multimedia resources, personalized learning paths, and interactive features. Its scalability makes it suitable for institutions of various sizes, enabling efficient management of student progress and fostering a more immersive and dynamic learning environment.</a:t>
            </a:r>
          </a:p>
          <a:p>
            <a:endParaRPr lang="en-US" dirty="0"/>
          </a:p>
        </p:txBody>
      </p:sp>
      <p:sp>
        <p:nvSpPr>
          <p:cNvPr id="3" name="TextBox 2">
            <a:extLst>
              <a:ext uri="{FF2B5EF4-FFF2-40B4-BE49-F238E27FC236}">
                <a16:creationId xmlns:a16="http://schemas.microsoft.com/office/drawing/2014/main" id="{99AD2682-A3B8-C54A-FE2A-61D76FC2C46F}"/>
              </a:ext>
            </a:extLst>
          </p:cNvPr>
          <p:cNvSpPr txBox="1"/>
          <p:nvPr/>
        </p:nvSpPr>
        <p:spPr>
          <a:xfrm>
            <a:off x="665018" y="581891"/>
            <a:ext cx="513726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93049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384803-AEBE-A268-4B81-3C75B795CE26}"/>
              </a:ext>
            </a:extLst>
          </p:cNvPr>
          <p:cNvSpPr txBox="1"/>
          <p:nvPr/>
        </p:nvSpPr>
        <p:spPr>
          <a:xfrm>
            <a:off x="4056611" y="3075057"/>
            <a:ext cx="5968539"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8649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7F7A5-0559-E641-FA1E-3C48E1582BF3}"/>
              </a:ext>
            </a:extLst>
          </p:cNvPr>
          <p:cNvSpPr txBox="1"/>
          <p:nvPr/>
        </p:nvSpPr>
        <p:spPr>
          <a:xfrm>
            <a:off x="773084" y="914400"/>
            <a:ext cx="889461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TABLE OF CONTENTS</a:t>
            </a:r>
          </a:p>
        </p:txBody>
      </p:sp>
      <p:sp>
        <p:nvSpPr>
          <p:cNvPr id="4" name="TextBox 3">
            <a:extLst>
              <a:ext uri="{FF2B5EF4-FFF2-40B4-BE49-F238E27FC236}">
                <a16:creationId xmlns:a16="http://schemas.microsoft.com/office/drawing/2014/main" id="{04A7A6D0-DF71-D656-DE37-FEFC43275041}"/>
              </a:ext>
            </a:extLst>
          </p:cNvPr>
          <p:cNvSpPr txBox="1"/>
          <p:nvPr/>
        </p:nvSpPr>
        <p:spPr>
          <a:xfrm>
            <a:off x="1695796" y="1695796"/>
            <a:ext cx="5752408"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IMPLEMENTATION: MERN STACK</a:t>
            </a:r>
          </a:p>
          <a:p>
            <a:r>
              <a:rPr lang="en-US" dirty="0">
                <a:latin typeface="Times New Roman" panose="02020603050405020304" pitchFamily="18" charset="0"/>
                <a:cs typeface="Times New Roman" panose="02020603050405020304" pitchFamily="18" charset="0"/>
              </a:rPr>
              <a:t>                FRONTED</a:t>
            </a:r>
          </a:p>
          <a:p>
            <a:r>
              <a:rPr lang="en-US" dirty="0">
                <a:latin typeface="Times New Roman" panose="02020603050405020304" pitchFamily="18" charset="0"/>
                <a:cs typeface="Times New Roman" panose="02020603050405020304" pitchFamily="18" charset="0"/>
              </a:rPr>
              <a:t>                BACKEND</a:t>
            </a:r>
          </a:p>
          <a:p>
            <a:r>
              <a:rPr lang="en-US" dirty="0">
                <a:latin typeface="Times New Roman" panose="02020603050405020304" pitchFamily="18" charset="0"/>
                <a:cs typeface="Times New Roman" panose="02020603050405020304" pitchFamily="18" charset="0"/>
              </a:rPr>
              <a:t>                INTERGRATION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BLOCK DIAGRAM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SCREENSHOT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65556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BA5EB8-4841-4C1B-6AE9-2D7FC9FD92EE}"/>
              </a:ext>
            </a:extLst>
          </p:cNvPr>
          <p:cNvSpPr txBox="1"/>
          <p:nvPr/>
        </p:nvSpPr>
        <p:spPr>
          <a:xfrm>
            <a:off x="922713" y="706582"/>
            <a:ext cx="10482349" cy="73866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ABSTRACT</a:t>
            </a:r>
          </a:p>
          <a:p>
            <a:endParaRPr lang="en-US" dirty="0"/>
          </a:p>
        </p:txBody>
      </p:sp>
      <p:sp>
        <p:nvSpPr>
          <p:cNvPr id="5" name="TextBox 4">
            <a:extLst>
              <a:ext uri="{FF2B5EF4-FFF2-40B4-BE49-F238E27FC236}">
                <a16:creationId xmlns:a16="http://schemas.microsoft.com/office/drawing/2014/main" id="{06B94BA5-2304-25DC-0CC9-02147CDC7B87}"/>
              </a:ext>
            </a:extLst>
          </p:cNvPr>
          <p:cNvSpPr txBox="1"/>
          <p:nvPr/>
        </p:nvSpPr>
        <p:spPr>
          <a:xfrm>
            <a:off x="1438102" y="1445246"/>
            <a:ext cx="8977745"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project presents the development of an online learning platform using the MERN stack (MongoDB, Express, React, and Node.js). The platform aims to provide a seamless, user-friendly experience for students and educators by offering courses, assessments, and real-time interaction. MongoDB serves as the database to store user information, course content, and progress tracking, ensuring efficient data handling. Express and Node.js power the backend, facilitating secure and scalable communication between the database and the frontend. React is employed for the user interface, ensuring a dynamic and responsive environment for users. Key features include user authentication, a variety of multimedia learning modules, progress tracking, and discussion forums. This platform is designed to enhance remote education by offering flexibility, accessibility, and engaging learning experiences.</a:t>
            </a:r>
          </a:p>
        </p:txBody>
      </p:sp>
    </p:spTree>
    <p:extLst>
      <p:ext uri="{BB962C8B-B14F-4D97-AF65-F5344CB8AC3E}">
        <p14:creationId xmlns:p14="http://schemas.microsoft.com/office/powerpoint/2010/main" val="21145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6B49-A077-6976-28D8-C8ACD1A202CC}"/>
              </a:ext>
            </a:extLst>
          </p:cNvPr>
          <p:cNvSpPr txBox="1"/>
          <p:nvPr/>
        </p:nvSpPr>
        <p:spPr>
          <a:xfrm>
            <a:off x="581891" y="598516"/>
            <a:ext cx="551410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DB786902-1152-B6A4-B91E-DAE521094658}"/>
              </a:ext>
            </a:extLst>
          </p:cNvPr>
          <p:cNvSpPr txBox="1"/>
          <p:nvPr/>
        </p:nvSpPr>
        <p:spPr>
          <a:xfrm>
            <a:off x="1155469" y="1346662"/>
            <a:ext cx="8936182"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recent years, the demand for online learning platforms has surged due to the increasing need for flexible, accessible, and interactive education. Traditional classroom settings are no longer the sole means of acquiring knowledge, as learners worldwide seek alternatives that fit their schedules and learning styles. The MERN (MongoDB, Express, React, Node.js) stack has emerged as a powerful technology suite for building scalable, high-performance web applications. This project focuses on developing an online learning platform using the MERN stack, which offers a robust solution for managing user data, delivering dynamic content, and providing real-time interactions between educators and learners. The platform aims to create a cohesive ecosystem where students can access a variety of courses, track their progress, participate in discussions, and engage in assessments. By leveraging the strengths of each technology in the MERN stack, the platform provides a responsive and user-friendly experience, ensuring effective delivery of educational content in a modern, digital-first environment.</a:t>
            </a:r>
          </a:p>
        </p:txBody>
      </p:sp>
    </p:spTree>
    <p:extLst>
      <p:ext uri="{BB962C8B-B14F-4D97-AF65-F5344CB8AC3E}">
        <p14:creationId xmlns:p14="http://schemas.microsoft.com/office/powerpoint/2010/main" val="413436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C380DB-47B7-C4A1-9E5D-992F58D8E50F}"/>
              </a:ext>
            </a:extLst>
          </p:cNvPr>
          <p:cNvSpPr txBox="1"/>
          <p:nvPr/>
        </p:nvSpPr>
        <p:spPr>
          <a:xfrm>
            <a:off x="1147155" y="523702"/>
            <a:ext cx="472162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PROPOSED SYSTEM</a:t>
            </a:r>
          </a:p>
        </p:txBody>
      </p:sp>
      <p:sp>
        <p:nvSpPr>
          <p:cNvPr id="5" name="TextBox 4">
            <a:extLst>
              <a:ext uri="{FF2B5EF4-FFF2-40B4-BE49-F238E27FC236}">
                <a16:creationId xmlns:a16="http://schemas.microsoft.com/office/drawing/2014/main" id="{2FC4CA50-AF40-D88C-F167-C7DF8F38327D}"/>
              </a:ext>
            </a:extLst>
          </p:cNvPr>
          <p:cNvSpPr txBox="1"/>
          <p:nvPr/>
        </p:nvSpPr>
        <p:spPr>
          <a:xfrm>
            <a:off x="1571105" y="1246909"/>
            <a:ext cx="9044248"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proposed system is a web-based platform that provides users with the ability to:- Register and log in to their accounts.- Submit detailed complaints by filling in necessary information, including description, contact details, and attaching relevant documents.- Track the status of their complaints in real-time and receive notifications about updates via email or SMS.- Communicate directly with assigned agents to provide additional information or feedback.- Benefit from enhanced security features such as data encryption, user authentication, and compliance with data protection </a:t>
            </a:r>
            <a:r>
              <a:rPr lang="en-US" sz="2000" dirty="0" err="1">
                <a:latin typeface="Times New Roman" panose="02020603050405020304" pitchFamily="18" charset="0"/>
                <a:cs typeface="Times New Roman" panose="02020603050405020304" pitchFamily="18" charset="0"/>
              </a:rPr>
              <a:t>regulations.Additionally</a:t>
            </a:r>
            <a:r>
              <a:rPr lang="en-US" sz="2000" dirty="0">
                <a:latin typeface="Times New Roman" panose="02020603050405020304" pitchFamily="18" charset="0"/>
                <a:cs typeface="Times New Roman" panose="02020603050405020304" pitchFamily="18" charset="0"/>
              </a:rPr>
              <a:t>, the platform equips administrators with the tools to manage the allocation and resolution of complaints, ensuring efficient handling and resource management. Intelligent routing algorithms direct complaints to the appropriate department, while administrators can oversee agent performance and maintain overall system integrity.</a:t>
            </a:r>
          </a:p>
        </p:txBody>
      </p:sp>
    </p:spTree>
    <p:extLst>
      <p:ext uri="{BB962C8B-B14F-4D97-AF65-F5344CB8AC3E}">
        <p14:creationId xmlns:p14="http://schemas.microsoft.com/office/powerpoint/2010/main" val="391241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71C461-5FAC-F608-6088-343D0AF17384}"/>
              </a:ext>
            </a:extLst>
          </p:cNvPr>
          <p:cNvSpPr txBox="1"/>
          <p:nvPr/>
        </p:nvSpPr>
        <p:spPr>
          <a:xfrm>
            <a:off x="581891" y="665018"/>
            <a:ext cx="5419898"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IMPLEMENTATION:MERN STACK</a:t>
            </a:r>
          </a:p>
          <a:p>
            <a:endParaRPr lang="en-US" dirty="0"/>
          </a:p>
        </p:txBody>
      </p:sp>
      <p:sp>
        <p:nvSpPr>
          <p:cNvPr id="3" name="TextBox 2">
            <a:extLst>
              <a:ext uri="{FF2B5EF4-FFF2-40B4-BE49-F238E27FC236}">
                <a16:creationId xmlns:a16="http://schemas.microsoft.com/office/drawing/2014/main" id="{E57BAD67-E5E4-8401-CB0D-533223675BAF}"/>
              </a:ext>
            </a:extLst>
          </p:cNvPr>
          <p:cNvSpPr txBox="1"/>
          <p:nvPr/>
        </p:nvSpPr>
        <p:spPr>
          <a:xfrm>
            <a:off x="1039091" y="1403682"/>
            <a:ext cx="4962698"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FRONTEND</a:t>
            </a:r>
          </a:p>
          <a:p>
            <a:endParaRPr lang="en-US" dirty="0"/>
          </a:p>
        </p:txBody>
      </p:sp>
      <p:sp>
        <p:nvSpPr>
          <p:cNvPr id="4" name="TextBox 3">
            <a:extLst>
              <a:ext uri="{FF2B5EF4-FFF2-40B4-BE49-F238E27FC236}">
                <a16:creationId xmlns:a16="http://schemas.microsoft.com/office/drawing/2014/main" id="{AD9C2BBE-E60B-E467-F651-0606E3D0120B}"/>
              </a:ext>
            </a:extLst>
          </p:cNvPr>
          <p:cNvSpPr txBox="1"/>
          <p:nvPr/>
        </p:nvSpPr>
        <p:spPr>
          <a:xfrm>
            <a:off x="1471353" y="1878271"/>
            <a:ext cx="8321040"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Material UI/Bootstrap</a:t>
            </a:r>
            <a:r>
              <a:rPr lang="en-US" dirty="0">
                <a:latin typeface="Times New Roman" panose="02020603050405020304" pitchFamily="18" charset="0"/>
                <a:cs typeface="Times New Roman" panose="02020603050405020304" pitchFamily="18" charset="0"/>
              </a:rPr>
              <a:t>: These libraries are used to ensure a visually appealing and responsive user interface, providing a seamless and intuitive experience across devices for students and educators alike.</a:t>
            </a:r>
          </a:p>
          <a:p>
            <a:r>
              <a:rPr lang="en-US" b="1" dirty="0" err="1">
                <a:latin typeface="Times New Roman" panose="02020603050405020304" pitchFamily="18" charset="0"/>
                <a:cs typeface="Times New Roman" panose="02020603050405020304" pitchFamily="18" charset="0"/>
              </a:rPr>
              <a:t>Axios</a:t>
            </a:r>
            <a:r>
              <a:rPr lang="en-US" dirty="0">
                <a:latin typeface="Times New Roman" panose="02020603050405020304" pitchFamily="18" charset="0"/>
                <a:cs typeface="Times New Roman" panose="02020603050405020304" pitchFamily="18" charset="0"/>
              </a:rPr>
              <a:t>: This tool facilitates smooth communication between the frontend and backend, efficiently handling HTTP requests to ensure that data is fetched and displayed in real time, enhancing the overall learning experience.</a:t>
            </a:r>
          </a:p>
          <a:p>
            <a:r>
              <a:rPr lang="en-US" b="1" dirty="0">
                <a:latin typeface="Times New Roman" panose="02020603050405020304" pitchFamily="18" charset="0"/>
                <a:cs typeface="Times New Roman" panose="02020603050405020304" pitchFamily="18" charset="0"/>
              </a:rPr>
              <a:t>Real-Time Updates</a:t>
            </a:r>
            <a:r>
              <a:rPr lang="en-US" dirty="0">
                <a:latin typeface="Times New Roman" panose="02020603050405020304" pitchFamily="18" charset="0"/>
                <a:cs typeface="Times New Roman" panose="02020603050405020304" pitchFamily="18" charset="0"/>
              </a:rPr>
              <a:t>: By integrating </a:t>
            </a:r>
            <a:r>
              <a:rPr lang="en-US" b="1" dirty="0">
                <a:latin typeface="Times New Roman" panose="02020603050405020304" pitchFamily="18" charset="0"/>
                <a:cs typeface="Times New Roman" panose="02020603050405020304" pitchFamily="18" charset="0"/>
              </a:rPr>
              <a:t>Socket.io</a:t>
            </a:r>
            <a:r>
              <a:rPr lang="en-US" dirty="0">
                <a:latin typeface="Times New Roman" panose="02020603050405020304" pitchFamily="18" charset="0"/>
                <a:cs typeface="Times New Roman" panose="02020603050405020304" pitchFamily="18" charset="0"/>
              </a:rPr>
              <a:t>, the platform supports real-time communication, allowing for features such as live class notifications, instant feedback, and real-time progress tracking. This ensures a dynamic and interactive learning environment, keeping users engaged and informed at all times.</a:t>
            </a:r>
          </a:p>
        </p:txBody>
      </p:sp>
    </p:spTree>
    <p:extLst>
      <p:ext uri="{BB962C8B-B14F-4D97-AF65-F5344CB8AC3E}">
        <p14:creationId xmlns:p14="http://schemas.microsoft.com/office/powerpoint/2010/main" val="1600207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D66277-DCBC-5F40-EC88-047AE0E506AF}"/>
              </a:ext>
            </a:extLst>
          </p:cNvPr>
          <p:cNvSpPr txBox="1"/>
          <p:nvPr/>
        </p:nvSpPr>
        <p:spPr>
          <a:xfrm>
            <a:off x="714895" y="615142"/>
            <a:ext cx="438080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BACKEND</a:t>
            </a:r>
          </a:p>
        </p:txBody>
      </p:sp>
      <p:sp>
        <p:nvSpPr>
          <p:cNvPr id="3" name="TextBox 2">
            <a:extLst>
              <a:ext uri="{FF2B5EF4-FFF2-40B4-BE49-F238E27FC236}">
                <a16:creationId xmlns:a16="http://schemas.microsoft.com/office/drawing/2014/main" id="{C26A10D5-F8D8-CCF8-3521-C0407C61772B}"/>
              </a:ext>
            </a:extLst>
          </p:cNvPr>
          <p:cNvSpPr txBox="1"/>
          <p:nvPr/>
        </p:nvSpPr>
        <p:spPr>
          <a:xfrm>
            <a:off x="1313411" y="1587731"/>
            <a:ext cx="8628611" cy="313932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Server-Side Logic</a:t>
            </a:r>
            <a:r>
              <a:rPr lang="en-US" sz="2000" dirty="0">
                <a:latin typeface="Times New Roman" panose="02020603050405020304" pitchFamily="18" charset="0"/>
                <a:cs typeface="Times New Roman" panose="02020603050405020304" pitchFamily="18" charset="0"/>
              </a:rPr>
              <a:t>: Managed by </a:t>
            </a:r>
            <a:r>
              <a:rPr lang="en-US" sz="2000" b="1" dirty="0">
                <a:latin typeface="Times New Roman" panose="02020603050405020304" pitchFamily="18" charset="0"/>
                <a:cs typeface="Times New Roman" panose="02020603050405020304" pitchFamily="18" charset="0"/>
              </a:rPr>
              <a:t>Express.js</a:t>
            </a:r>
            <a:r>
              <a:rPr lang="en-US" sz="2000" dirty="0">
                <a:latin typeface="Times New Roman" panose="02020603050405020304" pitchFamily="18" charset="0"/>
                <a:cs typeface="Times New Roman" panose="02020603050405020304" pitchFamily="18" charset="0"/>
              </a:rPr>
              <a:t>, the platform efficiently handles routes and APIs for course enrollment, user authentication, lesson management, and progress tracking.</a:t>
            </a:r>
          </a:p>
          <a:p>
            <a:r>
              <a:rPr lang="en-US" sz="2000" b="1" dirty="0">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A NoSQL database used to store user profiles, course materials, assessments, and completion records. By utilizing </a:t>
            </a:r>
            <a:r>
              <a:rPr lang="en-US" sz="2000" b="1" dirty="0">
                <a:latin typeface="Times New Roman" panose="02020603050405020304" pitchFamily="18" charset="0"/>
                <a:cs typeface="Times New Roman" panose="02020603050405020304" pitchFamily="18" charset="0"/>
              </a:rPr>
              <a:t>MongoDB Atlas</a:t>
            </a:r>
            <a:r>
              <a:rPr lang="en-US" sz="2000" dirty="0">
                <a:latin typeface="Times New Roman" panose="02020603050405020304" pitchFamily="18" charset="0"/>
                <a:cs typeface="Times New Roman" panose="02020603050405020304" pitchFamily="18" charset="0"/>
              </a:rPr>
              <a:t>, the platform benefits from cloud storage, enabling scalability and secure data management.</a:t>
            </a:r>
          </a:p>
          <a:p>
            <a:r>
              <a:rPr lang="en-US" sz="2000" b="1" dirty="0">
                <a:latin typeface="Times New Roman" panose="02020603050405020304" pitchFamily="18" charset="0"/>
                <a:cs typeface="Times New Roman" panose="02020603050405020304" pitchFamily="18" charset="0"/>
              </a:rPr>
              <a:t>APIs</a:t>
            </a:r>
            <a:r>
              <a:rPr lang="en-US" sz="2000" dirty="0">
                <a:latin typeface="Times New Roman" panose="02020603050405020304" pitchFamily="18" charset="0"/>
                <a:cs typeface="Times New Roman" panose="02020603050405020304" pitchFamily="18" charset="0"/>
              </a:rPr>
              <a:t>: RESTful APIs facilitate the flow of data between the frontend and backend, supporting CRUD operations (Create, Read, Update, Delete) for courses, user progress, assignments, and real-time interactions with educators.</a:t>
            </a:r>
          </a:p>
          <a:p>
            <a:endParaRPr lang="en-US" dirty="0"/>
          </a:p>
        </p:txBody>
      </p:sp>
    </p:spTree>
    <p:extLst>
      <p:ext uri="{BB962C8B-B14F-4D97-AF65-F5344CB8AC3E}">
        <p14:creationId xmlns:p14="http://schemas.microsoft.com/office/powerpoint/2010/main" val="403717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4B5B6-18BA-6719-2FFD-91B1A7856713}"/>
              </a:ext>
            </a:extLst>
          </p:cNvPr>
          <p:cNvSpPr txBox="1"/>
          <p:nvPr/>
        </p:nvSpPr>
        <p:spPr>
          <a:xfrm>
            <a:off x="739833" y="581891"/>
            <a:ext cx="44805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INTEGRATION</a:t>
            </a:r>
          </a:p>
        </p:txBody>
      </p:sp>
      <p:sp>
        <p:nvSpPr>
          <p:cNvPr id="3" name="TextBox 2">
            <a:extLst>
              <a:ext uri="{FF2B5EF4-FFF2-40B4-BE49-F238E27FC236}">
                <a16:creationId xmlns:a16="http://schemas.microsoft.com/office/drawing/2014/main" id="{5B1F6BFC-8B05-E15E-6849-F90AADC7777A}"/>
              </a:ext>
            </a:extLst>
          </p:cNvPr>
          <p:cNvSpPr txBox="1"/>
          <p:nvPr/>
        </p:nvSpPr>
        <p:spPr>
          <a:xfrm>
            <a:off x="1537855" y="1454727"/>
            <a:ext cx="7963592" cy="437042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Frontend-Backend Communication</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Axios</a:t>
            </a:r>
            <a:r>
              <a:rPr lang="en-US" sz="2000" dirty="0">
                <a:latin typeface="Times New Roman" panose="02020603050405020304" pitchFamily="18" charset="0"/>
                <a:cs typeface="Times New Roman" panose="02020603050405020304" pitchFamily="18" charset="0"/>
              </a:rPr>
              <a:t> is used on the frontend to send API requests to the backend, which is handled by </a:t>
            </a:r>
            <a:r>
              <a:rPr lang="en-US" sz="2000" b="1" dirty="0">
                <a:latin typeface="Times New Roman" panose="02020603050405020304" pitchFamily="18" charset="0"/>
                <a:cs typeface="Times New Roman" panose="02020603050405020304" pitchFamily="18" charset="0"/>
              </a:rPr>
              <a:t>Express.js</a:t>
            </a:r>
            <a:r>
              <a:rPr lang="en-US" sz="2000" dirty="0">
                <a:latin typeface="Times New Roman" panose="02020603050405020304" pitchFamily="18" charset="0"/>
                <a:cs typeface="Times New Roman" panose="02020603050405020304" pitchFamily="18" charset="0"/>
              </a:rPr>
              <a:t>. This allows for seamless data exchange for functionalities like course enrollment, fetching lesson content, and student-instructor communication.</a:t>
            </a:r>
          </a:p>
          <a:p>
            <a:r>
              <a:rPr lang="en-US" sz="2000" b="1" dirty="0">
                <a:latin typeface="Times New Roman" panose="02020603050405020304" pitchFamily="18" charset="0"/>
                <a:cs typeface="Times New Roman" panose="02020603050405020304" pitchFamily="18" charset="0"/>
              </a:rPr>
              <a:t>Database Integration (MongoDB)</a:t>
            </a:r>
            <a:r>
              <a:rPr lang="en-US" sz="2000" dirty="0">
                <a:latin typeface="Times New Roman" panose="02020603050405020304" pitchFamily="18" charset="0"/>
                <a:cs typeface="Times New Roman" panose="02020603050405020304" pitchFamily="18" charset="0"/>
              </a:rPr>
              <a:t>: The backend interacts with </a:t>
            </a:r>
            <a:r>
              <a:rPr lang="en-US" sz="2000" b="1" dirty="0">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to store and retrieve data related to users, courses, and progress tracking. </a:t>
            </a:r>
            <a:r>
              <a:rPr lang="en-US" sz="2000" b="1" dirty="0">
                <a:latin typeface="Times New Roman" panose="02020603050405020304" pitchFamily="18" charset="0"/>
                <a:cs typeface="Times New Roman" panose="02020603050405020304" pitchFamily="18" charset="0"/>
              </a:rPr>
              <a:t>Express.js</a:t>
            </a:r>
            <a:r>
              <a:rPr lang="en-US" sz="2000" dirty="0">
                <a:latin typeface="Times New Roman" panose="02020603050405020304" pitchFamily="18" charset="0"/>
                <a:cs typeface="Times New Roman" panose="02020603050405020304" pitchFamily="18" charset="0"/>
              </a:rPr>
              <a:t> communicates with the database via </a:t>
            </a:r>
            <a:r>
              <a:rPr lang="en-US" sz="2000" b="1" dirty="0">
                <a:latin typeface="Times New Roman" panose="02020603050405020304" pitchFamily="18" charset="0"/>
                <a:cs typeface="Times New Roman" panose="02020603050405020304" pitchFamily="18" charset="0"/>
              </a:rPr>
              <a:t>Mongoose</a:t>
            </a:r>
            <a:r>
              <a:rPr lang="en-US" sz="2000" dirty="0">
                <a:latin typeface="Times New Roman" panose="02020603050405020304" pitchFamily="18" charset="0"/>
                <a:cs typeface="Times New Roman" panose="02020603050405020304" pitchFamily="18" charset="0"/>
              </a:rPr>
              <a:t>, a Node.js library that efficiently handles MongoDB queries.</a:t>
            </a:r>
          </a:p>
          <a:p>
            <a:r>
              <a:rPr lang="en-US" sz="2000" b="1" dirty="0">
                <a:latin typeface="Times New Roman" panose="02020603050405020304" pitchFamily="18" charset="0"/>
                <a:cs typeface="Times New Roman" panose="02020603050405020304" pitchFamily="18" charset="0"/>
              </a:rPr>
              <a:t>Real-Time Features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Socket.io</a:t>
            </a:r>
            <a:r>
              <a:rPr lang="en-US" sz="2000" dirty="0">
                <a:latin typeface="Times New Roman" panose="02020603050405020304" pitchFamily="18" charset="0"/>
                <a:cs typeface="Times New Roman" panose="02020603050405020304" pitchFamily="18" charset="0"/>
              </a:rPr>
              <a:t> enables real-time interaction between students and instructors, allowing for live Q&amp;A, chat during lessons, and instant progress updates. Additionally, </a:t>
            </a:r>
            <a:r>
              <a:rPr lang="en-US" sz="2000" b="1" dirty="0">
                <a:latin typeface="Times New Roman" panose="02020603050405020304" pitchFamily="18" charset="0"/>
                <a:cs typeface="Times New Roman" panose="02020603050405020304" pitchFamily="18" charset="0"/>
              </a:rPr>
              <a:t>WebRTC</a:t>
            </a:r>
            <a:r>
              <a:rPr lang="en-US" sz="2000" dirty="0">
                <a:latin typeface="Times New Roman" panose="02020603050405020304" pitchFamily="18" charset="0"/>
                <a:cs typeface="Times New Roman" panose="02020603050405020304" pitchFamily="18" charset="0"/>
              </a:rPr>
              <a:t> could be integrated for voice/video tutoring sessions to provide a more immersive learning experience.</a:t>
            </a:r>
          </a:p>
          <a:p>
            <a:endParaRPr lang="en-US" dirty="0"/>
          </a:p>
        </p:txBody>
      </p:sp>
    </p:spTree>
    <p:extLst>
      <p:ext uri="{BB962C8B-B14F-4D97-AF65-F5344CB8AC3E}">
        <p14:creationId xmlns:p14="http://schemas.microsoft.com/office/powerpoint/2010/main" val="309248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91C06F-071A-CB13-C55E-92B7D0AC3554}"/>
              </a:ext>
            </a:extLst>
          </p:cNvPr>
          <p:cNvSpPr txBox="1"/>
          <p:nvPr/>
        </p:nvSpPr>
        <p:spPr>
          <a:xfrm>
            <a:off x="706582" y="573578"/>
            <a:ext cx="343315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BLOCK DIAGRAM </a:t>
            </a:r>
          </a:p>
        </p:txBody>
      </p:sp>
      <p:pic>
        <p:nvPicPr>
          <p:cNvPr id="4" name="Picture 3">
            <a:extLst>
              <a:ext uri="{FF2B5EF4-FFF2-40B4-BE49-F238E27FC236}">
                <a16:creationId xmlns:a16="http://schemas.microsoft.com/office/drawing/2014/main" id="{1A76DEAD-FE88-204B-2813-C63F843A0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86" y="1733402"/>
            <a:ext cx="5320146" cy="3960815"/>
          </a:xfrm>
          <a:prstGeom prst="rect">
            <a:avLst/>
          </a:prstGeom>
        </p:spPr>
      </p:pic>
      <p:pic>
        <p:nvPicPr>
          <p:cNvPr id="6" name="Picture 5">
            <a:extLst>
              <a:ext uri="{FF2B5EF4-FFF2-40B4-BE49-F238E27FC236}">
                <a16:creationId xmlns:a16="http://schemas.microsoft.com/office/drawing/2014/main" id="{6E03CD24-0685-0292-3841-0668E2A7F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891" y="2244436"/>
            <a:ext cx="5562107" cy="2859577"/>
          </a:xfrm>
          <a:prstGeom prst="rect">
            <a:avLst/>
          </a:prstGeom>
        </p:spPr>
      </p:pic>
    </p:spTree>
    <p:extLst>
      <p:ext uri="{BB962C8B-B14F-4D97-AF65-F5344CB8AC3E}">
        <p14:creationId xmlns:p14="http://schemas.microsoft.com/office/powerpoint/2010/main" val="4274080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1021</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ONLINE  LEARNING PLATFORM USING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JHANSI VK</dc:creator>
  <cp:lastModifiedBy>JHANSI VK</cp:lastModifiedBy>
  <cp:revision>3</cp:revision>
  <dcterms:created xsi:type="dcterms:W3CDTF">2024-10-21T14:38:54Z</dcterms:created>
  <dcterms:modified xsi:type="dcterms:W3CDTF">2024-10-21T16:29:30Z</dcterms:modified>
</cp:coreProperties>
</file>