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67" r:id="rId5"/>
    <p:sldId id="266" r:id="rId6"/>
    <p:sldId id="258" r:id="rId7"/>
    <p:sldId id="265" r:id="rId8"/>
    <p:sldId id="259" r:id="rId9"/>
    <p:sldId id="260" r:id="rId10"/>
    <p:sldId id="261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179388" y="692150"/>
            <a:ext cx="8913812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588" y="549275"/>
            <a:ext cx="9144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1908175" y="2492375"/>
            <a:ext cx="5545138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755650" y="620713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88" y="333375"/>
            <a:ext cx="9144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5797550" y="4438650"/>
            <a:ext cx="3340100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Dashboard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Interactive Power BI Analysis - Sales &amp; Orders (2003–2004)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Total Orders </a:t>
            </a:r>
            <a:endParaRPr lang="en-US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73355" y="1937385"/>
            <a:ext cx="8743315" cy="1262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400"/>
              <a:t>• Total orders processed across years: 49K</a:t>
            </a:r>
            <a:r>
              <a:rPr lang="en-IN" altLang="en-US" sz="2400"/>
              <a:t>.</a:t>
            </a:r>
            <a:endParaRPr lang="en-US" altLang="en-US" sz="2400"/>
          </a:p>
          <a:p>
            <a:r>
              <a:rPr lang="en-US" altLang="en-US" sz="2400"/>
              <a:t>• Orders increased proportionally with sales in 2004</a:t>
            </a:r>
            <a:r>
              <a:rPr lang="en-IN" altLang="en-US" sz="2400"/>
              <a:t>.</a:t>
            </a:r>
            <a:endParaRPr lang="en-US" altLang="en-US" sz="2400"/>
          </a:p>
          <a:p>
            <a:r>
              <a:rPr lang="en-US" altLang="en-US" sz="2400"/>
              <a:t>• Indicates higher demand and customer activity</a:t>
            </a:r>
            <a:r>
              <a:rPr lang="en-IN" altLang="en-US" sz="2400"/>
              <a:t>.</a:t>
            </a:r>
            <a:endParaRPr lang="en-IN" alt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Overview</a:t>
            </a:r>
          </a:p>
        </p:txBody>
      </p:sp>
      <p:pic>
        <p:nvPicPr>
          <p:cNvPr id="3" name="Picture 2" descr="resized_dashboard_v2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457325"/>
            <a:ext cx="8229600" cy="42614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Quantity Ordered by Month</a:t>
            </a:r>
            <a:endParaRPr lang="en-IN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188595" y="1907540"/>
            <a:ext cx="88023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• November and December show high order volumes</a:t>
            </a:r>
            <a:r>
              <a:rPr lang="en-IN" altLang="en-US" sz="2400"/>
              <a:t>.</a:t>
            </a:r>
            <a:endParaRPr lang="en-US" altLang="en-US" sz="2400"/>
          </a:p>
          <a:p>
            <a:r>
              <a:rPr lang="en-US" altLang="en-US" sz="2400"/>
              <a:t>• Indicates strong year-end demand</a:t>
            </a:r>
            <a:r>
              <a:rPr lang="en-IN" altLang="en-US" sz="2400"/>
              <a:t>.</a:t>
            </a:r>
            <a:endParaRPr lang="en-US" altLang="en-US" sz="2400"/>
          </a:p>
          <a:p>
            <a:r>
              <a:rPr lang="en-US" altLang="en-US" sz="2400"/>
              <a:t>• Data helps in planning inventory cycles</a:t>
            </a:r>
            <a:r>
              <a:rPr lang="en-IN" altLang="en-US" sz="2400"/>
              <a:t>.</a:t>
            </a:r>
            <a:endParaRPr lang="en-I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 Yearly Sales Comparison</a:t>
            </a:r>
            <a:endParaRPr lang="en-US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14300" y="1952625"/>
            <a:ext cx="85718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• Clear difference between 2003 and 2004 sales</a:t>
            </a:r>
            <a:r>
              <a:rPr lang="en-IN" altLang="en-US" sz="2400"/>
              <a:t>.</a:t>
            </a:r>
            <a:endParaRPr lang="en-US" altLang="en-US" sz="2400"/>
          </a:p>
          <a:p>
            <a:r>
              <a:rPr lang="en-US" altLang="en-US" sz="2400"/>
              <a:t>• Sales improved significantly in 2004</a:t>
            </a:r>
            <a:r>
              <a:rPr lang="en-IN" altLang="en-US" sz="2400"/>
              <a:t>.</a:t>
            </a:r>
            <a:endParaRPr lang="en-US" altLang="en-US" sz="2400"/>
          </a:p>
          <a:p>
            <a:r>
              <a:rPr lang="en-US" altLang="en-US" sz="2400"/>
              <a:t>• Dashboard slicer allows filtering by year</a:t>
            </a:r>
            <a:r>
              <a:rPr lang="en-IN" altLang="en-US" sz="2400"/>
              <a:t>.</a:t>
            </a:r>
            <a:endParaRPr lang="en-IN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Metrics (2003 vs 2004)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097280"/>
            <a:ext cx="7772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• 2003 Sales: ₹2.00M</a:t>
            </a:r>
            <a:br/>
            <a:r>
              <a:t>• 2004 Sales: ₹2.71M</a:t>
            </a:r>
            <a:br/>
            <a:r>
              <a:t>• Growth: ₹0.71M (+59.47%)</a:t>
            </a:r>
            <a:br/>
            <a:r>
              <a:t>• Total Orders: 49,000</a:t>
            </a:r>
            <a:br/>
            <a:r>
              <a:t>• Sales 2004 &gt; Sales 2003 in every month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Sales</a:t>
            </a:r>
            <a:endParaRPr lang="en-IN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219075" y="1492885"/>
            <a:ext cx="8816340" cy="23114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400"/>
              <a:t>• Total Sales in 2003: ₹2.00M</a:t>
            </a:r>
            <a:r>
              <a:rPr lang="en-IN" altLang="en-US" sz="2400"/>
              <a:t>.</a:t>
            </a:r>
            <a:endParaRPr lang="en-US" altLang="en-US" sz="2400"/>
          </a:p>
          <a:p>
            <a:r>
              <a:rPr lang="en-US" altLang="en-US" sz="2400"/>
              <a:t>• Total Sales in 2004: ₹2.71M</a:t>
            </a:r>
            <a:r>
              <a:rPr lang="en-IN" altLang="en-US" sz="2400"/>
              <a:t>.</a:t>
            </a:r>
            <a:endParaRPr lang="en-US" altLang="en-US" sz="2400"/>
          </a:p>
          <a:p>
            <a:r>
              <a:rPr lang="en-US" altLang="en-US" sz="2400"/>
              <a:t>• Sales growth: ₹0.71M (≈59.47%)</a:t>
            </a:r>
            <a:r>
              <a:rPr lang="en-IN" altLang="en-US" sz="2400"/>
              <a:t>.</a:t>
            </a:r>
            <a:endParaRPr lang="en-US" altLang="en-US" sz="2400"/>
          </a:p>
          <a:p>
            <a:r>
              <a:rPr lang="en-US" altLang="en-US" sz="2400"/>
              <a:t>• Higher monthly performance seen in 2004</a:t>
            </a:r>
            <a:r>
              <a:rPr lang="en-IN" altLang="en-US" sz="2400"/>
              <a:t>.</a:t>
            </a:r>
            <a:endParaRPr lang="en-IN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Selling Products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097280"/>
            <a:ext cx="7772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• Highest: 1992 Ferrari 360</a:t>
            </a:r>
            <a:br/>
            <a:r>
              <a:t>• Others: 2001 Ferrari Enzo, 1982 Lancia Delta,</a:t>
            </a:r>
            <a:br/>
            <a:r>
              <a:t>  Chrysler Plymouth, Alpine Renault, Harley-Davidson, etc.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Monthly Trends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097280"/>
            <a:ext cx="7772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• Peak Sales: December</a:t>
            </a:r>
            <a:br/>
            <a:r>
              <a:t>• Monthly growth is consistent throughout 2004</a:t>
            </a:r>
            <a:br/>
            <a:r>
              <a:t>• Quantity Ordered is highest in Nov-Dec</a:t>
            </a:r>
            <a:br/>
            <a:r>
              <a:t>• Use slicer for year-wise comparison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br>
              <a:rPr lang="en-IN" altLang="en-US"/>
            </a:br>
            <a:br>
              <a:rPr lang="en-IN" altLang="en-US"/>
            </a:br>
            <a:r>
              <a:rPr lang="en-IN" altLang="en-US">
                <a:sym typeface="+mn-ea"/>
              </a:rPr>
              <a:t>KPI Card Analysis</a:t>
            </a:r>
            <a:br>
              <a:rPr lang="en-IN" altLang="en-US"/>
            </a:br>
            <a:br>
              <a:rPr lang="en-IN" altLang="en-US"/>
            </a:br>
            <a:endParaRPr lang="en-IN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457200" y="1714500"/>
            <a:ext cx="8281035" cy="21228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400"/>
              <a:t>• KPI shows 2004 outperforming 2</a:t>
            </a:r>
            <a:r>
              <a:rPr lang="en-IN" altLang="en-US" sz="2400"/>
              <a:t>003</a:t>
            </a:r>
            <a:endParaRPr lang="en-US" altLang="en-US" sz="2400"/>
          </a:p>
          <a:p>
            <a:r>
              <a:rPr lang="en-US" altLang="en-US" sz="2400"/>
              <a:t>• Goal: ₹0.16M exceeded by 59.47</a:t>
            </a:r>
            <a:r>
              <a:rPr lang="en-IN" altLang="en-US" sz="2400"/>
              <a:t>%</a:t>
            </a:r>
            <a:endParaRPr lang="en-US" altLang="en-US" sz="2400"/>
          </a:p>
          <a:p>
            <a:r>
              <a:rPr lang="en-US" altLang="en-US" sz="2400"/>
              <a:t>• Helpful for management trackin</a:t>
            </a:r>
            <a:r>
              <a:rPr lang="en-IN" altLang="en-US" sz="2400"/>
              <a:t>g.</a:t>
            </a:r>
            <a:endParaRPr lang="en-US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1297</Words>
  <Application>WPS Presentation</Application>
  <PresentationFormat>On-screen Show (4:3)</PresentationFormat>
  <Paragraphs>49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Business Cooperate</vt:lpstr>
      <vt:lpstr>Dashboard Summary</vt:lpstr>
      <vt:lpstr>Dashboard Overview</vt:lpstr>
      <vt:lpstr>Quantity Ordered by Month</vt:lpstr>
      <vt:lpstr> Yearly Sales Comparison</vt:lpstr>
      <vt:lpstr>Key Metrics (2003 vs 2004)</vt:lpstr>
      <vt:lpstr>Sales</vt:lpstr>
      <vt:lpstr>Top 10 Selling Products</vt:lpstr>
      <vt:lpstr>Monthly Trends</vt:lpstr>
      <vt:lpstr>  KPI Card Analysis  </vt:lpstr>
      <vt:lpstr>Total Orders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MEHAK</cp:lastModifiedBy>
  <cp:revision>3</cp:revision>
  <dcterms:created xsi:type="dcterms:W3CDTF">2013-01-27T09:14:00Z</dcterms:created>
  <dcterms:modified xsi:type="dcterms:W3CDTF">2025-08-07T11:59:36Z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EF9CC3D26B294719AF58276643D62F31_13</vt:lpwstr>
  </property>
  <property fmtid="{D5CDD505-2E9C-101B-9397-08002B2CF9AE}" pid="3" name="KSOProductBuildVer">
    <vt:lpwstr>1033-12.2.0.21931</vt:lpwstr>
  </property>
</Properties>
</file>