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Tahom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B2D2C9-BA06-4933-8919-E35A89A51B1B}">
  <a:tblStyle styleId="{ACB2D2C9-BA06-4933-8919-E35A89A51B1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5" name="Google Shape;16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75e40a11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75e40a1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a75e40a11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75e40a110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75e40a110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a75e40a110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1_Comparison">
    <p:spTree>
      <p:nvGrpSpPr>
        <p:cNvPr id="27" name="Shape 27"/>
        <p:cNvGrpSpPr/>
        <p:nvPr/>
      </p:nvGrpSpPr>
      <p:grpSpPr>
        <a:xfrm>
          <a:off x="0" y="0"/>
          <a:ext cx="0" cy="0"/>
          <a:chOff x="0" y="0"/>
          <a:chExt cx="0" cy="0"/>
        </a:xfrm>
      </p:grpSpPr>
      <p:sp>
        <p:nvSpPr>
          <p:cNvPr id="28" name="Google Shape;28;p4"/>
          <p:cNvSpPr txBox="1"/>
          <p:nvPr>
            <p:ph type="title"/>
          </p:nvPr>
        </p:nvSpPr>
        <p:spPr>
          <a:xfrm>
            <a:off x="960120" y="466344"/>
            <a:ext cx="7221474" cy="1362113"/>
          </a:xfrm>
          <a:prstGeom prst="rect">
            <a:avLst/>
          </a:prstGeom>
          <a:noFill/>
          <a:ln>
            <a:noFill/>
          </a:ln>
        </p:spPr>
        <p:txBody>
          <a:bodyPr anchorCtr="0" anchor="ctr" bIns="45700" lIns="91425" spcFirstLastPara="1" rIns="91425" wrap="square" tIns="45700">
            <a:noAutofit/>
          </a:bodyPr>
          <a:lstStyle>
            <a:lvl1pPr lvl="0" algn="l">
              <a:lnSpc>
                <a:spcPct val="95000"/>
              </a:lnSpc>
              <a:spcBef>
                <a:spcPts val="0"/>
              </a:spcBef>
              <a:spcAft>
                <a:spcPts val="0"/>
              </a:spcAft>
              <a:buClr>
                <a:schemeClr val="lt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960120" y="1828457"/>
            <a:ext cx="3367278" cy="83069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125"/>
              </a:spcBef>
              <a:spcAft>
                <a:spcPts val="0"/>
              </a:spcAft>
              <a:buClr>
                <a:schemeClr val="dk1"/>
              </a:buClr>
              <a:buSzPts val="2400"/>
              <a:buNone/>
              <a:defRPr b="1" sz="1800"/>
            </a:lvl1pPr>
            <a:lvl2pPr indent="-228600" lvl="1" marL="914400" algn="l">
              <a:lnSpc>
                <a:spcPct val="100000"/>
              </a:lnSpc>
              <a:spcBef>
                <a:spcPts val="225"/>
              </a:spcBef>
              <a:spcAft>
                <a:spcPts val="0"/>
              </a:spcAft>
              <a:buClr>
                <a:schemeClr val="dk1"/>
              </a:buClr>
              <a:buSzPts val="2000"/>
              <a:buNone/>
              <a:defRPr b="1" sz="1500"/>
            </a:lvl2pPr>
            <a:lvl3pPr indent="-228600" lvl="2" marL="1371600" algn="l">
              <a:lnSpc>
                <a:spcPct val="100000"/>
              </a:lnSpc>
              <a:spcBef>
                <a:spcPts val="225"/>
              </a:spcBef>
              <a:spcAft>
                <a:spcPts val="0"/>
              </a:spcAft>
              <a:buClr>
                <a:schemeClr val="dk1"/>
              </a:buClr>
              <a:buSzPts val="1800"/>
              <a:buNone/>
              <a:defRPr b="1" sz="1350"/>
            </a:lvl3pPr>
            <a:lvl4pPr indent="-228600" lvl="3" marL="1828800" algn="l">
              <a:lnSpc>
                <a:spcPct val="100000"/>
              </a:lnSpc>
              <a:spcBef>
                <a:spcPts val="0"/>
              </a:spcBef>
              <a:spcAft>
                <a:spcPts val="0"/>
              </a:spcAft>
              <a:buClr>
                <a:schemeClr val="dk1"/>
              </a:buClr>
              <a:buSzPts val="1600"/>
              <a:buNone/>
              <a:defRPr b="1" sz="1200"/>
            </a:lvl4pPr>
            <a:lvl5pPr indent="-228600" lvl="4" marL="2286000" algn="l">
              <a:lnSpc>
                <a:spcPct val="100000"/>
              </a:lnSpc>
              <a:spcBef>
                <a:spcPts val="0"/>
              </a:spcBef>
              <a:spcAft>
                <a:spcPts val="0"/>
              </a:spcAft>
              <a:buClr>
                <a:schemeClr val="dk1"/>
              </a:buClr>
              <a:buSzPts val="1600"/>
              <a:buNone/>
              <a:defRPr b="1" sz="1200"/>
            </a:lvl5pPr>
            <a:lvl6pPr indent="-228600" lvl="5" marL="2743200" algn="l">
              <a:lnSpc>
                <a:spcPct val="100000"/>
              </a:lnSpc>
              <a:spcBef>
                <a:spcPts val="0"/>
              </a:spcBef>
              <a:spcAft>
                <a:spcPts val="0"/>
              </a:spcAft>
              <a:buClr>
                <a:schemeClr val="dk1"/>
              </a:buClr>
              <a:buSzPts val="1600"/>
              <a:buNone/>
              <a:defRPr b="1" sz="1200"/>
            </a:lvl6pPr>
            <a:lvl7pPr indent="-228600" lvl="6" marL="3200400" algn="l">
              <a:lnSpc>
                <a:spcPct val="100000"/>
              </a:lnSpc>
              <a:spcBef>
                <a:spcPts val="0"/>
              </a:spcBef>
              <a:spcAft>
                <a:spcPts val="0"/>
              </a:spcAft>
              <a:buClr>
                <a:schemeClr val="dk1"/>
              </a:buClr>
              <a:buSzPts val="1600"/>
              <a:buNone/>
              <a:defRPr b="1" sz="1200"/>
            </a:lvl7pPr>
            <a:lvl8pPr indent="-228600" lvl="7" marL="3657600" algn="l">
              <a:lnSpc>
                <a:spcPct val="100000"/>
              </a:lnSpc>
              <a:spcBef>
                <a:spcPts val="0"/>
              </a:spcBef>
              <a:spcAft>
                <a:spcPts val="0"/>
              </a:spcAft>
              <a:buClr>
                <a:schemeClr val="dk1"/>
              </a:buClr>
              <a:buSzPts val="1600"/>
              <a:buNone/>
              <a:defRPr b="1" sz="1200"/>
            </a:lvl8pPr>
            <a:lvl9pPr indent="-228600" lvl="8" marL="4114800" algn="l">
              <a:lnSpc>
                <a:spcPct val="100000"/>
              </a:lnSpc>
              <a:spcBef>
                <a:spcPts val="0"/>
              </a:spcBef>
              <a:spcAft>
                <a:spcPts val="0"/>
              </a:spcAft>
              <a:buClr>
                <a:schemeClr val="dk1"/>
              </a:buClr>
              <a:buSzPts val="1600"/>
              <a:buNone/>
              <a:defRPr b="1" sz="1200"/>
            </a:lvl9pPr>
          </a:lstStyle>
          <a:p/>
        </p:txBody>
      </p:sp>
      <p:sp>
        <p:nvSpPr>
          <p:cNvPr id="30" name="Google Shape;30;p4"/>
          <p:cNvSpPr txBox="1"/>
          <p:nvPr>
            <p:ph idx="2" type="body"/>
          </p:nvPr>
        </p:nvSpPr>
        <p:spPr>
          <a:xfrm>
            <a:off x="960120" y="2743195"/>
            <a:ext cx="3367278" cy="343376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125"/>
              </a:spcBef>
              <a:spcAft>
                <a:spcPts val="0"/>
              </a:spcAft>
              <a:buClr>
                <a:schemeClr val="dk1"/>
              </a:buClr>
              <a:buSzPts val="1800"/>
              <a:buChar char="▪"/>
              <a:defRPr/>
            </a:lvl1pPr>
            <a:lvl2pPr indent="-342900" lvl="1" marL="914400" algn="l">
              <a:lnSpc>
                <a:spcPct val="100000"/>
              </a:lnSpc>
              <a:spcBef>
                <a:spcPts val="225"/>
              </a:spcBef>
              <a:spcAft>
                <a:spcPts val="0"/>
              </a:spcAft>
              <a:buClr>
                <a:schemeClr val="dk1"/>
              </a:buClr>
              <a:buSzPts val="1800"/>
              <a:buChar char="▪"/>
              <a:defRPr/>
            </a:lvl2pPr>
            <a:lvl3pPr indent="-342900" lvl="2" marL="1371600" algn="l">
              <a:lnSpc>
                <a:spcPct val="100000"/>
              </a:lnSpc>
              <a:spcBef>
                <a:spcPts val="225"/>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31" name="Google Shape;31;p4"/>
          <p:cNvSpPr txBox="1"/>
          <p:nvPr>
            <p:ph idx="3" type="body"/>
          </p:nvPr>
        </p:nvSpPr>
        <p:spPr>
          <a:xfrm>
            <a:off x="4814316" y="1828457"/>
            <a:ext cx="3367278" cy="83069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125"/>
              </a:spcBef>
              <a:spcAft>
                <a:spcPts val="0"/>
              </a:spcAft>
              <a:buClr>
                <a:schemeClr val="dk1"/>
              </a:buClr>
              <a:buSzPts val="2400"/>
              <a:buNone/>
              <a:defRPr b="1" sz="1800"/>
            </a:lvl1pPr>
            <a:lvl2pPr indent="-228600" lvl="1" marL="914400" algn="l">
              <a:lnSpc>
                <a:spcPct val="100000"/>
              </a:lnSpc>
              <a:spcBef>
                <a:spcPts val="225"/>
              </a:spcBef>
              <a:spcAft>
                <a:spcPts val="0"/>
              </a:spcAft>
              <a:buClr>
                <a:schemeClr val="dk1"/>
              </a:buClr>
              <a:buSzPts val="2000"/>
              <a:buNone/>
              <a:defRPr b="1" sz="1500"/>
            </a:lvl2pPr>
            <a:lvl3pPr indent="-228600" lvl="2" marL="1371600" algn="l">
              <a:lnSpc>
                <a:spcPct val="100000"/>
              </a:lnSpc>
              <a:spcBef>
                <a:spcPts val="225"/>
              </a:spcBef>
              <a:spcAft>
                <a:spcPts val="0"/>
              </a:spcAft>
              <a:buClr>
                <a:schemeClr val="dk1"/>
              </a:buClr>
              <a:buSzPts val="1800"/>
              <a:buNone/>
              <a:defRPr b="1" sz="1350"/>
            </a:lvl3pPr>
            <a:lvl4pPr indent="-228600" lvl="3" marL="1828800" algn="l">
              <a:lnSpc>
                <a:spcPct val="100000"/>
              </a:lnSpc>
              <a:spcBef>
                <a:spcPts val="0"/>
              </a:spcBef>
              <a:spcAft>
                <a:spcPts val="0"/>
              </a:spcAft>
              <a:buClr>
                <a:schemeClr val="dk1"/>
              </a:buClr>
              <a:buSzPts val="1600"/>
              <a:buNone/>
              <a:defRPr b="1" sz="1200"/>
            </a:lvl4pPr>
            <a:lvl5pPr indent="-228600" lvl="4" marL="2286000" algn="l">
              <a:lnSpc>
                <a:spcPct val="100000"/>
              </a:lnSpc>
              <a:spcBef>
                <a:spcPts val="0"/>
              </a:spcBef>
              <a:spcAft>
                <a:spcPts val="0"/>
              </a:spcAft>
              <a:buClr>
                <a:schemeClr val="dk1"/>
              </a:buClr>
              <a:buSzPts val="1600"/>
              <a:buNone/>
              <a:defRPr b="1" sz="1200"/>
            </a:lvl5pPr>
            <a:lvl6pPr indent="-228600" lvl="5" marL="2743200" algn="l">
              <a:lnSpc>
                <a:spcPct val="100000"/>
              </a:lnSpc>
              <a:spcBef>
                <a:spcPts val="0"/>
              </a:spcBef>
              <a:spcAft>
                <a:spcPts val="0"/>
              </a:spcAft>
              <a:buClr>
                <a:schemeClr val="dk1"/>
              </a:buClr>
              <a:buSzPts val="1600"/>
              <a:buNone/>
              <a:defRPr b="1" sz="1200"/>
            </a:lvl6pPr>
            <a:lvl7pPr indent="-228600" lvl="6" marL="3200400" algn="l">
              <a:lnSpc>
                <a:spcPct val="100000"/>
              </a:lnSpc>
              <a:spcBef>
                <a:spcPts val="0"/>
              </a:spcBef>
              <a:spcAft>
                <a:spcPts val="0"/>
              </a:spcAft>
              <a:buClr>
                <a:schemeClr val="dk1"/>
              </a:buClr>
              <a:buSzPts val="1600"/>
              <a:buNone/>
              <a:defRPr b="1" sz="1200"/>
            </a:lvl7pPr>
            <a:lvl8pPr indent="-228600" lvl="7" marL="3657600" algn="l">
              <a:lnSpc>
                <a:spcPct val="100000"/>
              </a:lnSpc>
              <a:spcBef>
                <a:spcPts val="0"/>
              </a:spcBef>
              <a:spcAft>
                <a:spcPts val="0"/>
              </a:spcAft>
              <a:buClr>
                <a:schemeClr val="dk1"/>
              </a:buClr>
              <a:buSzPts val="1600"/>
              <a:buNone/>
              <a:defRPr b="1" sz="1200"/>
            </a:lvl8pPr>
            <a:lvl9pPr indent="-228600" lvl="8" marL="4114800" algn="l">
              <a:lnSpc>
                <a:spcPct val="100000"/>
              </a:lnSpc>
              <a:spcBef>
                <a:spcPts val="0"/>
              </a:spcBef>
              <a:spcAft>
                <a:spcPts val="0"/>
              </a:spcAft>
              <a:buClr>
                <a:schemeClr val="dk1"/>
              </a:buClr>
              <a:buSzPts val="1600"/>
              <a:buNone/>
              <a:defRPr b="1" sz="1200"/>
            </a:lvl9pPr>
          </a:lstStyle>
          <a:p/>
        </p:txBody>
      </p:sp>
      <p:sp>
        <p:nvSpPr>
          <p:cNvPr id="32" name="Google Shape;32;p4"/>
          <p:cNvSpPr txBox="1"/>
          <p:nvPr>
            <p:ph idx="4" type="body"/>
          </p:nvPr>
        </p:nvSpPr>
        <p:spPr>
          <a:xfrm>
            <a:off x="4814316" y="2743195"/>
            <a:ext cx="3367278" cy="343376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125"/>
              </a:spcBef>
              <a:spcAft>
                <a:spcPts val="0"/>
              </a:spcAft>
              <a:buClr>
                <a:schemeClr val="dk1"/>
              </a:buClr>
              <a:buSzPts val="1800"/>
              <a:buChar char="▪"/>
              <a:defRPr/>
            </a:lvl1pPr>
            <a:lvl2pPr indent="-342900" lvl="1" marL="914400" algn="l">
              <a:lnSpc>
                <a:spcPct val="100000"/>
              </a:lnSpc>
              <a:spcBef>
                <a:spcPts val="225"/>
              </a:spcBef>
              <a:spcAft>
                <a:spcPts val="0"/>
              </a:spcAft>
              <a:buClr>
                <a:schemeClr val="dk1"/>
              </a:buClr>
              <a:buSzPts val="1800"/>
              <a:buChar char="▪"/>
              <a:defRPr/>
            </a:lvl2pPr>
            <a:lvl3pPr indent="-342900" lvl="2" marL="1371600" algn="l">
              <a:lnSpc>
                <a:spcPct val="100000"/>
              </a:lnSpc>
              <a:spcBef>
                <a:spcPts val="225"/>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33" name="Google Shape;33;p4"/>
          <p:cNvSpPr txBox="1"/>
          <p:nvPr>
            <p:ph idx="10" type="dt"/>
          </p:nvPr>
        </p:nvSpPr>
        <p:spPr>
          <a:xfrm>
            <a:off x="960121" y="6356351"/>
            <a:ext cx="1478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4" name="Google Shape;34;p4"/>
          <p:cNvSpPr txBox="1"/>
          <p:nvPr>
            <p:ph idx="11" type="ftr"/>
          </p:nvPr>
        </p:nvSpPr>
        <p:spPr>
          <a:xfrm>
            <a:off x="2439080" y="6356351"/>
            <a:ext cx="426584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5" name="Google Shape;35;p4"/>
          <p:cNvSpPr txBox="1"/>
          <p:nvPr>
            <p:ph idx="12" type="sldNum"/>
          </p:nvPr>
        </p:nvSpPr>
        <p:spPr>
          <a:xfrm>
            <a:off x="6704920" y="6356351"/>
            <a:ext cx="14766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Clr>
                <a:srgbClr val="888888"/>
              </a:buClr>
              <a:buSzPts val="1200"/>
              <a:buFont typeface="Calibri"/>
              <a:buNone/>
              <a:defRPr sz="1200">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sz="1200">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sz="1200">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sz="1200">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sz="1200">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sz="1200">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sz="1200">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sz="1200">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0" name="Google Shape;70;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73836" y="484542"/>
            <a:ext cx="8624412"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Times New Roman"/>
              <a:buNone/>
            </a:pPr>
            <a:br>
              <a:rPr b="1" lang="en-US" sz="3240">
                <a:latin typeface="Times New Roman"/>
                <a:ea typeface="Times New Roman"/>
                <a:cs typeface="Times New Roman"/>
                <a:sym typeface="Times New Roman"/>
              </a:rPr>
            </a:br>
            <a:r>
              <a:rPr b="1" lang="en-US" sz="3240">
                <a:latin typeface="Times New Roman"/>
                <a:ea typeface="Times New Roman"/>
                <a:cs typeface="Times New Roman"/>
                <a:sym typeface="Times New Roman"/>
              </a:rPr>
              <a:t>3-Layer LSTM Model for Detection of Epileptic Seizures        </a:t>
            </a:r>
            <a:br>
              <a:rPr b="1" lang="en-US" sz="3240">
                <a:latin typeface="Times New Roman"/>
                <a:ea typeface="Times New Roman"/>
                <a:cs typeface="Times New Roman"/>
                <a:sym typeface="Times New Roman"/>
              </a:rPr>
            </a:br>
            <a:br>
              <a:rPr lang="en-US" sz="1620">
                <a:solidFill>
                  <a:schemeClr val="dk1"/>
                </a:solidFill>
                <a:latin typeface="Calibri"/>
                <a:ea typeface="Calibri"/>
                <a:cs typeface="Calibri"/>
                <a:sym typeface="Calibri"/>
              </a:rPr>
            </a:br>
            <a:br>
              <a:rPr lang="en-US" sz="1620">
                <a:latin typeface="Times New Roman"/>
                <a:ea typeface="Times New Roman"/>
                <a:cs typeface="Times New Roman"/>
                <a:sym typeface="Times New Roman"/>
              </a:rPr>
            </a:br>
            <a:br>
              <a:rPr lang="en-US" sz="1620">
                <a:latin typeface="Times New Roman"/>
                <a:ea typeface="Times New Roman"/>
                <a:cs typeface="Times New Roman"/>
                <a:sym typeface="Times New Roman"/>
              </a:rPr>
            </a:br>
            <a:endParaRPr sz="3959"/>
          </a:p>
        </p:txBody>
      </p:sp>
      <p:pic>
        <p:nvPicPr>
          <p:cNvPr descr="PDGC-2020" id="98" name="Google Shape;98;p14"/>
          <p:cNvPicPr preferRelativeResize="0"/>
          <p:nvPr/>
        </p:nvPicPr>
        <p:blipFill rotWithShape="1">
          <a:blip r:embed="rId3">
            <a:alphaModFix/>
          </a:blip>
          <a:srcRect b="0" l="0" r="0" t="0"/>
          <a:stretch/>
        </p:blipFill>
        <p:spPr>
          <a:xfrm>
            <a:off x="228600" y="842521"/>
            <a:ext cx="1447800" cy="1475822"/>
          </a:xfrm>
          <a:prstGeom prst="rect">
            <a:avLst/>
          </a:prstGeom>
          <a:noFill/>
          <a:ln>
            <a:noFill/>
          </a:ln>
        </p:spPr>
      </p:pic>
      <p:pic>
        <p:nvPicPr>
          <p:cNvPr descr="Call for Papers" id="99" name="Google Shape;99;p14"/>
          <p:cNvPicPr preferRelativeResize="0"/>
          <p:nvPr/>
        </p:nvPicPr>
        <p:blipFill rotWithShape="1">
          <a:blip r:embed="rId4">
            <a:alphaModFix/>
          </a:blip>
          <a:srcRect b="0" l="0" r="0" t="0"/>
          <a:stretch/>
        </p:blipFill>
        <p:spPr>
          <a:xfrm>
            <a:off x="3581399" y="1090460"/>
            <a:ext cx="1609285" cy="1585862"/>
          </a:xfrm>
          <a:prstGeom prst="rect">
            <a:avLst/>
          </a:prstGeom>
          <a:noFill/>
          <a:ln>
            <a:noFill/>
          </a:ln>
        </p:spPr>
      </p:pic>
      <p:pic>
        <p:nvPicPr>
          <p:cNvPr descr="IEEE | LinkedIn" id="100" name="Google Shape;100;p14"/>
          <p:cNvPicPr preferRelativeResize="0"/>
          <p:nvPr/>
        </p:nvPicPr>
        <p:blipFill rotWithShape="1">
          <a:blip r:embed="rId5">
            <a:alphaModFix/>
          </a:blip>
          <a:srcRect b="0" l="0" r="0" t="0"/>
          <a:stretch/>
        </p:blipFill>
        <p:spPr>
          <a:xfrm>
            <a:off x="6489221" y="593909"/>
            <a:ext cx="2246649" cy="1960611"/>
          </a:xfrm>
          <a:prstGeom prst="rect">
            <a:avLst/>
          </a:prstGeom>
          <a:noFill/>
          <a:ln>
            <a:noFill/>
          </a:ln>
        </p:spPr>
      </p:pic>
      <p:sp>
        <p:nvSpPr>
          <p:cNvPr id="101" name="Google Shape;101;p14"/>
          <p:cNvSpPr/>
          <p:nvPr/>
        </p:nvSpPr>
        <p:spPr>
          <a:xfrm>
            <a:off x="457200" y="2630156"/>
            <a:ext cx="8548212" cy="2339102"/>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404B4"/>
              </a:buClr>
              <a:buSzPts val="1600"/>
              <a:buFont typeface="Arial"/>
              <a:buNone/>
            </a:pPr>
            <a:r>
              <a:rPr b="1" i="0" lang="en-US" sz="1600" u="none" cap="none" strike="noStrike">
                <a:solidFill>
                  <a:srgbClr val="0404B4"/>
                </a:solidFill>
                <a:latin typeface="Arial"/>
                <a:ea typeface="Arial"/>
                <a:cs typeface="Arial"/>
                <a:sym typeface="Arial"/>
              </a:rPr>
              <a:t>2020 Sixth International Conference  </a:t>
            </a:r>
            <a:br>
              <a:rPr b="1" i="0" lang="en-US" sz="1600" u="none" cap="none" strike="noStrike">
                <a:solidFill>
                  <a:srgbClr val="0404B4"/>
                </a:solidFill>
                <a:latin typeface="Arial"/>
                <a:ea typeface="Arial"/>
                <a:cs typeface="Arial"/>
                <a:sym typeface="Arial"/>
              </a:rPr>
            </a:br>
            <a:r>
              <a:rPr b="1" i="0" lang="en-US" sz="1600" u="none" cap="none" strike="noStrike">
                <a:solidFill>
                  <a:srgbClr val="0404B4"/>
                </a:solidFill>
                <a:latin typeface="Arial"/>
                <a:ea typeface="Arial"/>
                <a:cs typeface="Arial"/>
                <a:sym typeface="Arial"/>
              </a:rPr>
              <a:t> on </a:t>
            </a:r>
            <a:br>
              <a:rPr b="1" i="0" lang="en-US" sz="1600" u="none" cap="none" strike="noStrike">
                <a:solidFill>
                  <a:srgbClr val="0404B4"/>
                </a:solidFill>
                <a:latin typeface="Arial"/>
                <a:ea typeface="Arial"/>
                <a:cs typeface="Arial"/>
                <a:sym typeface="Arial"/>
              </a:rPr>
            </a:br>
            <a:r>
              <a:rPr b="1" i="0" lang="en-US" sz="1600" u="none" cap="none" strike="noStrike">
                <a:solidFill>
                  <a:srgbClr val="0404B4"/>
                </a:solidFill>
                <a:latin typeface="Arial"/>
                <a:ea typeface="Arial"/>
                <a:cs typeface="Arial"/>
                <a:sym typeface="Arial"/>
              </a:rPr>
              <a:t> Parallel, Distributed and Grid Computing(PDGC) </a:t>
            </a:r>
            <a:br>
              <a:rPr b="1" i="0" lang="en-US" sz="1600" u="none" cap="none" strike="noStrike">
                <a:solidFill>
                  <a:srgbClr val="0404B4"/>
                </a:solidFill>
                <a:latin typeface="Arial"/>
                <a:ea typeface="Arial"/>
                <a:cs typeface="Arial"/>
                <a:sym typeface="Arial"/>
              </a:rPr>
            </a:br>
            <a:r>
              <a:rPr b="1" i="0" lang="en-US" sz="1600" u="none" cap="none" strike="noStrike">
                <a:solidFill>
                  <a:srgbClr val="0404B4"/>
                </a:solidFill>
                <a:latin typeface="Arial"/>
                <a:ea typeface="Arial"/>
                <a:cs typeface="Arial"/>
                <a:sym typeface="Arial"/>
              </a:rPr>
              <a:t> 06-08 November, 2020 </a:t>
            </a:r>
            <a:br>
              <a:rPr b="1" i="0" lang="en-US" sz="1600" u="none" cap="none" strike="noStrike">
                <a:solidFill>
                  <a:srgbClr val="0404B4"/>
                </a:solidFill>
                <a:latin typeface="Arial"/>
                <a:ea typeface="Arial"/>
                <a:cs typeface="Arial"/>
                <a:sym typeface="Arial"/>
              </a:rPr>
            </a:br>
            <a:r>
              <a:rPr b="1" i="0" lang="en-US" sz="1600" u="none" cap="none" strike="noStrike">
                <a:solidFill>
                  <a:srgbClr val="0404B4"/>
                </a:solidFill>
                <a:latin typeface="Arial"/>
                <a:ea typeface="Arial"/>
                <a:cs typeface="Arial"/>
                <a:sym typeface="Arial"/>
              </a:rPr>
              <a:t>  Department of Computer Science &amp; Engineering and Information Technology</a:t>
            </a:r>
            <a:br>
              <a:rPr b="1" i="0" lang="en-US" sz="1600" u="none" cap="none" strike="noStrike">
                <a:solidFill>
                  <a:srgbClr val="0404B4"/>
                </a:solidFill>
                <a:latin typeface="Arial"/>
                <a:ea typeface="Arial"/>
                <a:cs typeface="Arial"/>
                <a:sym typeface="Arial"/>
              </a:rPr>
            </a:br>
            <a:r>
              <a:rPr b="1" i="0" lang="en-US" sz="1600" u="none" cap="none" strike="noStrike">
                <a:solidFill>
                  <a:srgbClr val="0404B4"/>
                </a:solidFill>
                <a:latin typeface="Arial"/>
                <a:ea typeface="Arial"/>
                <a:cs typeface="Arial"/>
                <a:sym typeface="Arial"/>
              </a:rPr>
              <a:t>   Jaypee University of Information Technology </a:t>
            </a:r>
            <a:endParaRPr b="1" i="0" sz="16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Tahoma"/>
              <a:buNone/>
            </a:pPr>
            <a:r>
              <a:rPr b="1" i="0" lang="en-US" sz="1400" u="none" cap="none" strike="noStrike">
                <a:solidFill>
                  <a:srgbClr val="000000"/>
                </a:solidFill>
                <a:latin typeface="Tahoma"/>
                <a:ea typeface="Tahoma"/>
                <a:cs typeface="Tahoma"/>
                <a:sym typeface="Tahoma"/>
              </a:rPr>
              <a:t>Conference Record # 50313</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Paper ID: 1570678738</a:t>
            </a:r>
            <a:endParaRPr b="1" i="0" sz="1800" u="none" cap="none" strike="noStrike">
              <a:solidFill>
                <a:srgbClr val="666666"/>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2" name="Google Shape;102;p14"/>
          <p:cNvSpPr txBox="1"/>
          <p:nvPr/>
        </p:nvSpPr>
        <p:spPr>
          <a:xfrm>
            <a:off x="156308" y="4724400"/>
            <a:ext cx="4110891" cy="2492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Presented by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Jhanvi Patel,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Mittal Parmar,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Gomes Luis Abrantes, Joao,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Department of Computer Engineering,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Sigma Institute of Engineering,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Vadodara.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4"/>
          <p:cNvSpPr txBox="1"/>
          <p:nvPr/>
        </p:nvSpPr>
        <p:spPr>
          <a:xfrm>
            <a:off x="5410200" y="4923091"/>
            <a:ext cx="4160507" cy="1846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Arpana Mahajan,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Kishori Shekokar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Sheshang Degadwala,</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Department of Computer Engineering,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Sigma Institute of Engineering,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Vadodara</a:t>
            </a:r>
            <a:r>
              <a:rPr lang="en-US" sz="1600">
                <a:solidFill>
                  <a:schemeClr val="dk1"/>
                </a:solidFill>
                <a:latin typeface="Times New Roman"/>
                <a:ea typeface="Times New Roman"/>
                <a:cs typeface="Times New Roman"/>
                <a:sym typeface="Times New Roman"/>
              </a:rPr>
              <a:t>.</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857158" y="304800"/>
            <a:ext cx="7221474" cy="1021585"/>
          </a:xfrm>
          <a:prstGeom prst="rect">
            <a:avLst/>
          </a:prstGeom>
          <a:noFill/>
          <a:ln>
            <a:noFill/>
          </a:ln>
        </p:spPr>
        <p:txBody>
          <a:bodyPr anchorCtr="0" anchor="ctr" bIns="34275" lIns="68550" spcFirstLastPara="1" rIns="68550" wrap="square" tIns="34275">
            <a:noAutofit/>
          </a:bodyPr>
          <a:lstStyle/>
          <a:p>
            <a:pPr indent="0" lvl="0" marL="0" rtl="0" algn="ctr">
              <a:lnSpc>
                <a:spcPct val="95000"/>
              </a:lnSpc>
              <a:spcBef>
                <a:spcPts val="0"/>
              </a:spcBef>
              <a:spcAft>
                <a:spcPts val="0"/>
              </a:spcAft>
              <a:buSzPts val="1800"/>
              <a:buFont typeface="Times New Roman"/>
              <a:buNone/>
            </a:pPr>
            <a:r>
              <a:rPr b="1" lang="en-US" sz="3200">
                <a:latin typeface="Times New Roman"/>
                <a:ea typeface="Times New Roman"/>
                <a:cs typeface="Times New Roman"/>
                <a:sym typeface="Times New Roman"/>
              </a:rPr>
              <a:t>Proposed Methodology</a:t>
            </a:r>
            <a:endParaRPr sz="3200">
              <a:solidFill>
                <a:schemeClr val="dk2"/>
              </a:solidFill>
              <a:latin typeface="Calibri"/>
              <a:ea typeface="Calibri"/>
              <a:cs typeface="Calibri"/>
              <a:sym typeface="Calibri"/>
            </a:endParaRPr>
          </a:p>
        </p:txBody>
      </p:sp>
      <p:grpSp>
        <p:nvGrpSpPr>
          <p:cNvPr id="168" name="Google Shape;168;p23"/>
          <p:cNvGrpSpPr/>
          <p:nvPr/>
        </p:nvGrpSpPr>
        <p:grpSpPr>
          <a:xfrm>
            <a:off x="457200" y="1524000"/>
            <a:ext cx="8229600" cy="5105400"/>
            <a:chOff x="841" y="401466"/>
            <a:chExt cx="9510208" cy="3473801"/>
          </a:xfrm>
        </p:grpSpPr>
        <p:sp>
          <p:nvSpPr>
            <p:cNvPr id="169" name="Google Shape;169;p23"/>
            <p:cNvSpPr/>
            <p:nvPr/>
          </p:nvSpPr>
          <p:spPr>
            <a:xfrm>
              <a:off x="841" y="1384433"/>
              <a:ext cx="1902789" cy="1569403"/>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70" name="Google Shape;170;p23"/>
            <p:cNvSpPr txBox="1"/>
            <p:nvPr/>
          </p:nvSpPr>
          <p:spPr>
            <a:xfrm>
              <a:off x="36957" y="1420549"/>
              <a:ext cx="1830557" cy="116087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24275" lIns="24275" spcFirstLastPara="1" rIns="24275" wrap="square" tIns="24275">
              <a:noAutofit/>
            </a:bodyPr>
            <a:lstStyle/>
            <a:p>
              <a:pPr indent="0" lvl="1" marL="0" marR="0" rtl="0" algn="ctr">
                <a:lnSpc>
                  <a:spcPct val="9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0" marR="0" rtl="0" algn="ctr">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Datasets are fed into LSTM</a:t>
              </a:r>
              <a:endParaRPr b="0" i="0" sz="2000" u="none" cap="none" strike="noStrike">
                <a:solidFill>
                  <a:schemeClr val="dk1"/>
                </a:solidFill>
                <a:latin typeface="Calibri"/>
                <a:ea typeface="Calibri"/>
                <a:cs typeface="Calibri"/>
                <a:sym typeface="Calibri"/>
              </a:endParaRPr>
            </a:p>
          </p:txBody>
        </p:sp>
        <p:sp>
          <p:nvSpPr>
            <p:cNvPr id="171" name="Google Shape;171;p23"/>
            <p:cNvSpPr/>
            <p:nvPr/>
          </p:nvSpPr>
          <p:spPr>
            <a:xfrm>
              <a:off x="1059292" y="1719187"/>
              <a:ext cx="2156080" cy="2156080"/>
            </a:xfrm>
            <a:custGeom>
              <a:rect b="b" l="l" r="r" t="t"/>
              <a:pathLst>
                <a:path extrusionOk="0" h="120000" w="120000">
                  <a:moveTo>
                    <a:pt x="10205" y="88278"/>
                  </a:moveTo>
                  <a:lnTo>
                    <a:pt x="13774" y="86251"/>
                  </a:lnTo>
                  <a:cubicBezTo>
                    <a:pt x="22621" y="101831"/>
                    <a:pt x="38721" y="111906"/>
                    <a:pt x="56601" y="113051"/>
                  </a:cubicBezTo>
                  <a:cubicBezTo>
                    <a:pt x="74480" y="114197"/>
                    <a:pt x="91734" y="106259"/>
                    <a:pt x="102498" y="91936"/>
                  </a:cubicBezTo>
                  <a:lnTo>
                    <a:pt x="100133" y="90593"/>
                  </a:lnTo>
                  <a:lnTo>
                    <a:pt x="108010" y="87265"/>
                  </a:lnTo>
                  <a:lnTo>
                    <a:pt x="108460" y="95322"/>
                  </a:lnTo>
                  <a:lnTo>
                    <a:pt x="106094" y="93979"/>
                  </a:lnTo>
                  <a:cubicBezTo>
                    <a:pt x="94586" y="109589"/>
                    <a:pt x="75960" y="118314"/>
                    <a:pt x="56602" y="117163"/>
                  </a:cubicBezTo>
                  <a:cubicBezTo>
                    <a:pt x="37243" y="116012"/>
                    <a:pt x="19782" y="105142"/>
                    <a:pt x="10205" y="88278"/>
                  </a:cubicBez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72" name="Google Shape;172;p23"/>
            <p:cNvSpPr/>
            <p:nvPr/>
          </p:nvSpPr>
          <p:spPr>
            <a:xfrm>
              <a:off x="423683" y="2617535"/>
              <a:ext cx="1691368" cy="672601"/>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73" name="Google Shape;173;p23"/>
            <p:cNvSpPr txBox="1"/>
            <p:nvPr/>
          </p:nvSpPr>
          <p:spPr>
            <a:xfrm>
              <a:off x="443383" y="2637235"/>
              <a:ext cx="1651968" cy="633201"/>
            </a:xfrm>
            <a:prstGeom prst="rect">
              <a:avLst/>
            </a:prstGeom>
            <a:solidFill>
              <a:schemeClr val="accent1">
                <a:alpha val="49803"/>
              </a:schemeClr>
            </a:solidFill>
            <a:ln>
              <a:noFill/>
            </a:ln>
          </p:spPr>
          <p:txBody>
            <a:bodyPr anchorCtr="0" anchor="ctr" bIns="23800" lIns="35700" spcFirstLastPara="1" rIns="35700" wrap="square" tIns="23800">
              <a:noAutofit/>
            </a:bodyPr>
            <a:lstStyle/>
            <a:p>
              <a:pPr indent="0" lvl="0" marL="0" marR="0" rtl="0" algn="ctr">
                <a:lnSpc>
                  <a:spcPct val="90000"/>
                </a:lnSpc>
                <a:spcBef>
                  <a:spcPts val="0"/>
                </a:spcBef>
                <a:spcAft>
                  <a:spcPts val="0"/>
                </a:spcAft>
                <a:buNone/>
              </a:pPr>
              <a:r>
                <a:rPr b="1" lang="en-US" sz="2000">
                  <a:solidFill>
                    <a:schemeClr val="lt1"/>
                  </a:solidFill>
                  <a:latin typeface="Calibri"/>
                  <a:ea typeface="Calibri"/>
                  <a:cs typeface="Calibri"/>
                  <a:sym typeface="Calibri"/>
                </a:rPr>
                <a:t>Features</a:t>
              </a:r>
              <a:endParaRPr b="1" sz="2000">
                <a:solidFill>
                  <a:schemeClr val="lt1"/>
                </a:solidFill>
                <a:latin typeface="Calibri"/>
                <a:ea typeface="Calibri"/>
                <a:cs typeface="Calibri"/>
                <a:sym typeface="Calibri"/>
              </a:endParaRPr>
            </a:p>
          </p:txBody>
        </p:sp>
        <p:sp>
          <p:nvSpPr>
            <p:cNvPr id="174" name="Google Shape;174;p23"/>
            <p:cNvSpPr/>
            <p:nvPr/>
          </p:nvSpPr>
          <p:spPr>
            <a:xfrm>
              <a:off x="2466174" y="1384433"/>
              <a:ext cx="1902789" cy="1569403"/>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75" name="Google Shape;175;p23"/>
            <p:cNvSpPr txBox="1"/>
            <p:nvPr/>
          </p:nvSpPr>
          <p:spPr>
            <a:xfrm>
              <a:off x="2552502" y="1853204"/>
              <a:ext cx="1830557" cy="138454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24275" lIns="24275" spcFirstLastPara="1" rIns="24275" wrap="square" tIns="24275">
              <a:noAutofit/>
            </a:bodyPr>
            <a:lstStyle/>
            <a:p>
              <a:pPr indent="0" lvl="1" marL="0" marR="0" rtl="0" algn="ctr">
                <a:lnSpc>
                  <a:spcPct val="9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0" marR="0" rtl="0" algn="ctr">
                <a:lnSpc>
                  <a:spcPct val="9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0" marR="0" rtl="0" algn="ctr">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Input features   are calculated</a:t>
              </a:r>
              <a:endParaRPr b="0" i="0" sz="2000" u="none" cap="none" strike="noStrike">
                <a:solidFill>
                  <a:schemeClr val="dk1"/>
                </a:solidFill>
                <a:latin typeface="Calibri"/>
                <a:ea typeface="Calibri"/>
                <a:cs typeface="Calibri"/>
                <a:sym typeface="Calibri"/>
              </a:endParaRPr>
            </a:p>
          </p:txBody>
        </p:sp>
        <p:sp>
          <p:nvSpPr>
            <p:cNvPr id="176" name="Google Shape;176;p23"/>
            <p:cNvSpPr/>
            <p:nvPr/>
          </p:nvSpPr>
          <p:spPr>
            <a:xfrm>
              <a:off x="3508768" y="401466"/>
              <a:ext cx="2399214" cy="2399214"/>
            </a:xfrm>
            <a:custGeom>
              <a:rect b="b" l="l" r="r" t="t"/>
              <a:pathLst>
                <a:path extrusionOk="0" h="120000" w="120000">
                  <a:moveTo>
                    <a:pt x="9965" y="31585"/>
                  </a:moveTo>
                  <a:lnTo>
                    <a:pt x="9965" y="31585"/>
                  </a:lnTo>
                  <a:cubicBezTo>
                    <a:pt x="19651" y="14530"/>
                    <a:pt x="37357" y="3582"/>
                    <a:pt x="56944" y="2541"/>
                  </a:cubicBezTo>
                  <a:cubicBezTo>
                    <a:pt x="76530" y="1499"/>
                    <a:pt x="95298" y="10506"/>
                    <a:pt x="106739" y="26438"/>
                  </a:cubicBezTo>
                  <a:lnTo>
                    <a:pt x="108868" y="25229"/>
                  </a:lnTo>
                  <a:lnTo>
                    <a:pt x="108432" y="32496"/>
                  </a:lnTo>
                  <a:lnTo>
                    <a:pt x="101384" y="29479"/>
                  </a:lnTo>
                  <a:lnTo>
                    <a:pt x="103513" y="28270"/>
                  </a:lnTo>
                  <a:lnTo>
                    <a:pt x="103513" y="28270"/>
                  </a:lnTo>
                  <a:cubicBezTo>
                    <a:pt x="92738" y="13494"/>
                    <a:pt x="75201" y="5196"/>
                    <a:pt x="56943" y="6234"/>
                  </a:cubicBezTo>
                  <a:cubicBezTo>
                    <a:pt x="38685" y="7272"/>
                    <a:pt x="22202" y="17504"/>
                    <a:pt x="13171" y="33406"/>
                  </a:cubicBez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77" name="Google Shape;177;p23"/>
            <p:cNvSpPr/>
            <p:nvPr/>
          </p:nvSpPr>
          <p:spPr>
            <a:xfrm>
              <a:off x="2889016" y="1048132"/>
              <a:ext cx="1691368" cy="672601"/>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78" name="Google Shape;178;p23"/>
            <p:cNvSpPr txBox="1"/>
            <p:nvPr/>
          </p:nvSpPr>
          <p:spPr>
            <a:xfrm>
              <a:off x="2908716" y="1067832"/>
              <a:ext cx="1651968" cy="633201"/>
            </a:xfrm>
            <a:prstGeom prst="rect">
              <a:avLst/>
            </a:prstGeom>
            <a:solidFill>
              <a:schemeClr val="accent1">
                <a:alpha val="49803"/>
              </a:schemeClr>
            </a:solidFill>
            <a:ln>
              <a:noFill/>
            </a:ln>
          </p:spPr>
          <p:txBody>
            <a:bodyPr anchorCtr="0" anchor="ctr" bIns="23800" lIns="35700" spcFirstLastPara="1" rIns="35700" wrap="square" tIns="23800">
              <a:noAutofit/>
            </a:bodyPr>
            <a:lstStyle/>
            <a:p>
              <a:pPr indent="0" lvl="0" marL="0" marR="0" rtl="0" algn="ctr">
                <a:lnSpc>
                  <a:spcPct val="90000"/>
                </a:lnSpc>
                <a:spcBef>
                  <a:spcPts val="0"/>
                </a:spcBef>
                <a:spcAft>
                  <a:spcPts val="0"/>
                </a:spcAft>
                <a:buNone/>
              </a:pPr>
              <a:r>
                <a:rPr b="1" lang="en-US" sz="2000">
                  <a:solidFill>
                    <a:schemeClr val="lt1"/>
                  </a:solidFill>
                  <a:latin typeface="Calibri"/>
                  <a:ea typeface="Calibri"/>
                  <a:cs typeface="Calibri"/>
                  <a:sym typeface="Calibri"/>
                </a:rPr>
                <a:t>Dimensions</a:t>
              </a:r>
              <a:endParaRPr b="1" sz="2000">
                <a:solidFill>
                  <a:schemeClr val="lt1"/>
                </a:solidFill>
                <a:latin typeface="Calibri"/>
                <a:ea typeface="Calibri"/>
                <a:cs typeface="Calibri"/>
                <a:sym typeface="Calibri"/>
              </a:endParaRPr>
            </a:p>
          </p:txBody>
        </p:sp>
        <p:sp>
          <p:nvSpPr>
            <p:cNvPr id="179" name="Google Shape;179;p23"/>
            <p:cNvSpPr/>
            <p:nvPr/>
          </p:nvSpPr>
          <p:spPr>
            <a:xfrm>
              <a:off x="4931506" y="1384433"/>
              <a:ext cx="1902789" cy="1569403"/>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80" name="Google Shape;180;p23"/>
            <p:cNvSpPr txBox="1"/>
            <p:nvPr/>
          </p:nvSpPr>
          <p:spPr>
            <a:xfrm>
              <a:off x="4967622" y="1420549"/>
              <a:ext cx="1830557" cy="116087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24275" lIns="24275" spcFirstLastPara="1" rIns="24275" wrap="square" tIns="24275">
              <a:noAutofit/>
            </a:bodyPr>
            <a:lstStyle/>
            <a:p>
              <a:pPr indent="0" lvl="1" marL="0" marR="0" rtl="0" algn="ctr">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Determination of the architecture with best performance</a:t>
              </a:r>
              <a:endParaRPr b="0" i="0" sz="2000" u="none" cap="none" strike="noStrike">
                <a:solidFill>
                  <a:schemeClr val="dk1"/>
                </a:solidFill>
                <a:latin typeface="Calibri"/>
                <a:ea typeface="Calibri"/>
                <a:cs typeface="Calibri"/>
                <a:sym typeface="Calibri"/>
              </a:endParaRPr>
            </a:p>
          </p:txBody>
        </p:sp>
        <p:sp>
          <p:nvSpPr>
            <p:cNvPr id="181" name="Google Shape;181;p23"/>
            <p:cNvSpPr/>
            <p:nvPr/>
          </p:nvSpPr>
          <p:spPr>
            <a:xfrm>
              <a:off x="5989957" y="1719187"/>
              <a:ext cx="2156080" cy="2156080"/>
            </a:xfrm>
            <a:custGeom>
              <a:rect b="b" l="l" r="r" t="t"/>
              <a:pathLst>
                <a:path extrusionOk="0" h="120000" w="120000">
                  <a:moveTo>
                    <a:pt x="10205" y="88278"/>
                  </a:moveTo>
                  <a:lnTo>
                    <a:pt x="13774" y="86251"/>
                  </a:lnTo>
                  <a:cubicBezTo>
                    <a:pt x="22621" y="101831"/>
                    <a:pt x="38721" y="111906"/>
                    <a:pt x="56601" y="113051"/>
                  </a:cubicBezTo>
                  <a:cubicBezTo>
                    <a:pt x="74480" y="114197"/>
                    <a:pt x="91734" y="106259"/>
                    <a:pt x="102498" y="91936"/>
                  </a:cubicBezTo>
                  <a:lnTo>
                    <a:pt x="100133" y="90593"/>
                  </a:lnTo>
                  <a:lnTo>
                    <a:pt x="108010" y="87265"/>
                  </a:lnTo>
                  <a:lnTo>
                    <a:pt x="108460" y="95322"/>
                  </a:lnTo>
                  <a:lnTo>
                    <a:pt x="106094" y="93979"/>
                  </a:lnTo>
                  <a:cubicBezTo>
                    <a:pt x="94586" y="109589"/>
                    <a:pt x="75960" y="118314"/>
                    <a:pt x="56602" y="117163"/>
                  </a:cubicBezTo>
                  <a:cubicBezTo>
                    <a:pt x="37243" y="116012"/>
                    <a:pt x="19782" y="105142"/>
                    <a:pt x="10205" y="88278"/>
                  </a:cubicBez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82" name="Google Shape;182;p23"/>
            <p:cNvSpPr/>
            <p:nvPr/>
          </p:nvSpPr>
          <p:spPr>
            <a:xfrm>
              <a:off x="5354348" y="2617535"/>
              <a:ext cx="1691368" cy="672601"/>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83" name="Google Shape;183;p23"/>
            <p:cNvSpPr txBox="1"/>
            <p:nvPr/>
          </p:nvSpPr>
          <p:spPr>
            <a:xfrm>
              <a:off x="5374048" y="2637235"/>
              <a:ext cx="1651968" cy="633201"/>
            </a:xfrm>
            <a:prstGeom prst="rect">
              <a:avLst/>
            </a:prstGeom>
            <a:solidFill>
              <a:schemeClr val="accent1">
                <a:alpha val="49803"/>
              </a:schemeClr>
            </a:solidFill>
            <a:ln>
              <a:noFill/>
            </a:ln>
          </p:spPr>
          <p:txBody>
            <a:bodyPr anchorCtr="0" anchor="ctr" bIns="23800" lIns="35700" spcFirstLastPara="1" rIns="35700" wrap="square" tIns="23800">
              <a:noAutofit/>
            </a:bodyPr>
            <a:lstStyle/>
            <a:p>
              <a:pPr indent="0" lvl="0" marL="0" marR="0" rtl="0" algn="ctr">
                <a:lnSpc>
                  <a:spcPct val="90000"/>
                </a:lnSpc>
                <a:spcBef>
                  <a:spcPts val="0"/>
                </a:spcBef>
                <a:spcAft>
                  <a:spcPts val="0"/>
                </a:spcAft>
                <a:buNone/>
              </a:pPr>
              <a:r>
                <a:rPr b="1" lang="en-US" sz="2000">
                  <a:solidFill>
                    <a:schemeClr val="lt1"/>
                  </a:solidFill>
                  <a:latin typeface="Calibri"/>
                  <a:ea typeface="Calibri"/>
                  <a:cs typeface="Calibri"/>
                  <a:sym typeface="Calibri"/>
                </a:rPr>
                <a:t>Model</a:t>
              </a:r>
              <a:endParaRPr b="1" sz="2000">
                <a:solidFill>
                  <a:schemeClr val="lt1"/>
                </a:solidFill>
                <a:latin typeface="Calibri"/>
                <a:ea typeface="Calibri"/>
                <a:cs typeface="Calibri"/>
                <a:sym typeface="Calibri"/>
              </a:endParaRPr>
            </a:p>
          </p:txBody>
        </p:sp>
        <p:sp>
          <p:nvSpPr>
            <p:cNvPr id="184" name="Google Shape;184;p23"/>
            <p:cNvSpPr/>
            <p:nvPr/>
          </p:nvSpPr>
          <p:spPr>
            <a:xfrm>
              <a:off x="7396839" y="1384433"/>
              <a:ext cx="1902789" cy="1569403"/>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85" name="Google Shape;185;p23"/>
            <p:cNvSpPr txBox="1"/>
            <p:nvPr/>
          </p:nvSpPr>
          <p:spPr>
            <a:xfrm>
              <a:off x="7432955" y="1749508"/>
              <a:ext cx="1830557" cy="116087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24275" lIns="24275" spcFirstLastPara="1" rIns="24275" wrap="square" tIns="24275">
              <a:noAutofit/>
            </a:bodyPr>
            <a:lstStyle/>
            <a:p>
              <a:pPr indent="0" lvl="1" marL="0" marR="0" rtl="0" algn="ctr">
                <a:lnSpc>
                  <a:spcPct val="9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0" marR="0" rtl="0" algn="ctr">
                <a:lnSpc>
                  <a:spcPct val="9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0" marR="0" rtl="0" algn="ctr">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Accuracy of the model is calculated</a:t>
              </a:r>
              <a:endParaRPr b="0" i="0" sz="2000" u="none" cap="none" strike="noStrike">
                <a:solidFill>
                  <a:schemeClr val="dk1"/>
                </a:solidFill>
                <a:latin typeface="Calibri"/>
                <a:ea typeface="Calibri"/>
                <a:cs typeface="Calibri"/>
                <a:sym typeface="Calibri"/>
              </a:endParaRPr>
            </a:p>
          </p:txBody>
        </p:sp>
        <p:sp>
          <p:nvSpPr>
            <p:cNvPr id="186" name="Google Shape;186;p23"/>
            <p:cNvSpPr/>
            <p:nvPr/>
          </p:nvSpPr>
          <p:spPr>
            <a:xfrm>
              <a:off x="7819681" y="1048132"/>
              <a:ext cx="1691368" cy="672601"/>
            </a:xfrm>
            <a:prstGeom prst="roundRect">
              <a:avLst>
                <a:gd fmla="val 10000" name="adj"/>
              </a:avLst>
            </a:prstGeom>
            <a:solidFill>
              <a:schemeClr val="accent1">
                <a:alpha val="49803"/>
              </a:schemeClr>
            </a:solidFill>
            <a:ln>
              <a:noFill/>
            </a:ln>
          </p:spPr>
          <p:txBody>
            <a:bodyPr anchorCtr="0" anchor="ctr" bIns="68550" lIns="68550" spcFirstLastPara="1" rIns="68550" wrap="square" tIns="68550">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187" name="Google Shape;187;p23"/>
            <p:cNvSpPr txBox="1"/>
            <p:nvPr/>
          </p:nvSpPr>
          <p:spPr>
            <a:xfrm>
              <a:off x="7839381" y="1067832"/>
              <a:ext cx="1651968" cy="633201"/>
            </a:xfrm>
            <a:prstGeom prst="rect">
              <a:avLst/>
            </a:prstGeom>
            <a:solidFill>
              <a:schemeClr val="accent1">
                <a:alpha val="49803"/>
              </a:schemeClr>
            </a:solidFill>
            <a:ln>
              <a:noFill/>
            </a:ln>
          </p:spPr>
          <p:txBody>
            <a:bodyPr anchorCtr="0" anchor="ctr" bIns="23800" lIns="35700" spcFirstLastPara="1" rIns="35700" wrap="square" tIns="23800">
              <a:noAutofit/>
            </a:bodyPr>
            <a:lstStyle/>
            <a:p>
              <a:pPr indent="0" lvl="0" marL="0" marR="0" rtl="0" algn="ctr">
                <a:lnSpc>
                  <a:spcPct val="90000"/>
                </a:lnSpc>
                <a:spcBef>
                  <a:spcPts val="0"/>
                </a:spcBef>
                <a:spcAft>
                  <a:spcPts val="0"/>
                </a:spcAft>
                <a:buNone/>
              </a:pPr>
              <a:r>
                <a:rPr b="1" lang="en-US" sz="2000">
                  <a:solidFill>
                    <a:schemeClr val="lt1"/>
                  </a:solidFill>
                  <a:latin typeface="Calibri"/>
                  <a:ea typeface="Calibri"/>
                  <a:cs typeface="Calibri"/>
                  <a:sym typeface="Calibri"/>
                </a:rPr>
                <a:t>Results</a:t>
              </a:r>
              <a:endParaRPr b="1" sz="2000">
                <a:solidFill>
                  <a:schemeClr val="lt1"/>
                </a:solidFill>
                <a:latin typeface="Calibri"/>
                <a:ea typeface="Calibri"/>
                <a:cs typeface="Calibri"/>
                <a:sym typeface="Calibri"/>
              </a:endParaRPr>
            </a:p>
          </p:txBody>
        </p:sp>
      </p:grpSp>
      <p:sp>
        <p:nvSpPr>
          <p:cNvPr id="188" name="Google Shape;188;p23"/>
          <p:cNvSpPr txBox="1"/>
          <p:nvPr>
            <p:ph idx="12" type="sldNum"/>
          </p:nvPr>
        </p:nvSpPr>
        <p:spPr>
          <a:xfrm>
            <a:off x="6704920" y="6356351"/>
            <a:ext cx="1476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2502469" y="313018"/>
            <a:ext cx="4223207" cy="584775"/>
          </a:xfrm>
          <a:prstGeom prst="rect">
            <a:avLst/>
          </a:prstGeom>
          <a:noFill/>
          <a:ln>
            <a:noFill/>
          </a:ln>
        </p:spPr>
        <p:txBody>
          <a:bodyPr anchorCtr="0" anchor="t" bIns="45700" lIns="91425" spcFirstLastPara="1" rIns="91425" wrap="square" tIns="45700">
            <a:noAutofit/>
          </a:bodyPr>
          <a:lstStyle/>
          <a:p>
            <a:pPr indent="-285750" lvl="0" marL="285750" marR="0" rtl="0" algn="ctr">
              <a:spcBef>
                <a:spcPts val="0"/>
              </a:spcBef>
              <a:spcAft>
                <a:spcPts val="0"/>
              </a:spcAft>
              <a:buClr>
                <a:schemeClr val="dk1"/>
              </a:buClr>
              <a:buSzPts val="3200"/>
              <a:buFont typeface="Arial"/>
              <a:buNone/>
            </a:pPr>
            <a:r>
              <a:rPr b="1" lang="en-US" sz="3200">
                <a:solidFill>
                  <a:schemeClr val="dk1"/>
                </a:solidFill>
                <a:latin typeface="Times New Roman"/>
                <a:ea typeface="Times New Roman"/>
                <a:cs typeface="Times New Roman"/>
                <a:sym typeface="Times New Roman"/>
              </a:rPr>
              <a:t>Proposed Methodology</a:t>
            </a:r>
            <a:endParaRPr sz="3200">
              <a:solidFill>
                <a:schemeClr val="dk2"/>
              </a:solidFill>
              <a:latin typeface="Calibri"/>
              <a:ea typeface="Calibri"/>
              <a:cs typeface="Calibri"/>
              <a:sym typeface="Calibri"/>
            </a:endParaRPr>
          </a:p>
        </p:txBody>
      </p:sp>
      <p:pic>
        <p:nvPicPr>
          <p:cNvPr descr="1" id="194" name="Google Shape;194;p24"/>
          <p:cNvPicPr preferRelativeResize="0"/>
          <p:nvPr/>
        </p:nvPicPr>
        <p:blipFill rotWithShape="1">
          <a:blip r:embed="rId3">
            <a:alphaModFix/>
          </a:blip>
          <a:srcRect b="0" l="0" r="0" t="0"/>
          <a:stretch/>
        </p:blipFill>
        <p:spPr>
          <a:xfrm>
            <a:off x="541124" y="937974"/>
            <a:ext cx="1066803" cy="1088501"/>
          </a:xfrm>
          <a:prstGeom prst="rect">
            <a:avLst/>
          </a:prstGeom>
          <a:noFill/>
          <a:ln>
            <a:noFill/>
          </a:ln>
        </p:spPr>
      </p:pic>
      <p:pic>
        <p:nvPicPr>
          <p:cNvPr id="195" name="Google Shape;195;p24"/>
          <p:cNvPicPr preferRelativeResize="0"/>
          <p:nvPr/>
        </p:nvPicPr>
        <p:blipFill rotWithShape="1">
          <a:blip r:embed="rId4">
            <a:alphaModFix/>
          </a:blip>
          <a:srcRect b="0" l="0" r="0" t="0"/>
          <a:stretch/>
        </p:blipFill>
        <p:spPr>
          <a:xfrm>
            <a:off x="7696200" y="5257800"/>
            <a:ext cx="1124731" cy="1299083"/>
          </a:xfrm>
          <a:prstGeom prst="rect">
            <a:avLst/>
          </a:prstGeom>
          <a:solidFill>
            <a:srgbClr val="FFFFFF"/>
          </a:solidFill>
          <a:ln>
            <a:noFill/>
          </a:ln>
        </p:spPr>
      </p:pic>
      <p:sp>
        <p:nvSpPr>
          <p:cNvPr id="196" name="Google Shape;196;p24"/>
          <p:cNvSpPr/>
          <p:nvPr/>
        </p:nvSpPr>
        <p:spPr>
          <a:xfrm>
            <a:off x="3349855" y="4987864"/>
            <a:ext cx="2561561" cy="1443036"/>
          </a:xfrm>
          <a:prstGeom prst="diamond">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4"/>
          <p:cNvSpPr txBox="1"/>
          <p:nvPr/>
        </p:nvSpPr>
        <p:spPr>
          <a:xfrm>
            <a:off x="3846330" y="5355439"/>
            <a:ext cx="1612034"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Performance</a:t>
            </a:r>
            <a:r>
              <a:rPr lang="en-US" sz="12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results</a:t>
            </a:r>
            <a:endParaRPr/>
          </a:p>
        </p:txBody>
      </p:sp>
      <p:sp>
        <p:nvSpPr>
          <p:cNvPr id="198" name="Google Shape;198;p24"/>
          <p:cNvSpPr txBox="1"/>
          <p:nvPr/>
        </p:nvSpPr>
        <p:spPr>
          <a:xfrm>
            <a:off x="6546155" y="5481665"/>
            <a:ext cx="124777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Seizure</a:t>
            </a:r>
            <a:endParaRPr/>
          </a:p>
        </p:txBody>
      </p:sp>
      <p:sp>
        <p:nvSpPr>
          <p:cNvPr id="199" name="Google Shape;199;p24"/>
          <p:cNvSpPr txBox="1"/>
          <p:nvPr/>
        </p:nvSpPr>
        <p:spPr>
          <a:xfrm>
            <a:off x="977773" y="5514941"/>
            <a:ext cx="1737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Non-Seizure</a:t>
            </a:r>
            <a:endParaRPr/>
          </a:p>
        </p:txBody>
      </p:sp>
      <p:grpSp>
        <p:nvGrpSpPr>
          <p:cNvPr id="200" name="Google Shape;200;p24"/>
          <p:cNvGrpSpPr/>
          <p:nvPr/>
        </p:nvGrpSpPr>
        <p:grpSpPr>
          <a:xfrm>
            <a:off x="2409619" y="2771132"/>
            <a:ext cx="4248562" cy="5592371"/>
            <a:chOff x="0" y="-169541"/>
            <a:chExt cx="2742600" cy="3234641"/>
          </a:xfrm>
        </p:grpSpPr>
        <p:sp>
          <p:nvSpPr>
            <p:cNvPr id="201" name="Google Shape;201;p24"/>
            <p:cNvSpPr/>
            <p:nvPr/>
          </p:nvSpPr>
          <p:spPr>
            <a:xfrm>
              <a:off x="0" y="0"/>
              <a:ext cx="2742600" cy="306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24"/>
            <p:cNvGrpSpPr/>
            <p:nvPr/>
          </p:nvGrpSpPr>
          <p:grpSpPr>
            <a:xfrm>
              <a:off x="568336" y="-169541"/>
              <a:ext cx="1709436" cy="1261179"/>
              <a:chOff x="7238" y="1025"/>
              <a:chExt cx="3000" cy="2093"/>
            </a:xfrm>
          </p:grpSpPr>
          <p:sp>
            <p:nvSpPr>
              <p:cNvPr id="203" name="Google Shape;203;p24"/>
              <p:cNvSpPr/>
              <p:nvPr/>
            </p:nvSpPr>
            <p:spPr>
              <a:xfrm>
                <a:off x="8194" y="1025"/>
                <a:ext cx="15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EEG Data</a:t>
                </a:r>
                <a:endParaRPr/>
              </a:p>
            </p:txBody>
          </p:sp>
          <p:sp>
            <p:nvSpPr>
              <p:cNvPr id="204" name="Google Shape;204;p24"/>
              <p:cNvSpPr/>
              <p:nvPr/>
            </p:nvSpPr>
            <p:spPr>
              <a:xfrm>
                <a:off x="7238" y="1918"/>
                <a:ext cx="30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3 – layer LSTM</a:t>
                </a:r>
                <a:endParaRPr/>
              </a:p>
            </p:txBody>
          </p:sp>
          <p:cxnSp>
            <p:nvCxnSpPr>
              <p:cNvPr id="205" name="Google Shape;205;p24"/>
              <p:cNvCxnSpPr/>
              <p:nvPr/>
            </p:nvCxnSpPr>
            <p:spPr>
              <a:xfrm>
                <a:off x="8813" y="1617"/>
                <a:ext cx="0" cy="300"/>
              </a:xfrm>
              <a:prstGeom prst="straightConnector1">
                <a:avLst/>
              </a:prstGeom>
              <a:noFill/>
              <a:ln cap="flat" cmpd="sng" w="9525">
                <a:solidFill>
                  <a:srgbClr val="000000"/>
                </a:solidFill>
                <a:prstDash val="solid"/>
                <a:round/>
                <a:headEnd len="med" w="med" type="none"/>
                <a:tailEnd len="med" w="med" type="triangle"/>
              </a:ln>
            </p:spPr>
          </p:cxnSp>
          <p:cxnSp>
            <p:nvCxnSpPr>
              <p:cNvPr id="206" name="Google Shape;206;p24"/>
              <p:cNvCxnSpPr/>
              <p:nvPr/>
            </p:nvCxnSpPr>
            <p:spPr>
              <a:xfrm>
                <a:off x="8781" y="2518"/>
                <a:ext cx="0" cy="600"/>
              </a:xfrm>
              <a:prstGeom prst="straightConnector1">
                <a:avLst/>
              </a:prstGeom>
              <a:noFill/>
              <a:ln cap="flat" cmpd="sng" w="9525">
                <a:solidFill>
                  <a:srgbClr val="000000"/>
                </a:solidFill>
                <a:prstDash val="solid"/>
                <a:round/>
                <a:headEnd len="med" w="med" type="none"/>
                <a:tailEnd len="med" w="med" type="triangle"/>
              </a:ln>
            </p:spPr>
          </p:cxnSp>
        </p:grpSp>
      </p:grpSp>
      <p:cxnSp>
        <p:nvCxnSpPr>
          <p:cNvPr id="207" name="Google Shape;207;p24"/>
          <p:cNvCxnSpPr/>
          <p:nvPr/>
        </p:nvCxnSpPr>
        <p:spPr>
          <a:xfrm rot="10800000">
            <a:off x="2754433" y="5715000"/>
            <a:ext cx="548640" cy="0"/>
          </a:xfrm>
          <a:prstGeom prst="straightConnector1">
            <a:avLst/>
          </a:prstGeom>
          <a:noFill/>
          <a:ln cap="flat" cmpd="sng" w="9525">
            <a:solidFill>
              <a:schemeClr val="dk1"/>
            </a:solidFill>
            <a:prstDash val="solid"/>
            <a:round/>
            <a:headEnd len="sm" w="sm" type="none"/>
            <a:tailEnd len="med" w="med" type="stealth"/>
          </a:ln>
        </p:spPr>
      </p:cxnSp>
      <p:cxnSp>
        <p:nvCxnSpPr>
          <p:cNvPr id="208" name="Google Shape;208;p24"/>
          <p:cNvCxnSpPr/>
          <p:nvPr/>
        </p:nvCxnSpPr>
        <p:spPr>
          <a:xfrm>
            <a:off x="6026677" y="5707794"/>
            <a:ext cx="457200" cy="1588"/>
          </a:xfrm>
          <a:prstGeom prst="straightConnector1">
            <a:avLst/>
          </a:prstGeom>
          <a:noFill/>
          <a:ln cap="flat" cmpd="sng" w="9525">
            <a:solidFill>
              <a:schemeClr val="dk1"/>
            </a:solidFill>
            <a:prstDash val="solid"/>
            <a:round/>
            <a:headEnd len="sm" w="sm" type="none"/>
            <a:tailEnd len="med" w="med" type="stealth"/>
          </a:ln>
        </p:spPr>
      </p:cxnSp>
      <p:pic>
        <p:nvPicPr>
          <p:cNvPr id="209" name="Google Shape;209;p24"/>
          <p:cNvPicPr preferRelativeResize="0"/>
          <p:nvPr/>
        </p:nvPicPr>
        <p:blipFill rotWithShape="1">
          <a:blip r:embed="rId5">
            <a:alphaModFix/>
          </a:blip>
          <a:srcRect b="0" l="0" r="0" t="0"/>
          <a:stretch/>
        </p:blipFill>
        <p:spPr>
          <a:xfrm>
            <a:off x="2895601" y="1147861"/>
            <a:ext cx="3276600" cy="1317755"/>
          </a:xfrm>
          <a:prstGeom prst="rect">
            <a:avLst/>
          </a:prstGeom>
          <a:noFill/>
          <a:ln>
            <a:noFill/>
          </a:ln>
        </p:spPr>
      </p:pic>
      <p:sp>
        <p:nvSpPr>
          <p:cNvPr id="210" name="Google Shape;210;p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04800" y="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Continued….</a:t>
            </a:r>
            <a:endParaRPr/>
          </a:p>
        </p:txBody>
      </p:sp>
      <p:sp>
        <p:nvSpPr>
          <p:cNvPr id="216" name="Google Shape;216;p25"/>
          <p:cNvSpPr txBox="1"/>
          <p:nvPr>
            <p:ph idx="1" type="body"/>
          </p:nvPr>
        </p:nvSpPr>
        <p:spPr>
          <a:xfrm>
            <a:off x="2411375" y="11430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Times New Roman"/>
                <a:ea typeface="Times New Roman"/>
                <a:cs typeface="Times New Roman"/>
                <a:sym typeface="Times New Roman"/>
              </a:rPr>
              <a:t>LSTM comes under the umbrella of Recurrent Neural Network (RNN), which has </a:t>
            </a:r>
            <a:r>
              <a:rPr lang="en-US" sz="1800">
                <a:solidFill>
                  <a:srgbClr val="000000"/>
                </a:solidFill>
                <a:latin typeface="Times New Roman"/>
                <a:ea typeface="Times New Roman"/>
                <a:cs typeface="Times New Roman"/>
                <a:sym typeface="Times New Roman"/>
              </a:rPr>
              <a:t>cell blocks instead of standard neural network layers [22].</a:t>
            </a:r>
            <a:endParaRPr/>
          </a:p>
          <a:p>
            <a:pPr indent="-342900" lvl="0" marL="342900" rtl="0" algn="l">
              <a:spcBef>
                <a:spcPts val="360"/>
              </a:spcBef>
              <a:spcAft>
                <a:spcPts val="0"/>
              </a:spcAft>
              <a:buClr>
                <a:srgbClr val="000000"/>
              </a:buClr>
              <a:buSzPts val="1800"/>
              <a:buChar char="•"/>
            </a:pPr>
            <a:r>
              <a:rPr lang="en-US" sz="1800">
                <a:solidFill>
                  <a:srgbClr val="000000"/>
                </a:solidFill>
                <a:latin typeface="Times New Roman"/>
                <a:ea typeface="Times New Roman"/>
                <a:cs typeface="Times New Roman"/>
                <a:sym typeface="Times New Roman"/>
              </a:rPr>
              <a:t>Vanishing gradient problem is observed in RNN[23]. </a:t>
            </a:r>
            <a:endParaRPr/>
          </a:p>
          <a:p>
            <a:pPr indent="-342900" lvl="0" marL="342900" rtl="0" algn="l">
              <a:spcBef>
                <a:spcPts val="360"/>
              </a:spcBef>
              <a:spcAft>
                <a:spcPts val="0"/>
              </a:spcAft>
              <a:buClr>
                <a:srgbClr val="000000"/>
              </a:buClr>
              <a:buSzPts val="1800"/>
              <a:buChar char="•"/>
            </a:pPr>
            <a:r>
              <a:rPr lang="en-US" sz="1800">
                <a:solidFill>
                  <a:srgbClr val="000000"/>
                </a:solidFill>
                <a:latin typeface="Times New Roman"/>
                <a:ea typeface="Times New Roman"/>
                <a:cs typeface="Times New Roman"/>
                <a:sym typeface="Times New Roman"/>
              </a:rPr>
              <a:t>LSTM gives the way to deal with the problem that occurred in RNN, such as the long-term dependency more efficiently.</a:t>
            </a:r>
            <a:endParaRPr/>
          </a:p>
          <a:p>
            <a:pPr indent="-342900" lvl="0" marL="342900" rtl="0" algn="l">
              <a:spcBef>
                <a:spcPts val="360"/>
              </a:spcBef>
              <a:spcAft>
                <a:spcPts val="0"/>
              </a:spcAft>
              <a:buClr>
                <a:srgbClr val="000000"/>
              </a:buClr>
              <a:buSzPts val="1800"/>
              <a:buChar char="•"/>
            </a:pPr>
            <a:r>
              <a:rPr lang="en-US" sz="1800">
                <a:solidFill>
                  <a:srgbClr val="000000"/>
                </a:solidFill>
                <a:latin typeface="Times New Roman"/>
                <a:ea typeface="Times New Roman"/>
                <a:cs typeface="Times New Roman"/>
                <a:sym typeface="Times New Roman"/>
              </a:rPr>
              <a:t> EEG signals are a kind of time series data which have dependencies between current status and previous status. So, LSTM model better fits the scenario. </a:t>
            </a:r>
            <a:endParaRPr/>
          </a:p>
          <a:p>
            <a:pPr indent="-342900" lvl="0" marL="342900" rtl="0" algn="l">
              <a:spcBef>
                <a:spcPts val="360"/>
              </a:spcBef>
              <a:spcAft>
                <a:spcPts val="0"/>
              </a:spcAft>
              <a:buClr>
                <a:srgbClr val="000000"/>
              </a:buClr>
              <a:buSzPts val="1800"/>
              <a:buChar char="•"/>
            </a:pPr>
            <a:r>
              <a:rPr lang="en-US" sz="1800">
                <a:solidFill>
                  <a:srgbClr val="000000"/>
                </a:solidFill>
                <a:latin typeface="Times New Roman"/>
                <a:ea typeface="Times New Roman"/>
                <a:cs typeface="Times New Roman"/>
                <a:sym typeface="Times New Roman"/>
              </a:rPr>
              <a:t>LSTM architecture varies as the nature of data varies. Accuracy of classification model varies by combination of activation function, number of cells in hidden layer and stacked layers of the model. </a:t>
            </a:r>
            <a:endParaRPr/>
          </a:p>
          <a:p>
            <a:pPr indent="-342900" lvl="0" marL="342900" rtl="0" algn="l">
              <a:spcBef>
                <a:spcPts val="360"/>
              </a:spcBef>
              <a:spcAft>
                <a:spcPts val="0"/>
              </a:spcAft>
              <a:buClr>
                <a:srgbClr val="000000"/>
              </a:buClr>
              <a:buSzPts val="1800"/>
              <a:buChar char="•"/>
            </a:pPr>
            <a:r>
              <a:rPr lang="en-US" sz="1800">
                <a:solidFill>
                  <a:srgbClr val="000000"/>
                </a:solidFill>
                <a:latin typeface="Times New Roman"/>
                <a:ea typeface="Times New Roman"/>
                <a:cs typeface="Times New Roman"/>
                <a:sym typeface="Times New Roman"/>
              </a:rPr>
              <a:t>In next slide basic LSTM model is depicted.</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
        <p:nvSpPr>
          <p:cNvPr id="217" name="Google Shape;217;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a:t>
            </a:r>
            <a:r>
              <a:rPr b="1" lang="en-US" sz="3200">
                <a:solidFill>
                  <a:srgbClr val="000000"/>
                </a:solidFill>
                <a:latin typeface="Times New Roman"/>
                <a:ea typeface="Times New Roman"/>
                <a:cs typeface="Times New Roman"/>
                <a:sym typeface="Times New Roman"/>
              </a:rPr>
              <a:t>LSTM Structure </a:t>
            </a:r>
            <a:endParaRPr b="1"/>
          </a:p>
        </p:txBody>
      </p:sp>
      <p:pic>
        <p:nvPicPr>
          <p:cNvPr id="223" name="Google Shape;223;p26"/>
          <p:cNvPicPr preferRelativeResize="0"/>
          <p:nvPr>
            <p:ph idx="1" type="body"/>
          </p:nvPr>
        </p:nvPicPr>
        <p:blipFill rotWithShape="1">
          <a:blip r:embed="rId3">
            <a:alphaModFix/>
          </a:blip>
          <a:srcRect b="0" l="2718" r="2355" t="15396"/>
          <a:stretch/>
        </p:blipFill>
        <p:spPr>
          <a:xfrm>
            <a:off x="1371600" y="1676400"/>
            <a:ext cx="6934200" cy="3962400"/>
          </a:xfrm>
          <a:prstGeom prst="rect">
            <a:avLst/>
          </a:prstGeom>
          <a:noFill/>
          <a:ln>
            <a:noFill/>
          </a:ln>
        </p:spPr>
      </p:pic>
      <p:sp>
        <p:nvSpPr>
          <p:cNvPr id="224" name="Google Shape;224;p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Activation Function</a:t>
            </a:r>
            <a:endParaRPr/>
          </a:p>
        </p:txBody>
      </p:sp>
      <p:sp>
        <p:nvSpPr>
          <p:cNvPr id="230" name="Google Shape;230;p27"/>
          <p:cNvSpPr txBox="1"/>
          <p:nvPr>
            <p:ph idx="1" type="body"/>
          </p:nvPr>
        </p:nvSpPr>
        <p:spPr>
          <a:xfrm>
            <a:off x="457200" y="1600200"/>
            <a:ext cx="8229600" cy="4525963"/>
          </a:xfrm>
          <a:prstGeom prst="rect">
            <a:avLst/>
          </a:prstGeom>
          <a:blipFill rotWithShape="1">
            <a:blip r:embed="rId3">
              <a:alphaModFix/>
            </a:blip>
            <a:stretch>
              <a:fillRect b="-1212" l="-592" r="-591" t="-1347"/>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a:t> </a:t>
            </a:r>
            <a:endParaRPr/>
          </a:p>
        </p:txBody>
      </p:sp>
      <p:sp>
        <p:nvSpPr>
          <p:cNvPr id="231" name="Google Shape;231;p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457200" y="76200"/>
            <a:ext cx="8229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12121"/>
              </a:buClr>
              <a:buSzPts val="3200"/>
              <a:buFont typeface="Times New Roman"/>
              <a:buNone/>
            </a:pPr>
            <a:r>
              <a:rPr b="1" lang="en-US" sz="3200">
                <a:solidFill>
                  <a:srgbClr val="212121"/>
                </a:solidFill>
                <a:latin typeface="Times New Roman"/>
                <a:ea typeface="Times New Roman"/>
                <a:cs typeface="Times New Roman"/>
                <a:sym typeface="Times New Roman"/>
              </a:rPr>
              <a:t>Proposed</a:t>
            </a:r>
            <a:r>
              <a:rPr b="1" lang="en-US" sz="4400">
                <a:solidFill>
                  <a:srgbClr val="212121"/>
                </a:solidFill>
                <a:latin typeface="Times New Roman"/>
                <a:ea typeface="Times New Roman"/>
                <a:cs typeface="Times New Roman"/>
                <a:sym typeface="Times New Roman"/>
              </a:rPr>
              <a:t> </a:t>
            </a:r>
            <a:r>
              <a:rPr b="1" lang="en-US" sz="3200">
                <a:solidFill>
                  <a:srgbClr val="212121"/>
                </a:solidFill>
                <a:latin typeface="Times New Roman"/>
                <a:ea typeface="Times New Roman"/>
                <a:cs typeface="Times New Roman"/>
                <a:sym typeface="Times New Roman"/>
              </a:rPr>
              <a:t>3-layer LSTM Model</a:t>
            </a:r>
            <a:endParaRPr/>
          </a:p>
        </p:txBody>
      </p:sp>
      <p:graphicFrame>
        <p:nvGraphicFramePr>
          <p:cNvPr id="237" name="Google Shape;237;p28"/>
          <p:cNvGraphicFramePr/>
          <p:nvPr/>
        </p:nvGraphicFramePr>
        <p:xfrm>
          <a:off x="457200" y="1417638"/>
          <a:ext cx="3000000" cy="3000000"/>
        </p:xfrm>
        <a:graphic>
          <a:graphicData uri="http://schemas.openxmlformats.org/drawingml/2006/table">
            <a:tbl>
              <a:tblPr bandRow="1" firstRow="1">
                <a:noFill/>
                <a:tableStyleId>{ACB2D2C9-BA06-4933-8919-E35A89A51B1B}</a:tableStyleId>
              </a:tblPr>
              <a:tblGrid>
                <a:gridCol w="2717800"/>
                <a:gridCol w="2717800"/>
                <a:gridCol w="2717800"/>
              </a:tblGrid>
              <a:tr h="731525">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Layer (type)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Output Shape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Parameters</a:t>
                      </a:r>
                      <a:endParaRPr b="1" sz="1800" u="none" cap="none" strike="noStrike"/>
                    </a:p>
                  </a:txBody>
                  <a:tcPr marT="45725" marB="45725" marR="91450" marL="91450" anchor="ctr"/>
                </a:tc>
              </a:tr>
              <a:tr h="731525">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lstm_1 (LSTM)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(4097, 64)</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16896 </a:t>
                      </a:r>
                      <a:endParaRPr b="1" sz="1800" u="none" cap="none" strike="noStrike"/>
                    </a:p>
                  </a:txBody>
                  <a:tcPr marT="45725" marB="45725" marR="91450" marL="91450" anchor="ctr"/>
                </a:tc>
              </a:tr>
              <a:tr h="731525">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lstm_2 (LSTM) </a:t>
                      </a:r>
                      <a:endParaRPr b="1"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212121"/>
                        </a:buClr>
                        <a:buSzPts val="1800"/>
                        <a:buFont typeface="Times New Roman"/>
                        <a:buNone/>
                      </a:pPr>
                      <a:r>
                        <a:rPr b="1" lang="en-US" sz="1800" u="none" cap="none" strike="noStrike">
                          <a:solidFill>
                            <a:srgbClr val="212121"/>
                          </a:solidFill>
                          <a:latin typeface="Times New Roman"/>
                          <a:ea typeface="Times New Roman"/>
                          <a:cs typeface="Times New Roman"/>
                          <a:sym typeface="Times New Roman"/>
                        </a:rPr>
                        <a:t>(4097, 32)</a:t>
                      </a:r>
                      <a:endParaRPr b="1" sz="1800" u="none" cap="none" strike="noStrike"/>
                    </a:p>
                    <a:p>
                      <a:pPr indent="0" lvl="0" marL="0" marR="0" rtl="0" algn="ctr">
                        <a:spcBef>
                          <a:spcPts val="0"/>
                        </a:spcBef>
                        <a:spcAft>
                          <a:spcPts val="0"/>
                        </a:spcAft>
                        <a:buNone/>
                      </a:pPr>
                      <a:r>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 12416 </a:t>
                      </a:r>
                      <a:endParaRPr b="1" sz="1800" u="none" cap="none" strike="noStrike"/>
                    </a:p>
                  </a:txBody>
                  <a:tcPr marT="45725" marB="45725" marR="91450" marL="91450" anchor="ctr"/>
                </a:tc>
              </a:tr>
              <a:tr h="731525">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lstm_3 (LSTM)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t>32</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8320 </a:t>
                      </a:r>
                      <a:endParaRPr b="1" sz="1800" u="none" cap="none" strike="noStrike"/>
                    </a:p>
                  </a:txBody>
                  <a:tcPr marT="45725" marB="45725" marR="91450" marL="91450" anchor="ctr"/>
                </a:tc>
              </a:tr>
              <a:tr h="731525">
                <a:tc>
                  <a:txBody>
                    <a:bodyPr/>
                    <a:lstStyle/>
                    <a:p>
                      <a:pPr indent="0" lvl="0" marL="0" marR="0" rtl="0" algn="ctr">
                        <a:spcBef>
                          <a:spcPts val="0"/>
                        </a:spcBef>
                        <a:spcAft>
                          <a:spcPts val="0"/>
                        </a:spcAft>
                        <a:buNone/>
                      </a:pPr>
                      <a:r>
                        <a:rPr b="1" lang="en-US" sz="1800" u="none" cap="none" strike="noStrike">
                          <a:solidFill>
                            <a:srgbClr val="212121"/>
                          </a:solidFill>
                          <a:latin typeface="Times New Roman"/>
                          <a:ea typeface="Times New Roman"/>
                          <a:cs typeface="Times New Roman"/>
                          <a:sym typeface="Times New Roman"/>
                        </a:rPr>
                        <a:t>dense_1 (Dense)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66</a:t>
                      </a:r>
                      <a:endParaRPr/>
                    </a:p>
                  </a:txBody>
                  <a:tcPr marT="45725" marB="45725" marR="91450" marL="91450" anchor="ctr"/>
                </a:tc>
              </a:tr>
            </a:tbl>
          </a:graphicData>
        </a:graphic>
      </p:graphicFrame>
      <p:sp>
        <p:nvSpPr>
          <p:cNvPr id="238" name="Google Shape;238;p28"/>
          <p:cNvSpPr txBox="1"/>
          <p:nvPr/>
        </p:nvSpPr>
        <p:spPr>
          <a:xfrm>
            <a:off x="2667000" y="5257800"/>
            <a:ext cx="4572000" cy="142199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rgbClr val="212121"/>
                </a:solidFill>
                <a:latin typeface="Times New Roman"/>
                <a:ea typeface="Times New Roman"/>
                <a:cs typeface="Times New Roman"/>
                <a:sym typeface="Times New Roman"/>
              </a:rPr>
              <a:t>Total parameters: 37,698             </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000">
                <a:solidFill>
                  <a:srgbClr val="212121"/>
                </a:solidFill>
                <a:latin typeface="Times New Roman"/>
                <a:ea typeface="Times New Roman"/>
                <a:cs typeface="Times New Roman"/>
                <a:sym typeface="Times New Roman"/>
              </a:rPr>
              <a:t>Trainable parameters: 37,698 </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000">
                <a:solidFill>
                  <a:srgbClr val="212121"/>
                </a:solidFill>
                <a:latin typeface="Times New Roman"/>
                <a:ea typeface="Times New Roman"/>
                <a:cs typeface="Times New Roman"/>
                <a:sym typeface="Times New Roman"/>
              </a:rPr>
              <a:t> Non-trainable parameters: 0</a:t>
            </a:r>
            <a:endParaRPr sz="2400">
              <a:solidFill>
                <a:schemeClr val="dk1"/>
              </a:solidFill>
              <a:latin typeface="Times New Roman"/>
              <a:ea typeface="Times New Roman"/>
              <a:cs typeface="Times New Roman"/>
              <a:sym typeface="Times New Roman"/>
            </a:endParaRPr>
          </a:p>
        </p:txBody>
      </p:sp>
      <p:sp>
        <p:nvSpPr>
          <p:cNvPr id="239" name="Google Shape;239;p2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Accuracy obtained for the proposed model</a:t>
            </a:r>
            <a:endParaRPr b="1" sz="6600"/>
          </a:p>
        </p:txBody>
      </p:sp>
      <p:graphicFrame>
        <p:nvGraphicFramePr>
          <p:cNvPr id="245" name="Google Shape;245;p29"/>
          <p:cNvGraphicFramePr/>
          <p:nvPr/>
        </p:nvGraphicFramePr>
        <p:xfrm>
          <a:off x="1143000" y="1676400"/>
          <a:ext cx="3000000" cy="3000000"/>
        </p:xfrm>
        <a:graphic>
          <a:graphicData uri="http://schemas.openxmlformats.org/drawingml/2006/table">
            <a:tbl>
              <a:tblPr bandRow="1" firstCol="1" firstRow="1">
                <a:noFill/>
                <a:tableStyleId>{ACB2D2C9-BA06-4933-8919-E35A89A51B1B}</a:tableStyleId>
              </a:tblPr>
              <a:tblGrid>
                <a:gridCol w="2399200"/>
                <a:gridCol w="2319275"/>
                <a:gridCol w="2368125"/>
              </a:tblGrid>
              <a:tr h="664025">
                <a:tc>
                  <a:txBody>
                    <a:bodyPr/>
                    <a:lstStyle/>
                    <a:p>
                      <a:pPr indent="182880" lvl="0" marL="0" marR="0" rtl="0" algn="ctr">
                        <a:lnSpc>
                          <a:spcPct val="95000"/>
                        </a:lnSpc>
                        <a:spcBef>
                          <a:spcPts val="0"/>
                        </a:spcBef>
                        <a:spcAft>
                          <a:spcPts val="0"/>
                        </a:spcAft>
                        <a:buNone/>
                      </a:pPr>
                      <a:r>
                        <a:rPr b="1" lang="en-US" sz="2000" u="none" cap="none" strike="noStrike"/>
                        <a:t>Experiment</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Epoch</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Accuracy (%)</a:t>
                      </a:r>
                      <a:endParaRPr b="1" sz="2000" u="none" cap="none" strike="noStrike">
                        <a:latin typeface="Times New Roman"/>
                        <a:ea typeface="Times New Roman"/>
                        <a:cs typeface="Times New Roman"/>
                        <a:sym typeface="Times New Roman"/>
                      </a:endParaRPr>
                    </a:p>
                  </a:txBody>
                  <a:tcPr marT="0" marB="0" marR="68575" marL="68575" anchor="ctr"/>
                </a:tc>
              </a:tr>
              <a:tr h="664025">
                <a:tc>
                  <a:txBody>
                    <a:bodyPr/>
                    <a:lstStyle/>
                    <a:p>
                      <a:pPr indent="182880" lvl="0" marL="0" marR="0" rtl="0" algn="ctr">
                        <a:lnSpc>
                          <a:spcPct val="95000"/>
                        </a:lnSpc>
                        <a:spcBef>
                          <a:spcPts val="0"/>
                        </a:spcBef>
                        <a:spcAft>
                          <a:spcPts val="0"/>
                        </a:spcAft>
                        <a:buNone/>
                      </a:pPr>
                      <a:r>
                        <a:rPr b="1" lang="en-US" sz="2000" u="none" cap="none" strike="noStrike"/>
                        <a:t>A-E</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30</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98.5</a:t>
                      </a:r>
                      <a:endParaRPr b="1" sz="2000" u="none" cap="none" strike="noStrike">
                        <a:latin typeface="Times New Roman"/>
                        <a:ea typeface="Times New Roman"/>
                        <a:cs typeface="Times New Roman"/>
                        <a:sym typeface="Times New Roman"/>
                      </a:endParaRPr>
                    </a:p>
                  </a:txBody>
                  <a:tcPr marT="0" marB="0" marR="68575" marL="68575" anchor="ctr"/>
                </a:tc>
              </a:tr>
              <a:tr h="664025">
                <a:tc>
                  <a:txBody>
                    <a:bodyPr/>
                    <a:lstStyle/>
                    <a:p>
                      <a:pPr indent="182880" lvl="0" marL="0" marR="0" rtl="0" algn="ctr">
                        <a:lnSpc>
                          <a:spcPct val="95000"/>
                        </a:lnSpc>
                        <a:spcBef>
                          <a:spcPts val="0"/>
                        </a:spcBef>
                        <a:spcAft>
                          <a:spcPts val="0"/>
                        </a:spcAft>
                        <a:buNone/>
                      </a:pPr>
                      <a:r>
                        <a:rPr b="1" lang="en-US" sz="2000" u="none" cap="none" strike="noStrike"/>
                        <a:t>B-E</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30</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94</a:t>
                      </a:r>
                      <a:endParaRPr b="1" sz="2000" u="none" cap="none" strike="noStrike">
                        <a:latin typeface="Times New Roman"/>
                        <a:ea typeface="Times New Roman"/>
                        <a:cs typeface="Times New Roman"/>
                        <a:sym typeface="Times New Roman"/>
                      </a:endParaRPr>
                    </a:p>
                  </a:txBody>
                  <a:tcPr marT="0" marB="0" marR="68575" marL="68575" anchor="ctr"/>
                </a:tc>
              </a:tr>
              <a:tr h="664025">
                <a:tc>
                  <a:txBody>
                    <a:bodyPr/>
                    <a:lstStyle/>
                    <a:p>
                      <a:pPr indent="182880" lvl="0" marL="0" marR="0" rtl="0" algn="ctr">
                        <a:lnSpc>
                          <a:spcPct val="95000"/>
                        </a:lnSpc>
                        <a:spcBef>
                          <a:spcPts val="0"/>
                        </a:spcBef>
                        <a:spcAft>
                          <a:spcPts val="0"/>
                        </a:spcAft>
                        <a:buNone/>
                      </a:pPr>
                      <a:r>
                        <a:rPr b="1" lang="en-US" sz="2000" u="none" cap="none" strike="noStrike"/>
                        <a:t>AB-E</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20</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95</a:t>
                      </a:r>
                      <a:endParaRPr b="1" sz="2000" u="none" cap="none" strike="noStrike">
                        <a:latin typeface="Times New Roman"/>
                        <a:ea typeface="Times New Roman"/>
                        <a:cs typeface="Times New Roman"/>
                        <a:sym typeface="Times New Roman"/>
                      </a:endParaRPr>
                    </a:p>
                  </a:txBody>
                  <a:tcPr marT="0" marB="0" marR="68575" marL="68575" anchor="ctr"/>
                </a:tc>
              </a:tr>
              <a:tr h="664025">
                <a:tc>
                  <a:txBody>
                    <a:bodyPr/>
                    <a:lstStyle/>
                    <a:p>
                      <a:pPr indent="182880" lvl="0" marL="0" marR="0" rtl="0" algn="ctr">
                        <a:lnSpc>
                          <a:spcPct val="95000"/>
                        </a:lnSpc>
                        <a:spcBef>
                          <a:spcPts val="0"/>
                        </a:spcBef>
                        <a:spcAft>
                          <a:spcPts val="0"/>
                        </a:spcAft>
                        <a:buNone/>
                      </a:pPr>
                      <a:r>
                        <a:rPr b="1" lang="en-US" sz="2000" u="none" cap="none" strike="noStrike"/>
                        <a:t>C-E</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30</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95.5</a:t>
                      </a:r>
                      <a:endParaRPr b="1" sz="2000" u="none" cap="none" strike="noStrike">
                        <a:latin typeface="Times New Roman"/>
                        <a:ea typeface="Times New Roman"/>
                        <a:cs typeface="Times New Roman"/>
                        <a:sym typeface="Times New Roman"/>
                      </a:endParaRPr>
                    </a:p>
                  </a:txBody>
                  <a:tcPr marT="0" marB="0" marR="68575" marL="68575" anchor="ctr"/>
                </a:tc>
              </a:tr>
              <a:tr h="664025">
                <a:tc>
                  <a:txBody>
                    <a:bodyPr/>
                    <a:lstStyle/>
                    <a:p>
                      <a:pPr indent="182880" lvl="0" marL="0" marR="0" rtl="0" algn="ctr">
                        <a:lnSpc>
                          <a:spcPct val="95000"/>
                        </a:lnSpc>
                        <a:spcBef>
                          <a:spcPts val="0"/>
                        </a:spcBef>
                        <a:spcAft>
                          <a:spcPts val="0"/>
                        </a:spcAft>
                        <a:buNone/>
                      </a:pPr>
                      <a:r>
                        <a:rPr b="1" lang="en-US" sz="2000" u="none" cap="none" strike="noStrike"/>
                        <a:t>D-E</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30</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93.5</a:t>
                      </a:r>
                      <a:endParaRPr b="1" sz="2000" u="none" cap="none" strike="noStrike">
                        <a:latin typeface="Times New Roman"/>
                        <a:ea typeface="Times New Roman"/>
                        <a:cs typeface="Times New Roman"/>
                        <a:sym typeface="Times New Roman"/>
                      </a:endParaRPr>
                    </a:p>
                  </a:txBody>
                  <a:tcPr marT="0" marB="0" marR="68575" marL="68575" anchor="ctr"/>
                </a:tc>
              </a:tr>
              <a:tr h="664025">
                <a:tc>
                  <a:txBody>
                    <a:bodyPr/>
                    <a:lstStyle/>
                    <a:p>
                      <a:pPr indent="182880" lvl="0" marL="0" marR="0" rtl="0" algn="ctr">
                        <a:lnSpc>
                          <a:spcPct val="95000"/>
                        </a:lnSpc>
                        <a:spcBef>
                          <a:spcPts val="0"/>
                        </a:spcBef>
                        <a:spcAft>
                          <a:spcPts val="0"/>
                        </a:spcAft>
                        <a:buNone/>
                      </a:pPr>
                      <a:r>
                        <a:rPr b="1" lang="en-US" sz="2000" u="none" cap="none" strike="noStrike"/>
                        <a:t>CD-E</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30</a:t>
                      </a:r>
                      <a:endParaRPr b="1" sz="2000" u="none" cap="none" strike="noStrike">
                        <a:latin typeface="Times New Roman"/>
                        <a:ea typeface="Times New Roman"/>
                        <a:cs typeface="Times New Roman"/>
                        <a:sym typeface="Times New Roman"/>
                      </a:endParaRPr>
                    </a:p>
                  </a:txBody>
                  <a:tcPr marT="0" marB="0" marR="68575" marL="68575" anchor="ctr"/>
                </a:tc>
                <a:tc>
                  <a:txBody>
                    <a:bodyPr/>
                    <a:lstStyle/>
                    <a:p>
                      <a:pPr indent="182880" lvl="0" marL="0" marR="0" rtl="0" algn="ctr">
                        <a:lnSpc>
                          <a:spcPct val="95000"/>
                        </a:lnSpc>
                        <a:spcBef>
                          <a:spcPts val="0"/>
                        </a:spcBef>
                        <a:spcAft>
                          <a:spcPts val="0"/>
                        </a:spcAft>
                        <a:buNone/>
                      </a:pPr>
                      <a:r>
                        <a:rPr b="1" lang="en-US" sz="2000" u="none" cap="none" strike="noStrike"/>
                        <a:t>95</a:t>
                      </a:r>
                      <a:endParaRPr b="1" sz="2000" u="none" cap="none" strike="noStrike">
                        <a:latin typeface="Times New Roman"/>
                        <a:ea typeface="Times New Roman"/>
                        <a:cs typeface="Times New Roman"/>
                        <a:sym typeface="Times New Roman"/>
                      </a:endParaRPr>
                    </a:p>
                  </a:txBody>
                  <a:tcPr marT="0" marB="0" marR="68575" marL="68575" anchor="ctr"/>
                </a:tc>
              </a:tr>
            </a:tbl>
          </a:graphicData>
        </a:graphic>
      </p:graphicFrame>
      <p:sp>
        <p:nvSpPr>
          <p:cNvPr id="246" name="Google Shape;246;p2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457200" y="8351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Results And Discussion</a:t>
            </a:r>
            <a:endParaRPr b="1" sz="3200">
              <a:latin typeface="Times New Roman"/>
              <a:ea typeface="Times New Roman"/>
              <a:cs typeface="Times New Roman"/>
              <a:sym typeface="Times New Roman"/>
            </a:endParaRPr>
          </a:p>
        </p:txBody>
      </p:sp>
      <p:sp>
        <p:nvSpPr>
          <p:cNvPr id="253" name="Google Shape;253;p30"/>
          <p:cNvSpPr txBox="1"/>
          <p:nvPr>
            <p:ph idx="1" type="body"/>
          </p:nvPr>
        </p:nvSpPr>
        <p:spPr>
          <a:xfrm>
            <a:off x="457200" y="1226525"/>
            <a:ext cx="8229600" cy="54117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Font typeface="Times New Roman"/>
              <a:buChar char="•"/>
            </a:pPr>
            <a:r>
              <a:rPr lang="en-US" sz="2000">
                <a:latin typeface="Times New Roman"/>
                <a:ea typeface="Times New Roman"/>
                <a:cs typeface="Times New Roman"/>
                <a:sym typeface="Times New Roman"/>
              </a:rPr>
              <a:t>In this work, 10-fold cross-validation is used for confirming</a:t>
            </a:r>
            <a:endParaRPr sz="2000">
              <a:latin typeface="Times New Roman"/>
              <a:ea typeface="Times New Roman"/>
              <a:cs typeface="Times New Roman"/>
              <a:sym typeface="Times New Roman"/>
            </a:endParaRPr>
          </a:p>
          <a:p>
            <a:pPr indent="0" lvl="0" marL="457200" rtl="0" algn="l">
              <a:spcBef>
                <a:spcPts val="360"/>
              </a:spcBef>
              <a:spcAft>
                <a:spcPts val="0"/>
              </a:spcAft>
              <a:buNone/>
            </a:pPr>
            <a:r>
              <a:rPr lang="en-US" sz="2000">
                <a:latin typeface="Times New Roman"/>
                <a:ea typeface="Times New Roman"/>
                <a:cs typeface="Times New Roman"/>
                <a:sym typeface="Times New Roman"/>
              </a:rPr>
              <a:t>that the system is verified over distinct data. </a:t>
            </a:r>
            <a:endParaRPr sz="2000">
              <a:latin typeface="Times New Roman"/>
              <a:ea typeface="Times New Roman"/>
              <a:cs typeface="Times New Roman"/>
              <a:sym typeface="Times New Roman"/>
            </a:endParaRPr>
          </a:p>
          <a:p>
            <a:pPr indent="-355600" lvl="0" marL="457200" rtl="0" algn="l">
              <a:spcBef>
                <a:spcPts val="360"/>
              </a:spcBef>
              <a:spcAft>
                <a:spcPts val="0"/>
              </a:spcAft>
              <a:buSzPts val="2000"/>
              <a:buFont typeface="Times New Roman"/>
              <a:buChar char="•"/>
            </a:pPr>
            <a:r>
              <a:rPr lang="en-US" sz="2000">
                <a:latin typeface="Times New Roman"/>
                <a:ea typeface="Times New Roman"/>
                <a:cs typeface="Times New Roman"/>
                <a:sym typeface="Times New Roman"/>
              </a:rPr>
              <a:t>Each class is divided into 10 folds, which have 100 signals; each fold size</a:t>
            </a:r>
            <a:endParaRPr sz="2000">
              <a:latin typeface="Times New Roman"/>
              <a:ea typeface="Times New Roman"/>
              <a:cs typeface="Times New Roman"/>
              <a:sym typeface="Times New Roman"/>
            </a:endParaRPr>
          </a:p>
          <a:p>
            <a:pPr indent="0" lvl="0" marL="457200" rtl="0" algn="l">
              <a:spcBef>
                <a:spcPts val="360"/>
              </a:spcBef>
              <a:spcAft>
                <a:spcPts val="0"/>
              </a:spcAft>
              <a:buNone/>
            </a:pPr>
            <a:r>
              <a:rPr lang="en-US" sz="2000">
                <a:latin typeface="Times New Roman"/>
                <a:ea typeface="Times New Roman"/>
                <a:cs typeface="Times New Roman"/>
                <a:sym typeface="Times New Roman"/>
              </a:rPr>
              <a:t>is 10 % of data and is reserved for testing. </a:t>
            </a:r>
            <a:endParaRPr sz="2000">
              <a:latin typeface="Times New Roman"/>
              <a:ea typeface="Times New Roman"/>
              <a:cs typeface="Times New Roman"/>
              <a:sym typeface="Times New Roman"/>
            </a:endParaRPr>
          </a:p>
          <a:p>
            <a:pPr indent="-355600" lvl="0" marL="457200" rtl="0" algn="l">
              <a:spcBef>
                <a:spcPts val="360"/>
              </a:spcBef>
              <a:spcAft>
                <a:spcPts val="0"/>
              </a:spcAft>
              <a:buSzPts val="2000"/>
              <a:buFont typeface="Times New Roman"/>
              <a:buChar char="•"/>
            </a:pPr>
            <a:r>
              <a:rPr lang="en-US" sz="2000">
                <a:latin typeface="Times New Roman"/>
                <a:ea typeface="Times New Roman"/>
                <a:cs typeface="Times New Roman"/>
                <a:sym typeface="Times New Roman"/>
              </a:rPr>
              <a:t>The lasting 9 folds (90% data) are used for learning the model .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10 folds are used to evaluate the performance with the help of popular</a:t>
            </a:r>
            <a:endParaRPr sz="2000">
              <a:latin typeface="Times New Roman"/>
              <a:ea typeface="Times New Roman"/>
              <a:cs typeface="Times New Roman"/>
              <a:sym typeface="Times New Roman"/>
            </a:endParaRPr>
          </a:p>
          <a:p>
            <a:pPr indent="0" lvl="0" marL="457200" rtl="0" algn="l">
              <a:spcBef>
                <a:spcPts val="360"/>
              </a:spcBef>
              <a:spcAft>
                <a:spcPts val="0"/>
              </a:spcAft>
              <a:buNone/>
            </a:pPr>
            <a:r>
              <a:rPr lang="en-US" sz="2000">
                <a:latin typeface="Times New Roman"/>
                <a:ea typeface="Times New Roman"/>
                <a:cs typeface="Times New Roman"/>
                <a:sym typeface="Times New Roman"/>
              </a:rPr>
              <a:t>performance metrics such as accuracy.</a:t>
            </a:r>
            <a:endParaRPr sz="2000">
              <a:latin typeface="Times New Roman"/>
              <a:ea typeface="Times New Roman"/>
              <a:cs typeface="Times New Roman"/>
              <a:sym typeface="Times New Roman"/>
            </a:endParaRPr>
          </a:p>
          <a:p>
            <a:pPr indent="-355600" lvl="0" marL="457200" rtl="0" algn="l">
              <a:spcBef>
                <a:spcPts val="360"/>
              </a:spcBef>
              <a:spcAft>
                <a:spcPts val="0"/>
              </a:spcAft>
              <a:buSzPts val="2000"/>
              <a:buFont typeface="Times New Roman"/>
              <a:buChar char="•"/>
            </a:pPr>
            <a:r>
              <a:rPr lang="en-US" sz="2000">
                <a:latin typeface="Times New Roman"/>
                <a:ea typeface="Times New Roman"/>
                <a:cs typeface="Times New Roman"/>
                <a:sym typeface="Times New Roman"/>
              </a:rPr>
              <a:t>Accuracy ( Acc ) = (T P + T N)/Total Samples</a:t>
            </a:r>
            <a:endParaRPr sz="2000">
              <a:latin typeface="Times New Roman"/>
              <a:ea typeface="Times New Roman"/>
              <a:cs typeface="Times New Roman"/>
              <a:sym typeface="Times New Roman"/>
            </a:endParaRPr>
          </a:p>
          <a:p>
            <a:pPr indent="0" lvl="0" marL="457200" rtl="0" algn="l">
              <a:spcBef>
                <a:spcPts val="360"/>
              </a:spcBef>
              <a:spcAft>
                <a:spcPts val="0"/>
              </a:spcAft>
              <a:buNone/>
            </a:pPr>
            <a:r>
              <a:rPr lang="en-US" sz="2000">
                <a:latin typeface="Times New Roman"/>
                <a:ea typeface="Times New Roman"/>
                <a:cs typeface="Times New Roman"/>
                <a:sym typeface="Times New Roman"/>
              </a:rPr>
              <a:t>where TP (true positives) is the number of irregular cases</a:t>
            </a:r>
            <a:endParaRPr sz="2000">
              <a:latin typeface="Times New Roman"/>
              <a:ea typeface="Times New Roman"/>
              <a:cs typeface="Times New Roman"/>
              <a:sym typeface="Times New Roman"/>
            </a:endParaRPr>
          </a:p>
          <a:p>
            <a:pPr indent="0" lvl="0" marL="457200" rtl="0" algn="l">
              <a:spcBef>
                <a:spcPts val="360"/>
              </a:spcBef>
              <a:spcAft>
                <a:spcPts val="0"/>
              </a:spcAft>
              <a:buNone/>
            </a:pPr>
            <a:r>
              <a:rPr lang="en-US" sz="2000">
                <a:latin typeface="Times New Roman"/>
                <a:ea typeface="Times New Roman"/>
                <a:cs typeface="Times New Roman"/>
                <a:sym typeface="Times New Roman"/>
              </a:rPr>
              <a:t>(e.g. epileptic), which are predicted as abnormal. </a:t>
            </a:r>
            <a:endParaRPr sz="2000">
              <a:latin typeface="Times New Roman"/>
              <a:ea typeface="Times New Roman"/>
              <a:cs typeface="Times New Roman"/>
              <a:sym typeface="Times New Roman"/>
            </a:endParaRPr>
          </a:p>
          <a:p>
            <a:pPr indent="-355600" lvl="0" marL="457200" rtl="0" algn="l">
              <a:spcBef>
                <a:spcPts val="360"/>
              </a:spcBef>
              <a:spcAft>
                <a:spcPts val="0"/>
              </a:spcAft>
              <a:buSzPts val="2000"/>
              <a:buFont typeface="Times New Roman"/>
              <a:buChar char="•"/>
            </a:pPr>
            <a:r>
              <a:rPr lang="en-US" sz="2000">
                <a:latin typeface="Times New Roman"/>
                <a:ea typeface="Times New Roman"/>
                <a:cs typeface="Times New Roman"/>
                <a:sym typeface="Times New Roman"/>
              </a:rPr>
              <a:t>TN (true negatives) is the number of normal case that is forecasted as</a:t>
            </a:r>
            <a:endParaRPr sz="2000">
              <a:latin typeface="Times New Roman"/>
              <a:ea typeface="Times New Roman"/>
              <a:cs typeface="Times New Roman"/>
              <a:sym typeface="Times New Roman"/>
            </a:endParaRPr>
          </a:p>
          <a:p>
            <a:pPr indent="0" lvl="0" marL="457200" rtl="0" algn="l">
              <a:spcBef>
                <a:spcPts val="360"/>
              </a:spcBef>
              <a:spcAft>
                <a:spcPts val="0"/>
              </a:spcAft>
              <a:buNone/>
            </a:pPr>
            <a:r>
              <a:rPr lang="en-US" sz="2000">
                <a:latin typeface="Times New Roman"/>
                <a:ea typeface="Times New Roman"/>
                <a:cs typeface="Times New Roman"/>
                <a:sym typeface="Times New Roman"/>
              </a:rPr>
              <a:t>normal [24]. </a:t>
            </a:r>
            <a:endParaRPr sz="2000">
              <a:latin typeface="Times New Roman"/>
              <a:ea typeface="Times New Roman"/>
              <a:cs typeface="Times New Roman"/>
              <a:sym typeface="Times New Roman"/>
            </a:endParaRPr>
          </a:p>
          <a:p>
            <a:pPr indent="-355600" lvl="0" marL="457200" rtl="0" algn="l">
              <a:spcBef>
                <a:spcPts val="360"/>
              </a:spcBef>
              <a:spcAft>
                <a:spcPts val="0"/>
              </a:spcAft>
              <a:buSzPts val="2000"/>
              <a:buFont typeface="Times New Roman"/>
              <a:buChar char="•"/>
            </a:pPr>
            <a:r>
              <a:rPr lang="en-US" sz="2000">
                <a:latin typeface="Times New Roman"/>
                <a:ea typeface="Times New Roman"/>
                <a:cs typeface="Times New Roman"/>
                <a:sym typeface="Times New Roman"/>
              </a:rPr>
              <a:t>Table 2 shows the accuracy for different experiments performed. It can been seen from the table that only in thirty epochs 98.5% accuracy has been achieved to discriminate between healthy person and seizures.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95.5% classification accuracy to differentiate between interictal and ictal state</a:t>
            </a:r>
            <a:endParaRPr sz="20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254" name="Google Shape;254;p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nvSpPr>
        <p:spPr>
          <a:xfrm>
            <a:off x="570050" y="371400"/>
            <a:ext cx="7669800" cy="61152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36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 [24], authors have achieved 98% accuracy for</a:t>
            </a:r>
            <a:endParaRPr sz="2000">
              <a:solidFill>
                <a:schemeClr val="dk1"/>
              </a:solidFill>
              <a:latin typeface="Times New Roman"/>
              <a:ea typeface="Times New Roman"/>
              <a:cs typeface="Times New Roman"/>
              <a:sym typeface="Times New Roman"/>
            </a:endParaRPr>
          </a:p>
          <a:p>
            <a:pPr indent="0" lvl="0" marL="457200" rtl="0" algn="l">
              <a:spcBef>
                <a:spcPts val="360"/>
              </a:spcBef>
              <a:spcAft>
                <a:spcPts val="0"/>
              </a:spcAft>
              <a:buNone/>
            </a:pPr>
            <a:r>
              <a:rPr lang="en-US" sz="2000">
                <a:solidFill>
                  <a:schemeClr val="dk1"/>
                </a:solidFill>
                <a:latin typeface="Times New Roman"/>
                <a:ea typeface="Times New Roman"/>
                <a:cs typeface="Times New Roman"/>
                <a:sym typeface="Times New Roman"/>
              </a:rPr>
              <a:t>classification between seizures and non-seizures. </a:t>
            </a:r>
            <a:endParaRPr sz="2000">
              <a:solidFill>
                <a:schemeClr val="dk1"/>
              </a:solidFill>
              <a:latin typeface="Times New Roman"/>
              <a:ea typeface="Times New Roman"/>
              <a:cs typeface="Times New Roman"/>
              <a:sym typeface="Times New Roman"/>
            </a:endParaRPr>
          </a:p>
          <a:p>
            <a:pPr indent="-355600" lvl="0" marL="457200" rtl="0" algn="l">
              <a:spcBef>
                <a:spcPts val="36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 [25], authors have presented geometrical features followed by</a:t>
            </a:r>
            <a:endParaRPr sz="2000">
              <a:solidFill>
                <a:schemeClr val="dk1"/>
              </a:solidFill>
              <a:latin typeface="Times New Roman"/>
              <a:ea typeface="Times New Roman"/>
              <a:cs typeface="Times New Roman"/>
              <a:sym typeface="Times New Roman"/>
            </a:endParaRPr>
          </a:p>
          <a:p>
            <a:pPr indent="0" lvl="0" marL="457200" rtl="0" algn="l">
              <a:spcBef>
                <a:spcPts val="360"/>
              </a:spcBef>
              <a:spcAft>
                <a:spcPts val="0"/>
              </a:spcAft>
              <a:buNone/>
            </a:pPr>
            <a:r>
              <a:rPr lang="en-US" sz="2000">
                <a:solidFill>
                  <a:schemeClr val="dk1"/>
                </a:solidFill>
                <a:latin typeface="Times New Roman"/>
                <a:ea typeface="Times New Roman"/>
                <a:cs typeface="Times New Roman"/>
                <a:sym typeface="Times New Roman"/>
              </a:rPr>
              <a:t>SVM classifier achieved 95.22% accuracy to distinguish</a:t>
            </a:r>
            <a:endParaRPr sz="2000">
              <a:solidFill>
                <a:schemeClr val="dk1"/>
              </a:solidFill>
              <a:latin typeface="Times New Roman"/>
              <a:ea typeface="Times New Roman"/>
              <a:cs typeface="Times New Roman"/>
              <a:sym typeface="Times New Roman"/>
            </a:endParaRPr>
          </a:p>
          <a:p>
            <a:pPr indent="0" lvl="0" marL="457200" rtl="0" algn="l">
              <a:spcBef>
                <a:spcPts val="360"/>
              </a:spcBef>
              <a:spcAft>
                <a:spcPts val="0"/>
              </a:spcAft>
              <a:buNone/>
            </a:pPr>
            <a:r>
              <a:rPr lang="en-US" sz="2000">
                <a:solidFill>
                  <a:schemeClr val="dk1"/>
                </a:solidFill>
                <a:latin typeface="Times New Roman"/>
                <a:ea typeface="Times New Roman"/>
                <a:cs typeface="Times New Roman"/>
                <a:sym typeface="Times New Roman"/>
              </a:rPr>
              <a:t>between seizures and non-seizures. </a:t>
            </a:r>
            <a:endParaRPr sz="2000">
              <a:solidFill>
                <a:schemeClr val="dk1"/>
              </a:solidFill>
              <a:latin typeface="Times New Roman"/>
              <a:ea typeface="Times New Roman"/>
              <a:cs typeface="Times New Roman"/>
              <a:sym typeface="Times New Roman"/>
            </a:endParaRPr>
          </a:p>
          <a:p>
            <a:pPr indent="-355600" lvl="0" marL="457200" rtl="0" algn="l">
              <a:spcBef>
                <a:spcPts val="36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This work has achieved  98.5% accuracy.</a:t>
            </a:r>
            <a:endParaRPr>
              <a:latin typeface="Times New Roman"/>
              <a:ea typeface="Times New Roman"/>
              <a:cs typeface="Times New Roman"/>
              <a:sym typeface="Times New Roman"/>
            </a:endParaRPr>
          </a:p>
        </p:txBody>
      </p:sp>
      <p:sp>
        <p:nvSpPr>
          <p:cNvPr id="261" name="Google Shape;261;p3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Times New Roman"/>
              <a:buNone/>
            </a:pPr>
            <a:r>
              <a:rPr b="1" lang="en-US" sz="3240" u="none" cap="small" strike="noStrike">
                <a:latin typeface="Times New Roman"/>
                <a:ea typeface="Times New Roman"/>
                <a:cs typeface="Times New Roman"/>
                <a:sym typeface="Times New Roman"/>
              </a:rPr>
              <a:t>Conclusion And Future Work</a:t>
            </a:r>
            <a:br>
              <a:rPr b="1" lang="en-US" sz="1620" u="none" cap="small" strike="noStrike">
                <a:latin typeface="Times New Roman"/>
                <a:ea typeface="Times New Roman"/>
                <a:cs typeface="Times New Roman"/>
                <a:sym typeface="Times New Roman"/>
              </a:rPr>
            </a:br>
            <a:endParaRPr sz="3959"/>
          </a:p>
        </p:txBody>
      </p:sp>
      <p:sp>
        <p:nvSpPr>
          <p:cNvPr id="267" name="Google Shape;267;p32"/>
          <p:cNvSpPr txBox="1"/>
          <p:nvPr>
            <p:ph idx="1" type="body"/>
          </p:nvPr>
        </p:nvSpPr>
        <p:spPr>
          <a:xfrm>
            <a:off x="457200" y="11430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This paper presents a 3-layer LSTM model to distinguish between different classes of EEG classes.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This model achieved 98.5% accuracy only in 30 epochs and cross validation method shows its robustness.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This model has less trainable parameters which results in less training time.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This makes model suitable for real-time epileptic seizure detection system.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 In future, authors are planning to implement it on FPGA accelerators.</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 The proposed model will assist neurologists to take decisions correctly.</a:t>
            </a:r>
            <a:endParaRPr sz="20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
        <p:nvSpPr>
          <p:cNvPr id="268" name="Google Shape;268;p3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nvSpPr>
        <p:spPr>
          <a:xfrm>
            <a:off x="3153963" y="304800"/>
            <a:ext cx="2153155" cy="707886"/>
          </a:xfrm>
          <a:prstGeom prst="rect">
            <a:avLst/>
          </a:prstGeom>
          <a:noFill/>
          <a:ln>
            <a:noFill/>
          </a:ln>
        </p:spPr>
        <p:txBody>
          <a:bodyPr anchorCtr="0" anchor="t" bIns="45700" lIns="91425" spcFirstLastPara="1" rIns="91425" wrap="square" tIns="45700">
            <a:noAutofit/>
          </a:bodyPr>
          <a:lstStyle/>
          <a:p>
            <a:pPr indent="-285750" lvl="0" marL="285750" marR="0" rtl="0" algn="ctr">
              <a:spcBef>
                <a:spcPts val="0"/>
              </a:spcBef>
              <a:spcAft>
                <a:spcPts val="0"/>
              </a:spcAft>
              <a:buClr>
                <a:schemeClr val="dk2"/>
              </a:buClr>
              <a:buSzPts val="4000"/>
              <a:buFont typeface="Arial"/>
              <a:buNone/>
            </a:pPr>
            <a:r>
              <a:rPr b="1" lang="en-US" sz="4000">
                <a:solidFill>
                  <a:schemeClr val="dk2"/>
                </a:solidFill>
                <a:latin typeface="Times New Roman"/>
                <a:ea typeface="Times New Roman"/>
                <a:cs typeface="Times New Roman"/>
                <a:sym typeface="Times New Roman"/>
              </a:rPr>
              <a:t>Contents</a:t>
            </a:r>
            <a:endParaRPr/>
          </a:p>
        </p:txBody>
      </p:sp>
      <p:sp>
        <p:nvSpPr>
          <p:cNvPr id="109" name="Google Shape;109;p15"/>
          <p:cNvSpPr txBox="1"/>
          <p:nvPr/>
        </p:nvSpPr>
        <p:spPr>
          <a:xfrm>
            <a:off x="189875" y="757500"/>
            <a:ext cx="8215500" cy="6100500"/>
          </a:xfrm>
          <a:prstGeom prst="rect">
            <a:avLst/>
          </a:prstGeom>
          <a:noFill/>
          <a:ln>
            <a:noFill/>
          </a:ln>
        </p:spPr>
        <p:txBody>
          <a:bodyPr anchorCtr="0" anchor="t" bIns="45700" lIns="91425" spcFirstLastPara="1" rIns="91425" wrap="square" tIns="45700">
            <a:noAutofit/>
          </a:bodyPr>
          <a:lstStyle/>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Introduction</a:t>
            </a:r>
            <a:endParaRPr sz="1100"/>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Electroencephalogram(EEG)</a:t>
            </a:r>
            <a:endParaRPr sz="1100"/>
          </a:p>
          <a:p>
            <a:pPr indent="-438150" lvl="1" marL="914400" marR="0" rtl="0" algn="l">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EEG frequency bands</a:t>
            </a:r>
            <a:endParaRPr b="1" i="0" sz="2100" u="none" cap="none" strike="noStrike">
              <a:solidFill>
                <a:schemeClr val="dk1"/>
              </a:solidFill>
              <a:latin typeface="Times New Roman"/>
              <a:ea typeface="Times New Roman"/>
              <a:cs typeface="Times New Roman"/>
              <a:sym typeface="Times New Roman"/>
            </a:endParaRPr>
          </a:p>
          <a:p>
            <a:pPr indent="-438150" lvl="1" marL="914400" marR="0" rtl="0" algn="l">
              <a:lnSpc>
                <a:spcPct val="150000"/>
              </a:lnSpc>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Results and Discussion	</a:t>
            </a:r>
            <a:endParaRPr b="1" sz="2100">
              <a:solidFill>
                <a:schemeClr val="dk1"/>
              </a:solidFill>
              <a:latin typeface="Times New Roman"/>
              <a:ea typeface="Times New Roman"/>
              <a:cs typeface="Times New Roman"/>
              <a:sym typeface="Times New Roman"/>
            </a:endParaRPr>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Motivation and Goal</a:t>
            </a:r>
            <a:endParaRPr sz="1100"/>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Dataset Description </a:t>
            </a:r>
            <a:endParaRPr sz="1100"/>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Literature Survey</a:t>
            </a:r>
            <a:endParaRPr sz="1100"/>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Flowchart of work</a:t>
            </a:r>
            <a:endParaRPr sz="1100"/>
          </a:p>
          <a:p>
            <a:pPr indent="-438150" lvl="1" marL="914400" marR="0" rtl="0" algn="just">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Methodology</a:t>
            </a:r>
            <a:endParaRPr sz="1100"/>
          </a:p>
          <a:p>
            <a:pPr indent="-457200" lvl="1" marL="914400" marR="0" rtl="0" algn="just">
              <a:spcBef>
                <a:spcPts val="0"/>
              </a:spcBef>
              <a:spcAft>
                <a:spcPts val="0"/>
              </a:spcAft>
              <a:buClr>
                <a:schemeClr val="dk1"/>
              </a:buClr>
              <a:buSzPts val="2400"/>
              <a:buFont typeface="Arial"/>
              <a:buChar char="•"/>
            </a:pPr>
            <a:r>
              <a:rPr b="1" i="0" lang="en-US" sz="2100" u="none" cap="none" strike="noStrike">
                <a:solidFill>
                  <a:schemeClr val="dk1"/>
                </a:solidFill>
                <a:latin typeface="Times New Roman"/>
                <a:ea typeface="Times New Roman"/>
                <a:cs typeface="Times New Roman"/>
                <a:sym typeface="Times New Roman"/>
              </a:rPr>
              <a:t>Proposed</a:t>
            </a:r>
            <a:r>
              <a:rPr b="1" i="0" lang="en-US" sz="3300" u="none" cap="none" strike="noStrike">
                <a:solidFill>
                  <a:schemeClr val="dk1"/>
                </a:solidFill>
                <a:latin typeface="Times New Roman"/>
                <a:ea typeface="Times New Roman"/>
                <a:cs typeface="Times New Roman"/>
                <a:sym typeface="Times New Roman"/>
              </a:rPr>
              <a:t> </a:t>
            </a:r>
            <a:r>
              <a:rPr b="1" i="0" lang="en-US" sz="2100" u="none" cap="none" strike="noStrike">
                <a:solidFill>
                  <a:schemeClr val="dk1"/>
                </a:solidFill>
                <a:latin typeface="Times New Roman"/>
                <a:ea typeface="Times New Roman"/>
                <a:cs typeface="Times New Roman"/>
                <a:sym typeface="Times New Roman"/>
              </a:rPr>
              <a:t>3-layer LSTM Model</a:t>
            </a:r>
            <a:endParaRPr sz="1100"/>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Accuracy obtained for the proposed model</a:t>
            </a:r>
            <a:endParaRPr b="1" i="0" sz="2100" u="none" cap="none" strike="noStrike">
              <a:solidFill>
                <a:schemeClr val="dk1"/>
              </a:solidFill>
              <a:latin typeface="Times New Roman"/>
              <a:ea typeface="Times New Roman"/>
              <a:cs typeface="Times New Roman"/>
              <a:sym typeface="Times New Roman"/>
            </a:endParaRPr>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Conclusion and future work</a:t>
            </a:r>
            <a:endParaRPr sz="1100"/>
          </a:p>
          <a:p>
            <a:pPr indent="-438150" lvl="1" marL="914400" marR="0" rtl="0" algn="just">
              <a:lnSpc>
                <a:spcPct val="150000"/>
              </a:lnSpc>
              <a:spcBef>
                <a:spcPts val="0"/>
              </a:spcBef>
              <a:spcAft>
                <a:spcPts val="0"/>
              </a:spcAft>
              <a:buClr>
                <a:schemeClr val="dk1"/>
              </a:buClr>
              <a:buSzPts val="2100"/>
              <a:buFont typeface="Arial"/>
              <a:buChar char="•"/>
            </a:pPr>
            <a:r>
              <a:rPr b="1" i="0" lang="en-US" sz="2100" u="none" cap="none" strike="noStrike">
                <a:solidFill>
                  <a:schemeClr val="dk1"/>
                </a:solidFill>
                <a:latin typeface="Times New Roman"/>
                <a:ea typeface="Times New Roman"/>
                <a:cs typeface="Times New Roman"/>
                <a:sym typeface="Times New Roman"/>
              </a:rPr>
              <a:t>References</a:t>
            </a:r>
            <a:endParaRPr sz="1100"/>
          </a:p>
          <a:p>
            <a:pPr indent="0" lvl="1" marL="457200" marR="0" rtl="0" algn="just">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 name="Google Shape;110;p15"/>
          <p:cNvSpPr txBox="1"/>
          <p:nvPr>
            <p:ph idx="12" type="sldNum"/>
          </p:nvPr>
        </p:nvSpPr>
        <p:spPr>
          <a:xfrm>
            <a:off x="6553200" y="604542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nvSpPr>
        <p:spPr>
          <a:xfrm>
            <a:off x="3352800" y="138098"/>
            <a:ext cx="2094420" cy="58477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3200"/>
              <a:buFont typeface="Arial"/>
              <a:buNone/>
            </a:pPr>
            <a:r>
              <a:rPr b="1" lang="en-US" sz="3200">
                <a:solidFill>
                  <a:schemeClr val="dk1"/>
                </a:solidFill>
                <a:latin typeface="Times New Roman"/>
                <a:ea typeface="Times New Roman"/>
                <a:cs typeface="Times New Roman"/>
                <a:sym typeface="Times New Roman"/>
              </a:rPr>
              <a:t>References</a:t>
            </a:r>
            <a:endParaRPr/>
          </a:p>
        </p:txBody>
      </p:sp>
      <p:sp>
        <p:nvSpPr>
          <p:cNvPr id="274" name="Google Shape;274;p33"/>
          <p:cNvSpPr txBox="1"/>
          <p:nvPr/>
        </p:nvSpPr>
        <p:spPr>
          <a:xfrm>
            <a:off x="76200" y="609600"/>
            <a:ext cx="8991600" cy="6110302"/>
          </a:xfrm>
          <a:prstGeom prst="rect">
            <a:avLst/>
          </a:prstGeom>
          <a:noFill/>
          <a:ln>
            <a:noFill/>
          </a:ln>
        </p:spPr>
        <p:txBody>
          <a:bodyPr anchorCtr="0" anchor="t" bIns="45700" lIns="91425" spcFirstLastPara="1" rIns="91425" wrap="square" tIns="45700">
            <a:noAutofit/>
          </a:bodyPr>
          <a:lstStyle/>
          <a:p>
            <a:pPr indent="-406400" lvl="0" marL="406400" marR="0" rtl="0" algn="just">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	A. Van de Vel </a:t>
            </a:r>
            <a:r>
              <a:rPr i="1" lang="en-US" sz="1800">
                <a:solidFill>
                  <a:schemeClr val="dk1"/>
                </a:solidFill>
                <a:latin typeface="Times New Roman"/>
                <a:ea typeface="Times New Roman"/>
                <a:cs typeface="Times New Roman"/>
                <a:sym typeface="Times New Roman"/>
              </a:rPr>
              <a:t>et al.</a:t>
            </a:r>
            <a:r>
              <a:rPr lang="en-US" sz="1800">
                <a:solidFill>
                  <a:schemeClr val="dk1"/>
                </a:solidFill>
                <a:latin typeface="Times New Roman"/>
                <a:ea typeface="Times New Roman"/>
                <a:cs typeface="Times New Roman"/>
                <a:sym typeface="Times New Roman"/>
              </a:rPr>
              <a:t>, “Non-EEG seizure detection systems and potential SUDEP prevention: State of the art: Review and update,” </a:t>
            </a:r>
            <a:r>
              <a:rPr i="1" lang="en-US" sz="1800">
                <a:solidFill>
                  <a:schemeClr val="dk1"/>
                </a:solidFill>
                <a:latin typeface="Times New Roman"/>
                <a:ea typeface="Times New Roman"/>
                <a:cs typeface="Times New Roman"/>
                <a:sym typeface="Times New Roman"/>
              </a:rPr>
              <a:t>Seizure</a:t>
            </a:r>
            <a:r>
              <a:rPr lang="en-US" sz="1800">
                <a:solidFill>
                  <a:schemeClr val="dk1"/>
                </a:solidFill>
                <a:latin typeface="Times New Roman"/>
                <a:ea typeface="Times New Roman"/>
                <a:cs typeface="Times New Roman"/>
                <a:sym typeface="Times New Roman"/>
              </a:rPr>
              <a:t>, vol. 41, pp. 141–153, 2016, doi: 10.1016/j.seizure.2016.07.012.</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[2]	G. L. Birbeck, “Epilepsy Care in Developing Countries: Part II of II,” </a:t>
            </a:r>
            <a:r>
              <a:rPr i="1" lang="en-US" sz="1800">
                <a:solidFill>
                  <a:schemeClr val="dk1"/>
                </a:solidFill>
                <a:latin typeface="Times New Roman"/>
                <a:ea typeface="Times New Roman"/>
                <a:cs typeface="Times New Roman"/>
                <a:sym typeface="Times New Roman"/>
              </a:rPr>
              <a:t>Epilepsy Curr.</a:t>
            </a:r>
            <a:r>
              <a:rPr lang="en-US" sz="1800">
                <a:solidFill>
                  <a:schemeClr val="dk1"/>
                </a:solidFill>
                <a:latin typeface="Times New Roman"/>
                <a:ea typeface="Times New Roman"/>
                <a:cs typeface="Times New Roman"/>
                <a:sym typeface="Times New Roman"/>
              </a:rPr>
              <a:t>, 2010, doi: 10.1111/j.1535-7511.2010.01372.x.</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[3]	D. Gajic, Z. Djurovic, J. Gligorijevic, S. Di Gennaro, and I. Savic-Gajic, “Detection of epileptiform activity in EEG signals based on time-frequency and non-linear analysis,” </a:t>
            </a:r>
            <a:r>
              <a:rPr i="1" lang="en-US" sz="1800">
                <a:solidFill>
                  <a:schemeClr val="dk1"/>
                </a:solidFill>
                <a:latin typeface="Times New Roman"/>
                <a:ea typeface="Times New Roman"/>
                <a:cs typeface="Times New Roman"/>
                <a:sym typeface="Times New Roman"/>
              </a:rPr>
              <a:t>Front. Comput. Neurosci.</a:t>
            </a:r>
            <a:r>
              <a:rPr lang="en-US" sz="1800">
                <a:solidFill>
                  <a:schemeClr val="dk1"/>
                </a:solidFill>
                <a:latin typeface="Times New Roman"/>
                <a:ea typeface="Times New Roman"/>
                <a:cs typeface="Times New Roman"/>
                <a:sym typeface="Times New Roman"/>
              </a:rPr>
              <a:t>, 2015, doi: 10.3389/fncom.2015.00038.</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[4]	M. G. Tsipouras, “Spectral information of EEG signals with respect to epilepsy classification,” </a:t>
            </a:r>
            <a:r>
              <a:rPr i="1" lang="en-US" sz="1800">
                <a:solidFill>
                  <a:schemeClr val="dk1"/>
                </a:solidFill>
                <a:latin typeface="Times New Roman"/>
                <a:ea typeface="Times New Roman"/>
                <a:cs typeface="Times New Roman"/>
                <a:sym typeface="Times New Roman"/>
              </a:rPr>
              <a:t>EURASIP J. Adv. Signal Process.</a:t>
            </a:r>
            <a:r>
              <a:rPr lang="en-US" sz="1800">
                <a:solidFill>
                  <a:schemeClr val="dk1"/>
                </a:solidFill>
                <a:latin typeface="Times New Roman"/>
                <a:ea typeface="Times New Roman"/>
                <a:cs typeface="Times New Roman"/>
                <a:sym typeface="Times New Roman"/>
              </a:rPr>
              <a:t>, 2019, doi: 10.1186/s13634-019-0606-8.</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[5]	V. Srinivasan, C. Eswaran, and N. Sriraam, “Using Time-Domain and Frequency-Domain Features,” </a:t>
            </a:r>
            <a:r>
              <a:rPr i="1" lang="en-US" sz="1800">
                <a:solidFill>
                  <a:schemeClr val="dk1"/>
                </a:solidFill>
                <a:latin typeface="Times New Roman"/>
                <a:ea typeface="Times New Roman"/>
                <a:cs typeface="Times New Roman"/>
                <a:sym typeface="Times New Roman"/>
              </a:rPr>
              <a:t>J. Med. Syst.</a:t>
            </a:r>
            <a:r>
              <a:rPr lang="en-US" sz="1800">
                <a:solidFill>
                  <a:schemeClr val="dk1"/>
                </a:solidFill>
                <a:latin typeface="Times New Roman"/>
                <a:ea typeface="Times New Roman"/>
                <a:cs typeface="Times New Roman"/>
                <a:sym typeface="Times New Roman"/>
              </a:rPr>
              <a:t>, 2005, doi: 10.1007/s10916-005-6133-1.</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[6]	M. Hills, “Seizure detection using FFT, temporal and spectral correlation coefficients, eigenvalues and Random Forest,” </a:t>
            </a:r>
            <a:r>
              <a:rPr i="1" lang="en-US" sz="1800">
                <a:solidFill>
                  <a:schemeClr val="dk1"/>
                </a:solidFill>
                <a:latin typeface="Times New Roman"/>
                <a:ea typeface="Times New Roman"/>
                <a:cs typeface="Times New Roman"/>
                <a:sym typeface="Times New Roman"/>
              </a:rPr>
              <a:t>Github, San Fr. CA, USA, Tech. Rep</a:t>
            </a:r>
            <a:r>
              <a:rPr lang="en-US" sz="1800">
                <a:solidFill>
                  <a:schemeClr val="dk1"/>
                </a:solidFill>
                <a:latin typeface="Times New Roman"/>
                <a:ea typeface="Times New Roman"/>
                <a:cs typeface="Times New Roman"/>
                <a:sym typeface="Times New Roman"/>
              </a:rPr>
              <a:t>, 2014.</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[7]	A. T. Tzallas, M. G. Tsipouras, and D. I. Fotiadis, “Epileptic seizure detection in EEGs using time-frequency analysis,” </a:t>
            </a:r>
            <a:r>
              <a:rPr i="1" lang="en-US" sz="1800">
                <a:solidFill>
                  <a:schemeClr val="dk1"/>
                </a:solidFill>
                <a:latin typeface="Times New Roman"/>
                <a:ea typeface="Times New Roman"/>
                <a:cs typeface="Times New Roman"/>
                <a:sym typeface="Times New Roman"/>
              </a:rPr>
              <a:t>IEEE Trans. Inf. Technol. Biomed.</a:t>
            </a:r>
            <a:r>
              <a:rPr lang="en-US" sz="1800">
                <a:solidFill>
                  <a:schemeClr val="dk1"/>
                </a:solidFill>
                <a:latin typeface="Times New Roman"/>
                <a:ea typeface="Times New Roman"/>
                <a:cs typeface="Times New Roman"/>
                <a:sym typeface="Times New Roman"/>
              </a:rPr>
              <a:t>, 2009, doi: 10.1109/TITB.2009.2017939.</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[8]	M. Sameer and B. Gupta, “Beta Band as a Biomarker for Classification between Interictal and Ictal States of Epileptical Patients,” in </a:t>
            </a:r>
            <a:r>
              <a:rPr i="1" lang="en-US" sz="1800">
                <a:solidFill>
                  <a:schemeClr val="dk1"/>
                </a:solidFill>
                <a:latin typeface="Times New Roman"/>
                <a:ea typeface="Times New Roman"/>
                <a:cs typeface="Times New Roman"/>
                <a:sym typeface="Times New Roman"/>
              </a:rPr>
              <a:t>2020 7th International Conference on Signal Processing and Integrated Networks (SPIN)</a:t>
            </a:r>
            <a:r>
              <a:rPr lang="en-US" sz="1800">
                <a:solidFill>
                  <a:schemeClr val="dk1"/>
                </a:solidFill>
                <a:latin typeface="Times New Roman"/>
                <a:ea typeface="Times New Roman"/>
                <a:cs typeface="Times New Roman"/>
                <a:sym typeface="Times New Roman"/>
              </a:rPr>
              <a:t>, 2020, pp. 567–570, doi: 10.1109/SPIN48934.2020.9071343.</a:t>
            </a:r>
            <a:endParaRPr sz="180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600"/>
              </a:spcBef>
              <a:spcAft>
                <a:spcPts val="0"/>
              </a:spcAft>
              <a:buNone/>
            </a:pPr>
            <a:r>
              <a:t/>
            </a:r>
            <a:endParaRPr sz="105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105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40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57730" lvl="0" marL="274320" marR="0" rtl="0" algn="l">
              <a:lnSpc>
                <a:spcPct val="80000"/>
              </a:lnSpc>
              <a:spcBef>
                <a:spcPts val="0"/>
              </a:spcBef>
              <a:spcAft>
                <a:spcPts val="0"/>
              </a:spcAft>
              <a:buClr>
                <a:schemeClr val="accent3"/>
              </a:buClr>
              <a:buSzPts val="261"/>
              <a:buFont typeface="Noto Sans Symbols"/>
              <a:buNone/>
            </a:pPr>
            <a:r>
              <a:t/>
            </a:r>
            <a:endParaRPr b="0" i="0" sz="275" u="none" cap="none" strike="noStrike">
              <a:solidFill>
                <a:schemeClr val="dk1"/>
              </a:solidFill>
              <a:latin typeface="Times New Roman"/>
              <a:ea typeface="Times New Roman"/>
              <a:cs typeface="Times New Roman"/>
              <a:sym typeface="Times New Roman"/>
            </a:endParaRPr>
          </a:p>
        </p:txBody>
      </p:sp>
      <p:sp>
        <p:nvSpPr>
          <p:cNvPr id="275" name="Google Shape;275;p3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nvSpPr>
        <p:spPr>
          <a:xfrm>
            <a:off x="2351392" y="24825"/>
            <a:ext cx="4441216" cy="58477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3200"/>
              <a:buFont typeface="Arial"/>
              <a:buNone/>
            </a:pPr>
            <a:r>
              <a:rPr b="1" lang="en-US" sz="3200">
                <a:solidFill>
                  <a:schemeClr val="dk1"/>
                </a:solidFill>
                <a:latin typeface="Times New Roman"/>
                <a:ea typeface="Times New Roman"/>
                <a:cs typeface="Times New Roman"/>
                <a:sym typeface="Times New Roman"/>
              </a:rPr>
              <a:t>References  continued…</a:t>
            </a:r>
            <a:endParaRPr/>
          </a:p>
        </p:txBody>
      </p:sp>
      <p:sp>
        <p:nvSpPr>
          <p:cNvPr id="281" name="Google Shape;281;p34"/>
          <p:cNvSpPr txBox="1"/>
          <p:nvPr/>
        </p:nvSpPr>
        <p:spPr>
          <a:xfrm>
            <a:off x="12229" y="373849"/>
            <a:ext cx="8991600" cy="6110302"/>
          </a:xfrm>
          <a:prstGeom prst="rect">
            <a:avLst/>
          </a:prstGeom>
          <a:noFill/>
          <a:ln>
            <a:noFill/>
          </a:ln>
        </p:spPr>
        <p:txBody>
          <a:bodyPr anchorCtr="0" anchor="t" bIns="45700" lIns="91425" spcFirstLastPara="1" rIns="91425" wrap="square" tIns="45700">
            <a:noAutofit/>
          </a:bodyPr>
          <a:lstStyle/>
          <a:p>
            <a:pPr indent="-406400" lvl="0" marL="406400" marR="0" rtl="0" algn="just">
              <a:lnSpc>
                <a:spcPct val="100000"/>
              </a:lnSpc>
              <a:spcBef>
                <a:spcPts val="0"/>
              </a:spcBef>
              <a:spcAft>
                <a:spcPts val="0"/>
              </a:spcAft>
              <a:buNone/>
            </a:pPr>
            <a:r>
              <a:rPr lang="en-US" sz="45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[9]	A. Sharmila and P. Geethanjali, “DWT Based Detection of Epileptic Seizure from EEG Signals Using Naive Bayes and k-NN Classifiers,” </a:t>
            </a:r>
            <a:r>
              <a:rPr i="1" lang="en-US" sz="1800">
                <a:solidFill>
                  <a:schemeClr val="dk1"/>
                </a:solidFill>
                <a:latin typeface="Times New Roman"/>
                <a:ea typeface="Times New Roman"/>
                <a:cs typeface="Times New Roman"/>
                <a:sym typeface="Times New Roman"/>
              </a:rPr>
              <a:t>IEEE Access</a:t>
            </a:r>
            <a:r>
              <a:rPr lang="en-US" sz="1800">
                <a:solidFill>
                  <a:schemeClr val="dk1"/>
                </a:solidFill>
                <a:latin typeface="Times New Roman"/>
                <a:ea typeface="Times New Roman"/>
                <a:cs typeface="Times New Roman"/>
                <a:sym typeface="Times New Roman"/>
              </a:rPr>
              <a:t>, 2016, doi: 10.1109/ACCESS.2016.2585661.</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[10]	J. Gotman, “Automatic seizure detection: improvements and evaluation,” </a:t>
            </a:r>
            <a:r>
              <a:rPr i="1" lang="en-US" sz="1800">
                <a:solidFill>
                  <a:schemeClr val="dk1"/>
                </a:solidFill>
                <a:latin typeface="Times New Roman"/>
                <a:ea typeface="Times New Roman"/>
                <a:cs typeface="Times New Roman"/>
                <a:sym typeface="Times New Roman"/>
              </a:rPr>
              <a:t>Electroencephalogr. Clin. Neurophysiol.</a:t>
            </a:r>
            <a:r>
              <a:rPr lang="en-US" sz="1800">
                <a:solidFill>
                  <a:schemeClr val="dk1"/>
                </a:solidFill>
                <a:latin typeface="Times New Roman"/>
                <a:ea typeface="Times New Roman"/>
                <a:cs typeface="Times New Roman"/>
                <a:sym typeface="Times New Roman"/>
              </a:rPr>
              <a:t>, 1990, doi: 10.1016/0013-4694(90)90032-F.</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[11]	S. Pravin Kumar, N. Sriraam, P. G. Benakop, and B. C. Jinaga, “Entropies based detection of epileptic seizures with artificial neural network classifiers,” </a:t>
            </a:r>
            <a:r>
              <a:rPr i="1" lang="en-US" sz="1800">
                <a:solidFill>
                  <a:schemeClr val="dk1"/>
                </a:solidFill>
                <a:latin typeface="Times New Roman"/>
                <a:ea typeface="Times New Roman"/>
                <a:cs typeface="Times New Roman"/>
                <a:sym typeface="Times New Roman"/>
              </a:rPr>
              <a:t>Expert Syst. Appl.</a:t>
            </a:r>
            <a:r>
              <a:rPr lang="en-US" sz="1800">
                <a:solidFill>
                  <a:schemeClr val="dk1"/>
                </a:solidFill>
                <a:latin typeface="Times New Roman"/>
                <a:ea typeface="Times New Roman"/>
                <a:cs typeface="Times New Roman"/>
                <a:sym typeface="Times New Roman"/>
              </a:rPr>
              <a:t>, 2010, doi: 10.1016/j.eswa.2009.09.051.</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[12]	H. Namazi </a:t>
            </a:r>
            <a:r>
              <a:rPr i="1" lang="en-US" sz="1800">
                <a:solidFill>
                  <a:schemeClr val="dk1"/>
                </a:solidFill>
                <a:latin typeface="Times New Roman"/>
                <a:ea typeface="Times New Roman"/>
                <a:cs typeface="Times New Roman"/>
                <a:sym typeface="Times New Roman"/>
              </a:rPr>
              <a:t>et al.</a:t>
            </a:r>
            <a:r>
              <a:rPr lang="en-US" sz="1800">
                <a:solidFill>
                  <a:schemeClr val="dk1"/>
                </a:solidFill>
                <a:latin typeface="Times New Roman"/>
                <a:ea typeface="Times New Roman"/>
                <a:cs typeface="Times New Roman"/>
                <a:sym typeface="Times New Roman"/>
              </a:rPr>
              <a:t>, “A signal processing based analysis and prediction of seizure onset in patients with epilepsy,” </a:t>
            </a:r>
            <a:r>
              <a:rPr i="1" lang="en-US" sz="1800">
                <a:solidFill>
                  <a:schemeClr val="dk1"/>
                </a:solidFill>
                <a:latin typeface="Times New Roman"/>
                <a:ea typeface="Times New Roman"/>
                <a:cs typeface="Times New Roman"/>
                <a:sym typeface="Times New Roman"/>
              </a:rPr>
              <a:t>Oncotarget</a:t>
            </a:r>
            <a:r>
              <a:rPr lang="en-US" sz="1800">
                <a:solidFill>
                  <a:schemeClr val="dk1"/>
                </a:solidFill>
                <a:latin typeface="Times New Roman"/>
                <a:ea typeface="Times New Roman"/>
                <a:cs typeface="Times New Roman"/>
                <a:sym typeface="Times New Roman"/>
              </a:rPr>
              <a:t>, 2016, doi: 10.18632/ONCOTARGET.6341.</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[13]	M. Sameer, A. K. Gupta, D. C. Chakraborty, and D. B. Gupta, “Epileptical Seizure Detection: Performance analysis of gamma band in EEG signal Using Short-Time Fourier Transform,” 2019, doi: 10.1109/WPMC48795.2019.9096119.</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[14]	M. Sameer, A. K. Gupta, C. Chakraborty, and B. Gupta, “ROC Analysis for detection of Epileptical Seizures using Haralick features of Gamma band,” 2020, doi: 10.1109/ncc48643.2020.9056027.</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[15]	M. Li, W. Chen, and T. Zhang, “Classification of epilepsy EEG signals using DWT-based envelope analysis and neural network ensemble,” </a:t>
            </a:r>
            <a:r>
              <a:rPr i="1" lang="en-US" sz="1800">
                <a:solidFill>
                  <a:schemeClr val="dk1"/>
                </a:solidFill>
                <a:latin typeface="Times New Roman"/>
                <a:ea typeface="Times New Roman"/>
                <a:cs typeface="Times New Roman"/>
                <a:sym typeface="Times New Roman"/>
              </a:rPr>
              <a:t>Biomed. Signal Process. Control</a:t>
            </a:r>
            <a:r>
              <a:rPr lang="en-US" sz="1800">
                <a:solidFill>
                  <a:schemeClr val="dk1"/>
                </a:solidFill>
                <a:latin typeface="Times New Roman"/>
                <a:ea typeface="Times New Roman"/>
                <a:cs typeface="Times New Roman"/>
                <a:sym typeface="Times New Roman"/>
              </a:rPr>
              <a:t>, 2017, doi: 10.1016/j.bspc.2016.09.008.</a:t>
            </a:r>
            <a:endParaRPr sz="1800">
              <a:solidFill>
                <a:schemeClr val="dk1"/>
              </a:solidFill>
              <a:latin typeface="Times New Roman"/>
              <a:ea typeface="Times New Roman"/>
              <a:cs typeface="Times New Roman"/>
              <a:sym typeface="Times New Roman"/>
            </a:endParaRPr>
          </a:p>
          <a:p>
            <a:pPr indent="-406400" lvl="0" marL="406400" marR="0" rtl="0" algn="just">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[16]	Y. Kumar, M. L. Dewal, and R. S. Anand, “Wavelet entropy based EEG analysis for seizure detection,” 2013, doi: 10.1109/ISPCC.2013.6663415.</a:t>
            </a:r>
            <a:endParaRPr sz="180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600"/>
              </a:spcBef>
              <a:spcAft>
                <a:spcPts val="0"/>
              </a:spcAft>
              <a:buNone/>
            </a:pPr>
            <a:r>
              <a:t/>
            </a:r>
            <a:endParaRPr sz="105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105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400">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74320" lvl="0" marL="274320" marR="0" rtl="0" algn="just">
              <a:lnSpc>
                <a:spcPct val="80000"/>
              </a:lnSpc>
              <a:spcBef>
                <a:spcPts val="0"/>
              </a:spcBef>
              <a:spcAft>
                <a:spcPts val="0"/>
              </a:spcAft>
              <a:buNone/>
            </a:pPr>
            <a:r>
              <a:t/>
            </a:r>
            <a:endParaRPr sz="275">
              <a:solidFill>
                <a:schemeClr val="dk1"/>
              </a:solidFill>
              <a:latin typeface="Times New Roman"/>
              <a:ea typeface="Times New Roman"/>
              <a:cs typeface="Times New Roman"/>
              <a:sym typeface="Times New Roman"/>
            </a:endParaRPr>
          </a:p>
          <a:p>
            <a:pPr indent="-257730" lvl="0" marL="274320" marR="0" rtl="0" algn="l">
              <a:lnSpc>
                <a:spcPct val="80000"/>
              </a:lnSpc>
              <a:spcBef>
                <a:spcPts val="0"/>
              </a:spcBef>
              <a:spcAft>
                <a:spcPts val="0"/>
              </a:spcAft>
              <a:buClr>
                <a:schemeClr val="accent3"/>
              </a:buClr>
              <a:buSzPts val="261"/>
              <a:buFont typeface="Noto Sans Symbols"/>
              <a:buNone/>
            </a:pPr>
            <a:r>
              <a:t/>
            </a:r>
            <a:endParaRPr b="0" i="0" sz="275" u="none" cap="none" strike="noStrike">
              <a:solidFill>
                <a:schemeClr val="dk1"/>
              </a:solidFill>
              <a:latin typeface="Times New Roman"/>
              <a:ea typeface="Times New Roman"/>
              <a:cs typeface="Times New Roman"/>
              <a:sym typeface="Times New Roman"/>
            </a:endParaRPr>
          </a:p>
        </p:txBody>
      </p:sp>
      <p:sp>
        <p:nvSpPr>
          <p:cNvPr id="282" name="Google Shape;282;p3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nvSpPr>
        <p:spPr>
          <a:xfrm>
            <a:off x="2286000" y="-21390"/>
            <a:ext cx="5279416" cy="58477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3200"/>
              <a:buFont typeface="Arial"/>
              <a:buNone/>
            </a:pPr>
            <a:r>
              <a:rPr b="1" lang="en-US" sz="3200">
                <a:solidFill>
                  <a:schemeClr val="dk1"/>
                </a:solidFill>
                <a:latin typeface="Times New Roman"/>
                <a:ea typeface="Times New Roman"/>
                <a:cs typeface="Times New Roman"/>
                <a:sym typeface="Times New Roman"/>
              </a:rPr>
              <a:t>References  continued…</a:t>
            </a:r>
            <a:endParaRPr/>
          </a:p>
        </p:txBody>
      </p:sp>
      <p:sp>
        <p:nvSpPr>
          <p:cNvPr id="288" name="Google Shape;288;p35"/>
          <p:cNvSpPr txBox="1"/>
          <p:nvPr/>
        </p:nvSpPr>
        <p:spPr>
          <a:xfrm>
            <a:off x="76200" y="609600"/>
            <a:ext cx="8991600" cy="6110302"/>
          </a:xfrm>
          <a:prstGeom prst="rect">
            <a:avLst/>
          </a:prstGeom>
          <a:noFill/>
          <a:ln>
            <a:noFill/>
          </a:ln>
        </p:spPr>
        <p:txBody>
          <a:bodyPr anchorCtr="0" anchor="t" bIns="45700" lIns="91425" spcFirstLastPara="1" rIns="91425" wrap="square" tIns="45700">
            <a:noAutofit/>
          </a:bodyPr>
          <a:lstStyle/>
          <a:p>
            <a:pPr indent="-406400" lvl="0" marL="406400" marR="0" rtl="0" algn="just">
              <a:lnSpc>
                <a:spcPct val="90000"/>
              </a:lnSpc>
              <a:spcBef>
                <a:spcPts val="0"/>
              </a:spcBef>
              <a:spcAft>
                <a:spcPts val="0"/>
              </a:spcAft>
              <a:buNone/>
            </a:pPr>
            <a:r>
              <a:rPr lang="en-US" sz="1665">
                <a:solidFill>
                  <a:schemeClr val="dk1"/>
                </a:solidFill>
                <a:latin typeface="Times New Roman"/>
                <a:ea typeface="Times New Roman"/>
                <a:cs typeface="Times New Roman"/>
                <a:sym typeface="Times New Roman"/>
              </a:rPr>
              <a:t> </a:t>
            </a:r>
            <a:endParaRPr sz="1757">
              <a:solidFill>
                <a:schemeClr val="dk1"/>
              </a:solidFill>
              <a:latin typeface="Times New Roman"/>
              <a:ea typeface="Times New Roman"/>
              <a:cs typeface="Times New Roman"/>
              <a:sym typeface="Times New Roman"/>
            </a:endParaRPr>
          </a:p>
          <a:p>
            <a:pPr indent="-406400" lvl="0" marL="406400" marR="0" rtl="0" algn="just">
              <a:lnSpc>
                <a:spcPct val="90000"/>
              </a:lnSpc>
              <a:spcBef>
                <a:spcPts val="600"/>
              </a:spcBef>
              <a:spcAft>
                <a:spcPts val="0"/>
              </a:spcAft>
              <a:buNone/>
            </a:pPr>
            <a:r>
              <a:rPr lang="en-US" sz="1757">
                <a:solidFill>
                  <a:schemeClr val="dk1"/>
                </a:solidFill>
                <a:latin typeface="Times New Roman"/>
                <a:ea typeface="Times New Roman"/>
                <a:cs typeface="Times New Roman"/>
                <a:sym typeface="Times New Roman"/>
              </a:rPr>
              <a:t>[17]	A. Mahajan and S. Chaudhary, “Categorical Image Classification Based on Representational Deep Network (RESNET),” 2019, doi: 10.1109/ICECA.2019.8822133.</a:t>
            </a:r>
            <a:endParaRPr sz="1757">
              <a:solidFill>
                <a:schemeClr val="dk1"/>
              </a:solidFill>
              <a:latin typeface="Times New Roman"/>
              <a:ea typeface="Times New Roman"/>
              <a:cs typeface="Times New Roman"/>
              <a:sym typeface="Times New Roman"/>
            </a:endParaRPr>
          </a:p>
          <a:p>
            <a:pPr indent="-406400" lvl="0" marL="406400" marR="0" rtl="0" algn="just">
              <a:lnSpc>
                <a:spcPct val="90000"/>
              </a:lnSpc>
              <a:spcBef>
                <a:spcPts val="600"/>
              </a:spcBef>
              <a:spcAft>
                <a:spcPts val="0"/>
              </a:spcAft>
              <a:buNone/>
            </a:pPr>
            <a:r>
              <a:rPr lang="en-US" sz="1757">
                <a:solidFill>
                  <a:schemeClr val="dk1"/>
                </a:solidFill>
                <a:latin typeface="Times New Roman"/>
                <a:ea typeface="Times New Roman"/>
                <a:cs typeface="Times New Roman"/>
                <a:sym typeface="Times New Roman"/>
              </a:rPr>
              <a:t>[18]	U. R. Acharya, S. L. Oh, Y. Hagiwara, J. H. Tan, and H. Adeli, “Deep convolutional neural network for the automated detection and diagnosis of seizure using EEG signals,” </a:t>
            </a:r>
            <a:r>
              <a:rPr i="1" lang="en-US" sz="1757">
                <a:solidFill>
                  <a:schemeClr val="dk1"/>
                </a:solidFill>
                <a:latin typeface="Times New Roman"/>
                <a:ea typeface="Times New Roman"/>
                <a:cs typeface="Times New Roman"/>
                <a:sym typeface="Times New Roman"/>
              </a:rPr>
              <a:t>Comput. Biol. Med.</a:t>
            </a:r>
            <a:r>
              <a:rPr lang="en-US" sz="1757">
                <a:solidFill>
                  <a:schemeClr val="dk1"/>
                </a:solidFill>
                <a:latin typeface="Times New Roman"/>
                <a:ea typeface="Times New Roman"/>
                <a:cs typeface="Times New Roman"/>
                <a:sym typeface="Times New Roman"/>
              </a:rPr>
              <a:t>, 2018, doi: 10.1016/j.compbiomed.2017.09.017.</a:t>
            </a:r>
            <a:endParaRPr sz="1757">
              <a:solidFill>
                <a:schemeClr val="dk1"/>
              </a:solidFill>
              <a:latin typeface="Times New Roman"/>
              <a:ea typeface="Times New Roman"/>
              <a:cs typeface="Times New Roman"/>
              <a:sym typeface="Times New Roman"/>
            </a:endParaRPr>
          </a:p>
          <a:p>
            <a:pPr indent="-406400" lvl="0" marL="406400" marR="0" rtl="0" algn="just">
              <a:lnSpc>
                <a:spcPct val="90000"/>
              </a:lnSpc>
              <a:spcBef>
                <a:spcPts val="600"/>
              </a:spcBef>
              <a:spcAft>
                <a:spcPts val="0"/>
              </a:spcAft>
              <a:buNone/>
            </a:pPr>
            <a:r>
              <a:rPr lang="en-US" sz="1757">
                <a:solidFill>
                  <a:schemeClr val="dk1"/>
                </a:solidFill>
                <a:latin typeface="Times New Roman"/>
                <a:ea typeface="Times New Roman"/>
                <a:cs typeface="Times New Roman"/>
                <a:sym typeface="Times New Roman"/>
              </a:rPr>
              <a:t>[19]	I. Ullah, M. Hussain, E. ul H. Qazi, and H. Aboalsamh, “An automated system for epilepsy detection using EEG brain signals based on deep learning approach,” </a:t>
            </a:r>
            <a:r>
              <a:rPr i="1" lang="en-US" sz="1757">
                <a:solidFill>
                  <a:schemeClr val="dk1"/>
                </a:solidFill>
                <a:latin typeface="Times New Roman"/>
                <a:ea typeface="Times New Roman"/>
                <a:cs typeface="Times New Roman"/>
                <a:sym typeface="Times New Roman"/>
              </a:rPr>
              <a:t>Expert Syst. Appl.</a:t>
            </a:r>
            <a:r>
              <a:rPr lang="en-US" sz="1757">
                <a:solidFill>
                  <a:schemeClr val="dk1"/>
                </a:solidFill>
                <a:latin typeface="Times New Roman"/>
                <a:ea typeface="Times New Roman"/>
                <a:cs typeface="Times New Roman"/>
                <a:sym typeface="Times New Roman"/>
              </a:rPr>
              <a:t>, 2018, doi: 10.1016/j.eswa.2018.04.021.</a:t>
            </a:r>
            <a:endParaRPr sz="1757">
              <a:solidFill>
                <a:schemeClr val="dk1"/>
              </a:solidFill>
              <a:latin typeface="Times New Roman"/>
              <a:ea typeface="Times New Roman"/>
              <a:cs typeface="Times New Roman"/>
              <a:sym typeface="Times New Roman"/>
            </a:endParaRPr>
          </a:p>
          <a:p>
            <a:pPr indent="-406400" lvl="0" marL="406400" marR="0" rtl="0" algn="just">
              <a:lnSpc>
                <a:spcPct val="90000"/>
              </a:lnSpc>
              <a:spcBef>
                <a:spcPts val="600"/>
              </a:spcBef>
              <a:spcAft>
                <a:spcPts val="0"/>
              </a:spcAft>
              <a:buNone/>
            </a:pPr>
            <a:r>
              <a:rPr lang="en-US" sz="1757">
                <a:solidFill>
                  <a:schemeClr val="dk1"/>
                </a:solidFill>
                <a:latin typeface="Times New Roman"/>
                <a:ea typeface="Times New Roman"/>
                <a:cs typeface="Times New Roman"/>
                <a:sym typeface="Times New Roman"/>
              </a:rPr>
              <a:t>[20]	A. Shoeibi </a:t>
            </a:r>
            <a:r>
              <a:rPr i="1" lang="en-US" sz="1757">
                <a:solidFill>
                  <a:schemeClr val="dk1"/>
                </a:solidFill>
                <a:latin typeface="Times New Roman"/>
                <a:ea typeface="Times New Roman"/>
                <a:cs typeface="Times New Roman"/>
                <a:sym typeface="Times New Roman"/>
              </a:rPr>
              <a:t>et al.</a:t>
            </a:r>
            <a:r>
              <a:rPr lang="en-US" sz="1757">
                <a:solidFill>
                  <a:schemeClr val="dk1"/>
                </a:solidFill>
                <a:latin typeface="Times New Roman"/>
                <a:ea typeface="Times New Roman"/>
                <a:cs typeface="Times New Roman"/>
                <a:sym typeface="Times New Roman"/>
              </a:rPr>
              <a:t>, “Epileptic seizure detection using deep learning techniques: A Review,” 2020, [Online]. Available: http://arxiv.org/abs/2007.01276.</a:t>
            </a:r>
            <a:endParaRPr sz="1757">
              <a:solidFill>
                <a:schemeClr val="dk1"/>
              </a:solidFill>
              <a:latin typeface="Times New Roman"/>
              <a:ea typeface="Times New Roman"/>
              <a:cs typeface="Times New Roman"/>
              <a:sym typeface="Times New Roman"/>
            </a:endParaRPr>
          </a:p>
          <a:p>
            <a:pPr indent="-406400" lvl="0" marL="406400" marR="0" rtl="0" algn="just">
              <a:lnSpc>
                <a:spcPct val="90000"/>
              </a:lnSpc>
              <a:spcBef>
                <a:spcPts val="600"/>
              </a:spcBef>
              <a:spcAft>
                <a:spcPts val="0"/>
              </a:spcAft>
              <a:buNone/>
            </a:pPr>
            <a:r>
              <a:rPr lang="en-US" sz="1757">
                <a:solidFill>
                  <a:schemeClr val="dk1"/>
                </a:solidFill>
                <a:latin typeface="Times New Roman"/>
                <a:ea typeface="Times New Roman"/>
                <a:cs typeface="Times New Roman"/>
                <a:sym typeface="Times New Roman"/>
              </a:rPr>
              <a:t>[21]	R. G. Andrzejak, K. Lehnertz, F. Mormann, C. Rieke, P. David, and C. E. Elger, “Indications of nonlinear deterministic and finite-dimensional structures in time series of brain electrical activity: Dependence on recording region and brain state,” </a:t>
            </a:r>
            <a:r>
              <a:rPr i="1" lang="en-US" sz="1757">
                <a:solidFill>
                  <a:schemeClr val="dk1"/>
                </a:solidFill>
                <a:latin typeface="Times New Roman"/>
                <a:ea typeface="Times New Roman"/>
                <a:cs typeface="Times New Roman"/>
                <a:sym typeface="Times New Roman"/>
              </a:rPr>
              <a:t>Phys. Rev. E - Stat. Physics, Plasmas, Fluids, Relat. Interdiscip. Top.</a:t>
            </a:r>
            <a:r>
              <a:rPr lang="en-US" sz="1757">
                <a:solidFill>
                  <a:schemeClr val="dk1"/>
                </a:solidFill>
                <a:latin typeface="Times New Roman"/>
                <a:ea typeface="Times New Roman"/>
                <a:cs typeface="Times New Roman"/>
                <a:sym typeface="Times New Roman"/>
              </a:rPr>
              <a:t>, 2001, doi: 10.1103/PhysRevE.64.061907.</a:t>
            </a:r>
            <a:endParaRPr sz="1757">
              <a:solidFill>
                <a:schemeClr val="dk1"/>
              </a:solidFill>
              <a:latin typeface="Times New Roman"/>
              <a:ea typeface="Times New Roman"/>
              <a:cs typeface="Times New Roman"/>
              <a:sym typeface="Times New Roman"/>
            </a:endParaRPr>
          </a:p>
          <a:p>
            <a:pPr indent="-406400" lvl="0" marL="406400" marR="0" rtl="0" algn="just">
              <a:lnSpc>
                <a:spcPct val="90000"/>
              </a:lnSpc>
              <a:spcBef>
                <a:spcPts val="600"/>
              </a:spcBef>
              <a:spcAft>
                <a:spcPts val="0"/>
              </a:spcAft>
              <a:buNone/>
            </a:pPr>
            <a:r>
              <a:rPr lang="en-US" sz="1757">
                <a:solidFill>
                  <a:schemeClr val="dk1"/>
                </a:solidFill>
                <a:latin typeface="Times New Roman"/>
                <a:ea typeface="Times New Roman"/>
                <a:cs typeface="Times New Roman"/>
                <a:sym typeface="Times New Roman"/>
              </a:rPr>
              <a:t>[22]	F. A. Gers, J. Schmidhuber, and F. Cummins, “Learning to forget: Continual prediction with LSTM,” </a:t>
            </a:r>
            <a:r>
              <a:rPr i="1" lang="en-US" sz="1757">
                <a:solidFill>
                  <a:schemeClr val="dk1"/>
                </a:solidFill>
                <a:latin typeface="Times New Roman"/>
                <a:ea typeface="Times New Roman"/>
                <a:cs typeface="Times New Roman"/>
                <a:sym typeface="Times New Roman"/>
              </a:rPr>
              <a:t>Neural Comput.</a:t>
            </a:r>
            <a:r>
              <a:rPr lang="en-US" sz="1757">
                <a:solidFill>
                  <a:schemeClr val="dk1"/>
                </a:solidFill>
                <a:latin typeface="Times New Roman"/>
                <a:ea typeface="Times New Roman"/>
                <a:cs typeface="Times New Roman"/>
                <a:sym typeface="Times New Roman"/>
              </a:rPr>
              <a:t>, 2000, doi: 10.1162/089976600300015015.</a:t>
            </a:r>
            <a:endParaRPr sz="1757">
              <a:solidFill>
                <a:schemeClr val="dk1"/>
              </a:solidFill>
              <a:latin typeface="Times New Roman"/>
              <a:ea typeface="Times New Roman"/>
              <a:cs typeface="Times New Roman"/>
              <a:sym typeface="Times New Roman"/>
            </a:endParaRPr>
          </a:p>
          <a:p>
            <a:pPr indent="-406400" lvl="0" marL="406400" marR="0" rtl="0" algn="just">
              <a:lnSpc>
                <a:spcPct val="90000"/>
              </a:lnSpc>
              <a:spcBef>
                <a:spcPts val="600"/>
              </a:spcBef>
              <a:spcAft>
                <a:spcPts val="0"/>
              </a:spcAft>
              <a:buNone/>
            </a:pPr>
            <a:r>
              <a:rPr lang="en-US" sz="1757">
                <a:solidFill>
                  <a:schemeClr val="dk1"/>
                </a:solidFill>
                <a:latin typeface="Times New Roman"/>
                <a:ea typeface="Times New Roman"/>
                <a:cs typeface="Times New Roman"/>
                <a:sym typeface="Times New Roman"/>
              </a:rPr>
              <a:t>[23]	S. Hochreiter and J. Schmidhuber, “Long Short-Term Memory,” </a:t>
            </a:r>
            <a:r>
              <a:rPr i="1" lang="en-US" sz="1757">
                <a:solidFill>
                  <a:schemeClr val="dk1"/>
                </a:solidFill>
                <a:latin typeface="Times New Roman"/>
                <a:ea typeface="Times New Roman"/>
                <a:cs typeface="Times New Roman"/>
                <a:sym typeface="Times New Roman"/>
              </a:rPr>
              <a:t>Neural Comput.</a:t>
            </a:r>
            <a:r>
              <a:rPr lang="en-US" sz="1757">
                <a:solidFill>
                  <a:schemeClr val="dk1"/>
                </a:solidFill>
                <a:latin typeface="Times New Roman"/>
                <a:ea typeface="Times New Roman"/>
                <a:cs typeface="Times New Roman"/>
                <a:sym typeface="Times New Roman"/>
              </a:rPr>
              <a:t>, 1997, doi: 10.1162/neco.1997.9.8.1735.</a:t>
            </a:r>
            <a:endParaRPr sz="1757">
              <a:solidFill>
                <a:schemeClr val="dk1"/>
              </a:solidFill>
              <a:latin typeface="Times New Roman"/>
              <a:ea typeface="Times New Roman"/>
              <a:cs typeface="Times New Roman"/>
              <a:sym typeface="Times New Roman"/>
            </a:endParaRPr>
          </a:p>
          <a:p>
            <a:pPr indent="-212969" lvl="0" marL="274320" marR="0" rtl="0" algn="l">
              <a:lnSpc>
                <a:spcPct val="80000"/>
              </a:lnSpc>
              <a:spcBef>
                <a:spcPts val="600"/>
              </a:spcBef>
              <a:spcAft>
                <a:spcPts val="0"/>
              </a:spcAft>
              <a:buClr>
                <a:schemeClr val="accent3"/>
              </a:buClr>
              <a:buSzPts val="966"/>
              <a:buFont typeface="Noto Sans Symbols"/>
              <a:buNone/>
            </a:pPr>
            <a:r>
              <a:t/>
            </a:r>
            <a:endParaRPr b="0" i="0" sz="1017" u="none" cap="none" strike="noStrike">
              <a:solidFill>
                <a:schemeClr val="dk1"/>
              </a:solidFill>
              <a:latin typeface="Times New Roman"/>
              <a:ea typeface="Times New Roman"/>
              <a:cs typeface="Times New Roman"/>
              <a:sym typeface="Times New Roman"/>
            </a:endParaRPr>
          </a:p>
        </p:txBody>
      </p:sp>
      <p:sp>
        <p:nvSpPr>
          <p:cNvPr id="289" name="Google Shape;289;p3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p:nvPr/>
        </p:nvSpPr>
        <p:spPr>
          <a:xfrm>
            <a:off x="1960475" y="2828835"/>
            <a:ext cx="5426487"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7200" cap="none">
                <a:solidFill>
                  <a:schemeClr val="accent1"/>
                </a:solidFill>
                <a:latin typeface="Algerian"/>
                <a:ea typeface="Algerian"/>
                <a:cs typeface="Algerian"/>
                <a:sym typeface="Algerian"/>
              </a:rPr>
              <a:t>Thank</a:t>
            </a:r>
            <a:r>
              <a:rPr b="0" lang="en-US" sz="5400" cap="none">
                <a:solidFill>
                  <a:schemeClr val="accent1"/>
                </a:solidFill>
                <a:latin typeface="Algerian"/>
                <a:ea typeface="Algerian"/>
                <a:cs typeface="Algerian"/>
                <a:sym typeface="Algerian"/>
              </a:rPr>
              <a:t> </a:t>
            </a:r>
            <a:r>
              <a:rPr b="0" lang="en-US" sz="7200" cap="none">
                <a:solidFill>
                  <a:schemeClr val="accent1"/>
                </a:solidFill>
                <a:latin typeface="Algerian"/>
                <a:ea typeface="Algerian"/>
                <a:cs typeface="Algerian"/>
                <a:sym typeface="Algerian"/>
              </a:rPr>
              <a:t>You</a:t>
            </a:r>
            <a:endParaRPr b="0" sz="5400" cap="none">
              <a:solidFill>
                <a:schemeClr val="accent1"/>
              </a:solidFill>
              <a:latin typeface="Calibri"/>
              <a:ea typeface="Calibri"/>
              <a:cs typeface="Calibri"/>
              <a:sym typeface="Calibri"/>
            </a:endParaRPr>
          </a:p>
        </p:txBody>
      </p:sp>
      <p:sp>
        <p:nvSpPr>
          <p:cNvPr id="295" name="Google Shape;295;p3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524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Introduction</a:t>
            </a:r>
            <a:endParaRPr/>
          </a:p>
        </p:txBody>
      </p:sp>
      <p:sp>
        <p:nvSpPr>
          <p:cNvPr id="116" name="Google Shape;116;p16"/>
          <p:cNvSpPr txBox="1"/>
          <p:nvPr>
            <p:ph idx="1" type="body"/>
          </p:nvPr>
        </p:nvSpPr>
        <p:spPr>
          <a:xfrm>
            <a:off x="76200" y="685800"/>
            <a:ext cx="8991600" cy="4389120"/>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Epilepsy is a chronic noncommunicable disease of the brain that affects people of all ages [1].</a:t>
            </a:r>
            <a:endParaRPr/>
          </a:p>
          <a:p>
            <a:pPr indent="-342900" lvl="0" marL="3429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It is characterized by recurrent seizures, which are brief episodes of involuntary movement that may involve a part of the body (partial) or the entire body (generalized) and are sometimes accompanied by loss of consciousness and control of bowel or bladder function.[2]</a:t>
            </a:r>
            <a:endParaRPr/>
          </a:p>
          <a:p>
            <a:pPr indent="-342900" lvl="0" marL="3429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Seizure episodes are a result of excessive electrical discharges in a group of brain cells. </a:t>
            </a:r>
            <a:endParaRPr/>
          </a:p>
          <a:p>
            <a:pPr indent="-342900" lvl="0" marL="3429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One seizure does not signify epilepsy (up to 10% of people worldwide have one seizure during their lifetime). Epilepsy is defined as having two or more unprovoked seizures.</a:t>
            </a:r>
            <a:endParaRPr/>
          </a:p>
          <a:p>
            <a:pPr indent="-342900" lvl="0" marL="3429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Around 50 million people worldwide have epilepsy, making it one of the most common neurological diseases globally and nearly 80% of people with epilepsy live in low- and middle-income countries.[3]</a:t>
            </a:r>
            <a:endParaRPr/>
          </a:p>
          <a:p>
            <a:pPr indent="-342900" lvl="0" marL="3429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It is estimated that up to 70% of people living with epilepsy could live seizure- free if properly diagnosed and treated.[4]</a:t>
            </a:r>
            <a:endParaRPr/>
          </a:p>
        </p:txBody>
      </p:sp>
      <p:sp>
        <p:nvSpPr>
          <p:cNvPr id="117" name="Google Shape;117;p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755576" y="1182231"/>
            <a:ext cx="8075240" cy="224676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EEG is an electrophysiological monitoring method to record electrical activity of the brain [5]</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is a non-invasive method</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has low cost as compared to Magnetic Resonance Imaging (MRI)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has high temporal resolution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EEG waveforms are widely used in the diagnosis of epilepsy and Brain Computer Interface (BCI) </a:t>
            </a:r>
            <a:endParaRPr/>
          </a:p>
        </p:txBody>
      </p:sp>
      <p:sp>
        <p:nvSpPr>
          <p:cNvPr id="123" name="Google Shape;123;p17"/>
          <p:cNvSpPr txBox="1"/>
          <p:nvPr/>
        </p:nvSpPr>
        <p:spPr>
          <a:xfrm>
            <a:off x="1259632" y="5886225"/>
            <a:ext cx="676875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10-20 electrode placement</a:t>
            </a:r>
            <a:endParaRPr/>
          </a:p>
        </p:txBody>
      </p:sp>
      <p:sp>
        <p:nvSpPr>
          <p:cNvPr id="124" name="Google Shape;124;p17"/>
          <p:cNvSpPr txBox="1"/>
          <p:nvPr/>
        </p:nvSpPr>
        <p:spPr>
          <a:xfrm>
            <a:off x="940768" y="404664"/>
            <a:ext cx="7704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Electroencephalogram(EEG)</a:t>
            </a:r>
            <a:endParaRPr/>
          </a:p>
        </p:txBody>
      </p:sp>
      <p:pic>
        <p:nvPicPr>
          <p:cNvPr id="125" name="Google Shape;125;p17"/>
          <p:cNvPicPr preferRelativeResize="0"/>
          <p:nvPr/>
        </p:nvPicPr>
        <p:blipFill rotWithShape="1">
          <a:blip r:embed="rId3">
            <a:alphaModFix/>
          </a:blip>
          <a:srcRect b="0" l="0" r="0" t="0"/>
          <a:stretch/>
        </p:blipFill>
        <p:spPr>
          <a:xfrm>
            <a:off x="2358008" y="3429000"/>
            <a:ext cx="4572000" cy="2493818"/>
          </a:xfrm>
          <a:prstGeom prst="rect">
            <a:avLst/>
          </a:prstGeom>
          <a:noFill/>
          <a:ln>
            <a:noFill/>
          </a:ln>
        </p:spPr>
      </p:pic>
      <p:sp>
        <p:nvSpPr>
          <p:cNvPr id="126" name="Google Shape;126;p17"/>
          <p:cNvSpPr txBox="1"/>
          <p:nvPr>
            <p:ph idx="1" type="body"/>
          </p:nvPr>
        </p:nvSpPr>
        <p:spPr>
          <a:xfrm>
            <a:off x="529208" y="6255557"/>
            <a:ext cx="8229600" cy="46166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None/>
            </a:pPr>
            <a:r>
              <a:rPr lang="en-US" sz="1200">
                <a:latin typeface="Times New Roman"/>
                <a:ea typeface="Times New Roman"/>
                <a:cs typeface="Times New Roman"/>
                <a:sym typeface="Times New Roman"/>
              </a:rPr>
              <a:t>(</a:t>
            </a:r>
            <a:r>
              <a:rPr i="1" lang="en-US" sz="1200">
                <a:latin typeface="Times New Roman"/>
                <a:ea typeface="Times New Roman"/>
                <a:cs typeface="Times New Roman"/>
                <a:sym typeface="Times New Roman"/>
              </a:rPr>
              <a:t>Adapted from</a:t>
            </a:r>
            <a:r>
              <a:rPr lang="en-US" sz="1200">
                <a:latin typeface="Times New Roman"/>
                <a:ea typeface="Times New Roman"/>
                <a:cs typeface="Times New Roman"/>
                <a:sym typeface="Times New Roman"/>
              </a:rPr>
              <a:t> Sharbrough F, Chatrian GE, Lesser RP, et al. American Electroencephalographic Society guidelines for standard electrode position nomenclature. J Clin Neurophysiol 1991)</a:t>
            </a:r>
            <a:endParaRPr/>
          </a:p>
        </p:txBody>
      </p:sp>
      <p:sp>
        <p:nvSpPr>
          <p:cNvPr id="127" name="Google Shape;127;p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26064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EEG Frequency Bands [6]</a:t>
            </a:r>
            <a:endParaRPr/>
          </a:p>
        </p:txBody>
      </p:sp>
      <p:graphicFrame>
        <p:nvGraphicFramePr>
          <p:cNvPr id="133" name="Google Shape;133;p18"/>
          <p:cNvGraphicFramePr/>
          <p:nvPr/>
        </p:nvGraphicFramePr>
        <p:xfrm>
          <a:off x="648816" y="1403648"/>
          <a:ext cx="3000000" cy="3000000"/>
        </p:xfrm>
        <a:graphic>
          <a:graphicData uri="http://schemas.openxmlformats.org/drawingml/2006/table">
            <a:tbl>
              <a:tblPr bandRow="1" firstRow="1">
                <a:noFill/>
                <a:tableStyleId>{ACB2D2C9-BA06-4933-8919-E35A89A51B1B}</a:tableStyleId>
              </a:tblPr>
              <a:tblGrid>
                <a:gridCol w="1321425"/>
                <a:gridCol w="2076125"/>
                <a:gridCol w="4448825"/>
              </a:tblGrid>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Band </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Frequency Range (Hz)</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Association</a:t>
                      </a:r>
                      <a:endParaRPr/>
                    </a:p>
                  </a:txBody>
                  <a:tcPr marT="45725" marB="45725" marR="91450" marL="91450" anchor="ctr"/>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Delta</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0.4- 4</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Deep sleep, serious brain disorders, walking state</a:t>
                      </a:r>
                      <a:endParaRPr sz="2000" u="none" cap="none" strike="noStrike">
                        <a:latin typeface="Times New Roman"/>
                        <a:ea typeface="Times New Roman"/>
                        <a:cs typeface="Times New Roman"/>
                        <a:sym typeface="Times New Roman"/>
                      </a:endParaRPr>
                    </a:p>
                  </a:txBody>
                  <a:tcPr marT="45725" marB="45725" marR="91450" marL="91450" anchor="ctr"/>
                </a:tc>
              </a:tr>
              <a:tr h="3670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Theta</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4-8</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Emotional stress, especially frustration or disappointment and unconsciousness material, creative inspiration, deep meditation</a:t>
                      </a:r>
                      <a:endParaRPr/>
                    </a:p>
                  </a:txBody>
                  <a:tcPr marT="45725" marB="45725" marR="91450" marL="91450" anchor="ctr"/>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Alpha</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8-12</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Relaxation state, eye closed , increase mental activity, stress and tension</a:t>
                      </a:r>
                      <a:endParaRPr sz="2000" u="none" cap="none" strike="noStrike">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Beta</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12-30</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Active thinking, attention,</a:t>
                      </a:r>
                      <a:endParaRPr/>
                    </a:p>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motor behavior, solving concrete problems</a:t>
                      </a:r>
                      <a:endParaRPr/>
                    </a:p>
                  </a:txBody>
                  <a:tcPr marT="45725" marB="45725" marR="91450" marL="91450" anchor="ctr"/>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Gamma</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30-60</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Sensory processing,</a:t>
                      </a:r>
                      <a:endParaRPr/>
                    </a:p>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certain cognitive motor function</a:t>
                      </a:r>
                      <a:endParaRPr/>
                    </a:p>
                  </a:txBody>
                  <a:tcPr marT="45725" marB="45725" marR="91450" marL="91450" anchor="ctr"/>
                </a:tc>
              </a:tr>
            </a:tbl>
          </a:graphicData>
        </a:graphic>
      </p:graphicFrame>
      <p:sp>
        <p:nvSpPr>
          <p:cNvPr id="134" name="Google Shape;134;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nvSpPr>
        <p:spPr>
          <a:xfrm>
            <a:off x="2657052" y="304800"/>
            <a:ext cx="3829896" cy="584775"/>
          </a:xfrm>
          <a:prstGeom prst="rect">
            <a:avLst/>
          </a:prstGeom>
          <a:noFill/>
          <a:ln>
            <a:noFill/>
          </a:ln>
        </p:spPr>
        <p:txBody>
          <a:bodyPr anchorCtr="0" anchor="t" bIns="45700" lIns="91425" spcFirstLastPara="1" rIns="91425" wrap="square" tIns="45700">
            <a:noAutofit/>
          </a:bodyPr>
          <a:lstStyle/>
          <a:p>
            <a:pPr indent="-285750" lvl="0" marL="285750" marR="0" rtl="0" algn="ctr">
              <a:spcBef>
                <a:spcPts val="0"/>
              </a:spcBef>
              <a:spcAft>
                <a:spcPts val="0"/>
              </a:spcAft>
              <a:buClr>
                <a:schemeClr val="dk1"/>
              </a:buClr>
              <a:buSzPts val="3200"/>
              <a:buFont typeface="Arial"/>
              <a:buNone/>
            </a:pPr>
            <a:r>
              <a:rPr b="1" lang="en-US" sz="3200">
                <a:solidFill>
                  <a:schemeClr val="dk1"/>
                </a:solidFill>
                <a:latin typeface="Times New Roman"/>
                <a:ea typeface="Times New Roman"/>
                <a:cs typeface="Times New Roman"/>
                <a:sym typeface="Times New Roman"/>
              </a:rPr>
              <a:t>Motivation and Goal</a:t>
            </a:r>
            <a:endParaRPr/>
          </a:p>
        </p:txBody>
      </p:sp>
      <p:sp>
        <p:nvSpPr>
          <p:cNvPr id="140" name="Google Shape;140;p19"/>
          <p:cNvSpPr txBox="1"/>
          <p:nvPr/>
        </p:nvSpPr>
        <p:spPr>
          <a:xfrm>
            <a:off x="381000" y="1219200"/>
            <a:ext cx="8215370" cy="3785652"/>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Detection of epileptic seizures is a challenging task by just visualizing the EEG signal acquired from epileptic patients.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requires an expert neurologist, to detect the epileptic seizures by seeing the EEG waveforms.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Even though there may be probability of human error, scope of wrong prediction.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So, there is a need of automated epileptic seizure detection which can assist the doctor in diagnosing the patient.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Helpful for neurologists to diagnose the patients suffering from epilepsy and to develop the correlation between EEG frequency bands and epileptical seizures.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Less computational complex, wearable,  real-time epileptic seizure system.</a:t>
            </a:r>
            <a:endParaRPr/>
          </a:p>
        </p:txBody>
      </p:sp>
      <p:sp>
        <p:nvSpPr>
          <p:cNvPr id="141" name="Google Shape;141;p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37707" y="76200"/>
            <a:ext cx="8229600" cy="1143000"/>
          </a:xfrm>
          <a:prstGeom prst="rect">
            <a:avLst/>
          </a:prstGeom>
          <a:noFill/>
          <a:ln>
            <a:noFill/>
          </a:ln>
        </p:spPr>
        <p:txBody>
          <a:bodyPr anchorCtr="0" anchor="ctr" bIns="45700" lIns="91425" spcFirstLastPara="1" rIns="91425" wrap="square" tIns="45700">
            <a:noAutofit/>
          </a:bodyPr>
          <a:lstStyle/>
          <a:p>
            <a:pPr indent="0" lvl="1" marL="457200" rtl="0" algn="ctr">
              <a:lnSpc>
                <a:spcPct val="150000"/>
              </a:lnSpc>
              <a:spcBef>
                <a:spcPts val="0"/>
              </a:spcBef>
              <a:spcAft>
                <a:spcPts val="0"/>
              </a:spcAft>
              <a:buNone/>
            </a:pPr>
            <a:r>
              <a:rPr b="1" lang="en-US" sz="3200">
                <a:latin typeface="Times New Roman"/>
                <a:ea typeface="Times New Roman"/>
                <a:cs typeface="Times New Roman"/>
                <a:sym typeface="Times New Roman"/>
              </a:rPr>
              <a:t>Literature Survey</a:t>
            </a:r>
            <a:endParaRPr/>
          </a:p>
        </p:txBody>
      </p:sp>
      <p:sp>
        <p:nvSpPr>
          <p:cNvPr id="147" name="Google Shape;147;p20"/>
          <p:cNvSpPr txBox="1"/>
          <p:nvPr>
            <p:ph idx="1" type="body"/>
          </p:nvPr>
        </p:nvSpPr>
        <p:spPr>
          <a:xfrm>
            <a:off x="457200" y="1256414"/>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US" sz="2000">
                <a:latin typeface="Times New Roman"/>
                <a:ea typeface="Times New Roman"/>
                <a:cs typeface="Times New Roman"/>
                <a:sym typeface="Times New Roman"/>
              </a:rPr>
              <a:t>Title- Deep convolutional neural network for the automated detection and diagnosis of seizure using EEG signals [18]</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Journal- Computers in Biology and Medicine</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Year- 2018</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Dataset –Bonn EEG dataset</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13 layer Convolutional Neural Network (5 convolutional layer, 5 max-pooling layer, 3 fully connected layer)</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Sensitivity= 95%</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Specificity = 90%</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Accuracy= 88.7%</a:t>
            </a:r>
            <a:endParaRPr/>
          </a:p>
          <a:p>
            <a:pPr indent="-342900" lvl="0" marL="342900" rtl="0" algn="l">
              <a:spcBef>
                <a:spcPts val="640"/>
              </a:spcBef>
              <a:spcAft>
                <a:spcPts val="0"/>
              </a:spcAft>
              <a:buClr>
                <a:schemeClr val="dk1"/>
              </a:buClr>
              <a:buSzPts val="3200"/>
              <a:buNone/>
            </a:pPr>
            <a:r>
              <a:t/>
            </a:r>
            <a:endParaRPr/>
          </a:p>
        </p:txBody>
      </p:sp>
      <p:sp>
        <p:nvSpPr>
          <p:cNvPr id="148" name="Google Shape;148;p2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28847" y="77898"/>
            <a:ext cx="8229600" cy="639900"/>
          </a:xfrm>
          <a:prstGeom prst="rect">
            <a:avLst/>
          </a:prstGeom>
          <a:noFill/>
          <a:ln>
            <a:noFill/>
          </a:ln>
        </p:spPr>
        <p:txBody>
          <a:bodyPr anchorCtr="0" anchor="ctr" bIns="45700" lIns="91425" spcFirstLastPara="1" rIns="91425" wrap="square" tIns="45700">
            <a:noAutofit/>
          </a:bodyPr>
          <a:lstStyle/>
          <a:p>
            <a:pPr indent="0" lvl="1" marL="457200" rtl="0" algn="ctr">
              <a:lnSpc>
                <a:spcPct val="150000"/>
              </a:lnSpc>
              <a:spcBef>
                <a:spcPts val="0"/>
              </a:spcBef>
              <a:spcAft>
                <a:spcPts val="0"/>
              </a:spcAft>
              <a:buNone/>
            </a:pPr>
            <a:r>
              <a:rPr b="1" lang="en-US" sz="3200">
                <a:latin typeface="Times New Roman"/>
                <a:ea typeface="Times New Roman"/>
                <a:cs typeface="Times New Roman"/>
                <a:sym typeface="Times New Roman"/>
              </a:rPr>
              <a:t>Dataset Description </a:t>
            </a:r>
            <a:endParaRPr/>
          </a:p>
        </p:txBody>
      </p:sp>
      <p:sp>
        <p:nvSpPr>
          <p:cNvPr id="154" name="Google Shape;154;p21"/>
          <p:cNvSpPr txBox="1"/>
          <p:nvPr>
            <p:ph idx="1" type="body"/>
          </p:nvPr>
        </p:nvSpPr>
        <p:spPr>
          <a:xfrm>
            <a:off x="457200" y="1263539"/>
            <a:ext cx="8229600" cy="5516563"/>
          </a:xfrm>
          <a:prstGeom prst="rect">
            <a:avLst/>
          </a:prstGeom>
          <a:noFill/>
          <a:ln>
            <a:noFill/>
          </a:ln>
        </p:spPr>
        <p:txBody>
          <a:bodyPr anchorCtr="0" anchor="t" bIns="45700" lIns="91425" spcFirstLastPara="1" rIns="91425" wrap="square" tIns="45700">
            <a:noAutofit/>
          </a:bodyPr>
          <a:lstStyle/>
          <a:p>
            <a:pPr indent="0" lvl="0" marL="342900" rtl="0" algn="just">
              <a:lnSpc>
                <a:spcPct val="75000"/>
              </a:lnSpc>
              <a:spcBef>
                <a:spcPts val="0"/>
              </a:spcBef>
              <a:spcAft>
                <a:spcPts val="0"/>
              </a:spcAft>
              <a:buClr>
                <a:schemeClr val="dk1"/>
              </a:buClr>
              <a:buSzPts val="2035"/>
              <a:buNone/>
            </a:pPr>
            <a:r>
              <a:rPr lang="en-US" sz="2035">
                <a:latin typeface="Times New Roman"/>
                <a:ea typeface="Times New Roman"/>
                <a:cs typeface="Times New Roman"/>
                <a:sym typeface="Times New Roman"/>
              </a:rPr>
              <a:t>The dataset used for this study is EEG time series signals compiled by Andrzejak et al. [12] at Bonn University, Germany</a:t>
            </a:r>
            <a:endParaRPr sz="2035">
              <a:latin typeface="Times New Roman"/>
              <a:ea typeface="Times New Roman"/>
              <a:cs typeface="Times New Roman"/>
              <a:sym typeface="Times New Roman"/>
            </a:endParaRPr>
          </a:p>
          <a:p>
            <a:pPr indent="0" lvl="0" marL="342900" rtl="0" algn="just">
              <a:lnSpc>
                <a:spcPct val="75000"/>
              </a:lnSpc>
              <a:spcBef>
                <a:spcPts val="1007"/>
              </a:spcBef>
              <a:spcAft>
                <a:spcPts val="0"/>
              </a:spcAft>
              <a:buClr>
                <a:schemeClr val="dk1"/>
              </a:buClr>
              <a:buSzPts val="2035"/>
              <a:buNone/>
            </a:pPr>
            <a:r>
              <a:rPr lang="en-US" sz="2035">
                <a:latin typeface="Times New Roman"/>
                <a:ea typeface="Times New Roman"/>
                <a:cs typeface="Times New Roman"/>
                <a:sym typeface="Times New Roman"/>
              </a:rPr>
              <a:t>All the five data sets were used in this research which are as follows: </a:t>
            </a:r>
            <a:endParaRPr/>
          </a:p>
          <a:p>
            <a:pPr indent="0" lvl="0" marL="342900" rtl="0" algn="just">
              <a:lnSpc>
                <a:spcPct val="75000"/>
              </a:lnSpc>
              <a:spcBef>
                <a:spcPts val="970"/>
              </a:spcBef>
              <a:spcAft>
                <a:spcPts val="0"/>
              </a:spcAft>
              <a:buClr>
                <a:schemeClr val="dk1"/>
              </a:buClr>
              <a:buSzPts val="1850"/>
              <a:buNone/>
            </a:pPr>
            <a:r>
              <a:t/>
            </a:r>
            <a:endParaRPr sz="1850">
              <a:latin typeface="Times New Roman"/>
              <a:ea typeface="Times New Roman"/>
              <a:cs typeface="Times New Roman"/>
              <a:sym typeface="Times New Roman"/>
            </a:endParaRPr>
          </a:p>
          <a:p>
            <a:pPr indent="-342900" lvl="0" marL="342900" rtl="0" algn="just">
              <a:lnSpc>
                <a:spcPct val="75000"/>
              </a:lnSpc>
              <a:spcBef>
                <a:spcPts val="970"/>
              </a:spcBef>
              <a:spcAft>
                <a:spcPts val="0"/>
              </a:spcAft>
              <a:buClr>
                <a:schemeClr val="dk1"/>
              </a:buClr>
              <a:buSzPts val="1850"/>
              <a:buFont typeface="Calibri"/>
              <a:buAutoNum type="arabicParenR"/>
            </a:pPr>
            <a:r>
              <a:rPr lang="en-US" sz="1850">
                <a:latin typeface="Times New Roman"/>
                <a:ea typeface="Times New Roman"/>
                <a:cs typeface="Times New Roman"/>
                <a:sym typeface="Times New Roman"/>
              </a:rPr>
              <a:t>Set A: EEG signals recorded from five healthy volunteers while they were in a relaxed and awake state with eyes opened.</a:t>
            </a:r>
            <a:endParaRPr/>
          </a:p>
          <a:p>
            <a:pPr indent="-225425" lvl="0" marL="342900" rtl="0" algn="just">
              <a:lnSpc>
                <a:spcPct val="75000"/>
              </a:lnSpc>
              <a:spcBef>
                <a:spcPts val="970"/>
              </a:spcBef>
              <a:spcAft>
                <a:spcPts val="0"/>
              </a:spcAft>
              <a:buClr>
                <a:schemeClr val="dk1"/>
              </a:buClr>
              <a:buSzPts val="1850"/>
              <a:buFont typeface="Calibri"/>
              <a:buNone/>
            </a:pPr>
            <a:r>
              <a:t/>
            </a:r>
            <a:endParaRPr sz="1850">
              <a:latin typeface="Times New Roman"/>
              <a:ea typeface="Times New Roman"/>
              <a:cs typeface="Times New Roman"/>
              <a:sym typeface="Times New Roman"/>
            </a:endParaRPr>
          </a:p>
          <a:p>
            <a:pPr indent="-342900" lvl="0" marL="342900" rtl="0" algn="just">
              <a:lnSpc>
                <a:spcPct val="75000"/>
              </a:lnSpc>
              <a:spcBef>
                <a:spcPts val="970"/>
              </a:spcBef>
              <a:spcAft>
                <a:spcPts val="0"/>
              </a:spcAft>
              <a:buClr>
                <a:schemeClr val="dk1"/>
              </a:buClr>
              <a:buSzPts val="1850"/>
              <a:buFont typeface="Calibri"/>
              <a:buAutoNum type="arabicParenR"/>
            </a:pPr>
            <a:r>
              <a:rPr lang="en-US" sz="1850">
                <a:latin typeface="Times New Roman"/>
                <a:ea typeface="Times New Roman"/>
                <a:cs typeface="Times New Roman"/>
                <a:sym typeface="Times New Roman"/>
              </a:rPr>
              <a:t>Set B: EEG signals recorded from five healthy volunteers while they were in a relaxed and awake state with eyes closed.</a:t>
            </a:r>
            <a:endParaRPr/>
          </a:p>
          <a:p>
            <a:pPr indent="-225425" lvl="0" marL="342900" rtl="0" algn="just">
              <a:lnSpc>
                <a:spcPct val="75000"/>
              </a:lnSpc>
              <a:spcBef>
                <a:spcPts val="970"/>
              </a:spcBef>
              <a:spcAft>
                <a:spcPts val="0"/>
              </a:spcAft>
              <a:buClr>
                <a:schemeClr val="dk1"/>
              </a:buClr>
              <a:buSzPts val="1850"/>
              <a:buFont typeface="Calibri"/>
              <a:buNone/>
            </a:pPr>
            <a:r>
              <a:t/>
            </a:r>
            <a:endParaRPr sz="1850">
              <a:latin typeface="Times New Roman"/>
              <a:ea typeface="Times New Roman"/>
              <a:cs typeface="Times New Roman"/>
              <a:sym typeface="Times New Roman"/>
            </a:endParaRPr>
          </a:p>
          <a:p>
            <a:pPr indent="-342900" lvl="0" marL="342900" rtl="0" algn="just">
              <a:lnSpc>
                <a:spcPct val="75000"/>
              </a:lnSpc>
              <a:spcBef>
                <a:spcPts val="970"/>
              </a:spcBef>
              <a:spcAft>
                <a:spcPts val="0"/>
              </a:spcAft>
              <a:buClr>
                <a:schemeClr val="dk1"/>
              </a:buClr>
              <a:buSzPts val="1850"/>
              <a:buFont typeface="Calibri"/>
              <a:buAutoNum type="arabicParenR"/>
            </a:pPr>
            <a:r>
              <a:rPr lang="en-US" sz="1850">
                <a:latin typeface="Times New Roman"/>
                <a:ea typeface="Times New Roman"/>
                <a:cs typeface="Times New Roman"/>
                <a:sym typeface="Times New Roman"/>
              </a:rPr>
              <a:t>Set C: EEG signals measured during seizure-free intervals (interictal) from the hippocampal formation of opposite hemisphere of the brain.</a:t>
            </a:r>
            <a:endParaRPr/>
          </a:p>
          <a:p>
            <a:pPr indent="-225425" lvl="0" marL="342900" rtl="0" algn="just">
              <a:lnSpc>
                <a:spcPct val="75000"/>
              </a:lnSpc>
              <a:spcBef>
                <a:spcPts val="970"/>
              </a:spcBef>
              <a:spcAft>
                <a:spcPts val="0"/>
              </a:spcAft>
              <a:buClr>
                <a:schemeClr val="dk1"/>
              </a:buClr>
              <a:buSzPts val="1850"/>
              <a:buFont typeface="Calibri"/>
              <a:buNone/>
            </a:pPr>
            <a:r>
              <a:t/>
            </a:r>
            <a:endParaRPr sz="1850">
              <a:latin typeface="Times New Roman"/>
              <a:ea typeface="Times New Roman"/>
              <a:cs typeface="Times New Roman"/>
              <a:sym typeface="Times New Roman"/>
            </a:endParaRPr>
          </a:p>
          <a:p>
            <a:pPr indent="-342900" lvl="0" marL="342900" rtl="0" algn="just">
              <a:lnSpc>
                <a:spcPct val="75000"/>
              </a:lnSpc>
              <a:spcBef>
                <a:spcPts val="970"/>
              </a:spcBef>
              <a:spcAft>
                <a:spcPts val="0"/>
              </a:spcAft>
              <a:buClr>
                <a:schemeClr val="dk1"/>
              </a:buClr>
              <a:buSzPts val="1850"/>
              <a:buFont typeface="Calibri"/>
              <a:buAutoNum type="arabicParenR"/>
            </a:pPr>
            <a:r>
              <a:rPr lang="en-US" sz="1850">
                <a:latin typeface="Times New Roman"/>
                <a:ea typeface="Times New Roman"/>
                <a:cs typeface="Times New Roman"/>
                <a:sym typeface="Times New Roman"/>
              </a:rPr>
              <a:t>Set D: EEG signals measured during seizure-free intervals (interictal) from the epileptogenic zone.</a:t>
            </a:r>
            <a:endParaRPr/>
          </a:p>
          <a:p>
            <a:pPr indent="-225425" lvl="0" marL="342900" rtl="0" algn="just">
              <a:lnSpc>
                <a:spcPct val="75000"/>
              </a:lnSpc>
              <a:spcBef>
                <a:spcPts val="970"/>
              </a:spcBef>
              <a:spcAft>
                <a:spcPts val="0"/>
              </a:spcAft>
              <a:buClr>
                <a:schemeClr val="dk1"/>
              </a:buClr>
              <a:buSzPts val="1850"/>
              <a:buFont typeface="Calibri"/>
              <a:buNone/>
            </a:pPr>
            <a:r>
              <a:t/>
            </a:r>
            <a:endParaRPr sz="1850">
              <a:latin typeface="Times New Roman"/>
              <a:ea typeface="Times New Roman"/>
              <a:cs typeface="Times New Roman"/>
              <a:sym typeface="Times New Roman"/>
            </a:endParaRPr>
          </a:p>
          <a:p>
            <a:pPr indent="-342900" lvl="0" marL="342900" rtl="0" algn="just">
              <a:lnSpc>
                <a:spcPct val="75000"/>
              </a:lnSpc>
              <a:spcBef>
                <a:spcPts val="970"/>
              </a:spcBef>
              <a:spcAft>
                <a:spcPts val="0"/>
              </a:spcAft>
              <a:buClr>
                <a:schemeClr val="dk1"/>
              </a:buClr>
              <a:buSzPts val="1850"/>
              <a:buFont typeface="Calibri"/>
              <a:buAutoNum type="arabicParenR"/>
            </a:pPr>
            <a:r>
              <a:rPr lang="en-US" sz="1850">
                <a:latin typeface="Times New Roman"/>
                <a:ea typeface="Times New Roman"/>
                <a:cs typeface="Times New Roman"/>
                <a:sym typeface="Times New Roman"/>
              </a:rPr>
              <a:t>Set E: EEG signals recorded from epileptic patients during seizure.</a:t>
            </a:r>
            <a:endParaRPr sz="1850">
              <a:latin typeface="Times New Roman"/>
              <a:ea typeface="Times New Roman"/>
              <a:cs typeface="Times New Roman"/>
              <a:sym typeface="Times New Roman"/>
            </a:endParaRPr>
          </a:p>
        </p:txBody>
      </p:sp>
      <p:sp>
        <p:nvSpPr>
          <p:cNvPr id="155" name="Google Shape;155;p2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57200" y="762000"/>
            <a:ext cx="8229600" cy="152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Signal traces of A, B, C, D and E Dataset</a:t>
            </a:r>
            <a:br>
              <a:rPr lang="en-US" sz="2800">
                <a:latin typeface="Times New Roman"/>
                <a:ea typeface="Times New Roman"/>
                <a:cs typeface="Times New Roman"/>
                <a:sym typeface="Times New Roman"/>
              </a:rPr>
            </a:br>
            <a:endParaRPr sz="6000"/>
          </a:p>
        </p:txBody>
      </p:sp>
      <p:pic>
        <p:nvPicPr>
          <p:cNvPr id="161" name="Google Shape;161;p22"/>
          <p:cNvPicPr preferRelativeResize="0"/>
          <p:nvPr>
            <p:ph idx="1" type="body"/>
          </p:nvPr>
        </p:nvPicPr>
        <p:blipFill rotWithShape="1">
          <a:blip r:embed="rId3">
            <a:alphaModFix/>
          </a:blip>
          <a:srcRect b="0" l="0" r="0" t="0"/>
          <a:stretch/>
        </p:blipFill>
        <p:spPr>
          <a:xfrm>
            <a:off x="152400" y="838200"/>
            <a:ext cx="8915399" cy="6019800"/>
          </a:xfrm>
          <a:prstGeom prst="rect">
            <a:avLst/>
          </a:prstGeom>
          <a:noFill/>
          <a:ln>
            <a:noFill/>
          </a:ln>
        </p:spPr>
      </p:pic>
      <p:sp>
        <p:nvSpPr>
          <p:cNvPr id="162" name="Google Shape;162;p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