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8466" y="-8468"/>
            <a:ext cx="9169804" cy="6874935"/>
            <a:chOff x="-8466" y="-8468"/>
            <a:chExt cx="9169804" cy="6874935"/>
          </a:xfrm>
        </p:grpSpPr>
        <p:cxnSp>
          <p:nvCxnSpPr>
            <p:cNvPr id="24" name="Google Shape;24;p2"/>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25" name="Google Shape;25;p2"/>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26" name="Google Shape;26;p2"/>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0" name="Google Shape;30;p2"/>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4" name="Google Shape;34;p2"/>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04" name="Google Shape;104;p12"/>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19" name="Google Shape;119;p14"/>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3840993" y="2745919"/>
            <a:ext cx="5251451" cy="9788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581386" y="637812"/>
            <a:ext cx="5251451" cy="519502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8" name="Google Shape;58;p6"/>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7"/>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7"/>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80" name="Google Shape;80;p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09599" y="609600"/>
            <a:ext cx="6347714"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8467" y="-8468"/>
            <a:ext cx="9169805" cy="6874935"/>
            <a:chOff x="-8467" y="-8468"/>
            <a:chExt cx="9169805" cy="6874935"/>
          </a:xfrm>
        </p:grpSpPr>
        <p:sp>
          <p:nvSpPr>
            <p:cNvPr id="7" name="Google Shape;7;p1"/>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1"/>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1"/>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1"/>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1"/>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533400" y="304800"/>
            <a:ext cx="7772400"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Problem Statement </a:t>
            </a:r>
            <a:r>
              <a:rPr lang="en-IN" sz="2400">
                <a:latin typeface="Calibri"/>
                <a:ea typeface="Calibri"/>
                <a:cs typeface="Calibri"/>
                <a:sym typeface="Calibri"/>
              </a:rPr>
              <a:t>: </a:t>
            </a:r>
            <a:br>
              <a:rPr lang="en-IN" sz="2400">
                <a:latin typeface="Calibri"/>
                <a:ea typeface="Calibri"/>
                <a:cs typeface="Calibri"/>
                <a:sym typeface="Calibri"/>
              </a:rPr>
            </a:br>
            <a:r>
              <a:rPr lang="en-IN" sz="2000">
                <a:solidFill>
                  <a:schemeClr val="dk1"/>
                </a:solidFill>
                <a:latin typeface="Calibri"/>
                <a:ea typeface="Calibri"/>
                <a:cs typeface="Calibri"/>
                <a:sym typeface="Calibri"/>
              </a:rPr>
              <a:t>Estimation of crop progression particularly in rainy season much crop may be severally affected by aberrant Monsoon/flood/drought and immediate response is needed to help farmers (This will help in policy formulation for contingent planning etc.)</a:t>
            </a:r>
            <a:endParaRPr sz="2000">
              <a:solidFill>
                <a:schemeClr val="dk1"/>
              </a:solidFill>
              <a:latin typeface="Calibri"/>
              <a:ea typeface="Calibri"/>
              <a:cs typeface="Calibri"/>
              <a:sym typeface="Calibri"/>
            </a:endParaRPr>
          </a:p>
        </p:txBody>
      </p:sp>
      <p:sp>
        <p:nvSpPr>
          <p:cNvPr id="144" name="Google Shape;144;p18"/>
          <p:cNvSpPr txBox="1"/>
          <p:nvPr>
            <p:ph idx="1" type="subTitle"/>
          </p:nvPr>
        </p:nvSpPr>
        <p:spPr>
          <a:xfrm>
            <a:off x="533400" y="2667000"/>
            <a:ext cx="7772400" cy="190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IN" sz="2000">
                <a:solidFill>
                  <a:srgbClr val="000000"/>
                </a:solidFill>
                <a:latin typeface="Calibri"/>
                <a:ea typeface="Calibri"/>
                <a:cs typeface="Calibri"/>
                <a:sym typeface="Calibri"/>
              </a:rPr>
              <a:t>Problem Code </a:t>
            </a:r>
            <a:r>
              <a:rPr lang="en-IN" sz="2000">
                <a:solidFill>
                  <a:srgbClr val="000000"/>
                </a:solidFill>
                <a:latin typeface="Calibri"/>
                <a:ea typeface="Calibri"/>
                <a:cs typeface="Calibri"/>
                <a:sym typeface="Calibri"/>
              </a:rPr>
              <a:t>: NS269</a:t>
            </a:r>
            <a:br>
              <a:rPr lang="en-IN" sz="2000">
                <a:solidFill>
                  <a:srgbClr val="000000"/>
                </a:solidFill>
                <a:latin typeface="Calibri"/>
                <a:ea typeface="Calibri"/>
                <a:cs typeface="Calibri"/>
                <a:sym typeface="Calibri"/>
              </a:rPr>
            </a:br>
            <a:r>
              <a:rPr b="1" lang="en-IN" sz="2000">
                <a:solidFill>
                  <a:srgbClr val="000000"/>
                </a:solidFill>
                <a:latin typeface="Calibri"/>
                <a:ea typeface="Calibri"/>
                <a:cs typeface="Calibri"/>
                <a:sym typeface="Calibri"/>
              </a:rPr>
              <a:t>Team Leader: </a:t>
            </a:r>
            <a:r>
              <a:rPr lang="en-IN" sz="2000">
                <a:solidFill>
                  <a:srgbClr val="000000"/>
                </a:solidFill>
                <a:latin typeface="Calibri"/>
                <a:ea typeface="Calibri"/>
                <a:cs typeface="Calibri"/>
                <a:sym typeface="Calibri"/>
              </a:rPr>
              <a:t>Harsh Raval</a:t>
            </a:r>
            <a:endParaRPr/>
          </a:p>
          <a:p>
            <a:pPr indent="0" lvl="0" marL="0" rtl="0" algn="l">
              <a:spcBef>
                <a:spcPts val="1000"/>
              </a:spcBef>
              <a:spcAft>
                <a:spcPts val="0"/>
              </a:spcAft>
              <a:buSzPts val="1600"/>
              <a:buNone/>
            </a:pPr>
            <a:r>
              <a:rPr b="1" lang="en-IN" sz="2000">
                <a:solidFill>
                  <a:srgbClr val="000000"/>
                </a:solidFill>
                <a:latin typeface="Calibri"/>
                <a:ea typeface="Calibri"/>
                <a:cs typeface="Calibri"/>
                <a:sym typeface="Calibri"/>
              </a:rPr>
              <a:t>College Code : </a:t>
            </a:r>
            <a:r>
              <a:rPr lang="en-IN" sz="2000">
                <a:solidFill>
                  <a:srgbClr val="000000"/>
                </a:solidFill>
                <a:latin typeface="Calibri"/>
                <a:ea typeface="Calibri"/>
                <a:cs typeface="Calibri"/>
                <a:sym typeface="Calibri"/>
              </a:rPr>
              <a:t>982</a:t>
            </a:r>
            <a:endParaRPr/>
          </a:p>
          <a:p>
            <a:pPr indent="0" lvl="0" marL="0" rtl="0" algn="l">
              <a:spcBef>
                <a:spcPts val="1000"/>
              </a:spcBef>
              <a:spcAft>
                <a:spcPts val="0"/>
              </a:spcAft>
              <a:buSzPts val="1600"/>
              <a:buNone/>
            </a:pPr>
            <a:r>
              <a:rPr b="1" lang="en-IN" sz="2000">
                <a:solidFill>
                  <a:srgbClr val="000000"/>
                </a:solidFill>
                <a:latin typeface="Calibri"/>
                <a:ea typeface="Calibri"/>
                <a:cs typeface="Calibri"/>
                <a:sym typeface="Calibri"/>
              </a:rPr>
              <a:t>College Name : </a:t>
            </a:r>
            <a:r>
              <a:rPr lang="en-IN" sz="2000">
                <a:solidFill>
                  <a:srgbClr val="000000"/>
                </a:solidFill>
                <a:latin typeface="Calibri"/>
                <a:ea typeface="Calibri"/>
                <a:cs typeface="Calibri"/>
                <a:sym typeface="Calibri"/>
              </a:rPr>
              <a:t>Universal College Of Engineering</a:t>
            </a:r>
            <a:endParaRPr sz="2000">
              <a:solidFill>
                <a:srgbClr val="000000"/>
              </a:solidFill>
              <a:latin typeface="Calibri"/>
              <a:ea typeface="Calibri"/>
              <a:cs typeface="Calibri"/>
              <a:sym typeface="Calibri"/>
            </a:endParaRPr>
          </a:p>
          <a:p>
            <a:pPr indent="0" lvl="0" marL="0" rtl="0" algn="l">
              <a:spcBef>
                <a:spcPts val="1000"/>
              </a:spcBef>
              <a:spcAft>
                <a:spcPts val="0"/>
              </a:spcAft>
              <a:buSzPts val="2240"/>
              <a:buNone/>
            </a:pPr>
            <a:r>
              <a:t/>
            </a:r>
            <a:endParaRPr sz="2800"/>
          </a:p>
        </p:txBody>
      </p:sp>
      <p:sp>
        <p:nvSpPr>
          <p:cNvPr id="145" name="Google Shape;145;p18"/>
          <p:cNvSpPr txBox="1"/>
          <p:nvPr/>
        </p:nvSpPr>
        <p:spPr>
          <a:xfrm>
            <a:off x="533400" y="4905345"/>
            <a:ext cx="70104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000" u="none" cap="none" strike="noStrike">
                <a:solidFill>
                  <a:schemeClr val="dk1"/>
                </a:solidFill>
                <a:latin typeface="Calibri"/>
                <a:ea typeface="Calibri"/>
                <a:cs typeface="Calibri"/>
                <a:sym typeface="Calibri"/>
              </a:rPr>
              <a:t>Team Name </a:t>
            </a:r>
            <a:r>
              <a:rPr b="0" i="0" lang="en-IN" sz="2000" u="none" cap="none" strike="noStrike">
                <a:solidFill>
                  <a:schemeClr val="dk1"/>
                </a:solidFill>
                <a:latin typeface="Calibri"/>
                <a:ea typeface="Calibri"/>
                <a:cs typeface="Calibri"/>
                <a:sym typeface="Calibri"/>
              </a:rPr>
              <a:t>: Technocrates_1</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p:nvPr/>
        </p:nvSpPr>
        <p:spPr>
          <a:xfrm>
            <a:off x="381000" y="609600"/>
            <a:ext cx="8382000" cy="5755422"/>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Rainfall calculation:</a:t>
            </a:r>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1. Used 7- day rain forecast info based on the user’s real-time location from OpenWeatherMaps API and accordingly estimated real-time rainfall for the coming monsoon(Jun-Sep).</a:t>
            </a:r>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2. This estimated rainfall is then fed to the model to predict the yield and getting the profitable crop.</a:t>
            </a:r>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3. Based on rainfall we tried to determine the chances of flood in specific areas.</a:t>
            </a:r>
            <a:endParaRPr/>
          </a:p>
          <a:p>
            <a:pPr indent="-457200" lvl="0" marL="457200" marR="0" rtl="0" algn="just">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API used</a:t>
            </a:r>
            <a:endParaRPr/>
          </a:p>
          <a:p>
            <a:pPr indent="-342900" lvl="0" marL="342900" marR="0" rtl="0" algn="just">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OpenWeatherMaps: For getting the rainfall data, giving daily weather info to farmers to assist them in farming</a:t>
            </a:r>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2. NewsAPI: To get latest updates regarding agricultural loans/schemes and news related to agriculture guidance/activities across India.</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Flask</a:t>
            </a:r>
            <a:endParaRPr/>
          </a:p>
          <a:p>
            <a:pPr indent="-342900" lvl="0" marL="342900" marR="0" rtl="0" algn="just">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To make our app device friendly so that it can work on any sort of android and iOS device we have ensured that all the computational part is done on the server side by creating APIs of our training models  and this will  improve the app performance on client side and will also help to keep the size of the app as minimal as possible</a:t>
            </a:r>
            <a:endParaRPr/>
          </a:p>
          <a:p>
            <a:pPr indent="-342900" lvl="0" marL="342900" marR="0" rtl="0" algn="just">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Also our APIs will be useful in future as anyone can use it for their project</a:t>
            </a:r>
            <a:endParaRPr/>
          </a:p>
          <a:p>
            <a:pPr indent="-228600" lvl="0" marL="342900" marR="0" rtl="0" algn="just">
              <a:spcBef>
                <a:spcPts val="0"/>
              </a:spcBef>
              <a:spcAft>
                <a:spcPts val="0"/>
              </a:spcAft>
              <a:buClr>
                <a:schemeClr val="dk1"/>
              </a:buClr>
              <a:buSzPts val="1800"/>
              <a:buFont typeface="Trebuchet MS"/>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p:nvPr/>
        </p:nvSpPr>
        <p:spPr>
          <a:xfrm>
            <a:off x="838200" y="762000"/>
            <a:ext cx="7162800" cy="206210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UI</a:t>
            </a:r>
            <a:endParaRPr/>
          </a:p>
          <a:p>
            <a:pPr indent="-342900" lvl="0" marL="342900" marR="0" rtl="0" algn="just">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The UI of the app is created using Flutter framework which is an open-source UI software development kit and is created by google</a:t>
            </a:r>
            <a:endParaRPr/>
          </a:p>
          <a:p>
            <a:pPr indent="-342900" lvl="0" marL="342900" marR="0" rtl="0" algn="just">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 Considering the fact that everyone won’t prefer English as a language to use the app  we have also given a multi lingual support in which a  user can select between Hindi and English depending upon his preference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nvSpPr>
        <p:spPr>
          <a:xfrm>
            <a:off x="381000" y="381000"/>
            <a:ext cx="8382000" cy="538609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400">
                <a:solidFill>
                  <a:srgbClr val="000000"/>
                </a:solidFill>
                <a:latin typeface="Calibri"/>
                <a:ea typeface="Calibri"/>
                <a:cs typeface="Calibri"/>
                <a:sym typeface="Calibri"/>
              </a:rPr>
              <a:t>Solution :</a:t>
            </a:r>
            <a:endParaRPr/>
          </a:p>
          <a:p>
            <a:pPr indent="0" lvl="0" marL="0" marR="0" rtl="0" algn="just">
              <a:spcBef>
                <a:spcPts val="0"/>
              </a:spcBef>
              <a:spcAft>
                <a:spcPts val="0"/>
              </a:spcAft>
              <a:buNone/>
            </a:pPr>
            <a:r>
              <a:rPr lang="en-IN" sz="2000">
                <a:solidFill>
                  <a:srgbClr val="000000"/>
                </a:solidFill>
                <a:latin typeface="Calibri"/>
                <a:ea typeface="Calibri"/>
                <a:cs typeface="Calibri"/>
                <a:sym typeface="Calibri"/>
              </a:rPr>
              <a:t>This model aims to predict the effective crop yield using machine learning algorithms for a practical solution. It will provide the farmers a variety of options before cultivating onto agricultural field. Our software will  also recommend  the farmers to grow profitable crops depending upon the conditions. </a:t>
            </a:r>
            <a:endParaRPr/>
          </a:p>
          <a:p>
            <a:pPr indent="0" lvl="0" marL="0" marR="0" rtl="0" algn="just">
              <a:spcBef>
                <a:spcPts val="0"/>
              </a:spcBef>
              <a:spcAft>
                <a:spcPts val="0"/>
              </a:spcAft>
              <a:buNone/>
            </a:pPr>
            <a:r>
              <a:rPr lang="en-IN" sz="2000">
                <a:solidFill>
                  <a:schemeClr val="dk1"/>
                </a:solidFill>
                <a:latin typeface="Calibri"/>
                <a:ea typeface="Calibri"/>
                <a:cs typeface="Calibri"/>
                <a:sym typeface="Calibri"/>
              </a:rPr>
              <a:t>List of Sections:</a:t>
            </a:r>
            <a:endParaRPr/>
          </a:p>
          <a:p>
            <a:pPr indent="0" lvl="0" marL="0" marR="0" rtl="0" algn="just">
              <a:spcBef>
                <a:spcPts val="0"/>
              </a:spcBef>
              <a:spcAft>
                <a:spcPts val="0"/>
              </a:spcAft>
              <a:buNone/>
            </a:pPr>
            <a:r>
              <a:rPr lang="en-IN" sz="2000">
                <a:solidFill>
                  <a:srgbClr val="000000"/>
                </a:solidFill>
                <a:latin typeface="Calibri"/>
                <a:ea typeface="Calibri"/>
                <a:cs typeface="Calibri"/>
                <a:sym typeface="Calibri"/>
              </a:rPr>
              <a:t>1.</a:t>
            </a:r>
            <a:r>
              <a:rPr b="1" lang="en-IN" sz="2000">
                <a:solidFill>
                  <a:srgbClr val="000000"/>
                </a:solidFill>
                <a:latin typeface="Calibri"/>
                <a:ea typeface="Calibri"/>
                <a:cs typeface="Calibri"/>
                <a:sym typeface="Calibri"/>
              </a:rPr>
              <a:t>Cross Platform Application with Multi-Lingual Support </a:t>
            </a:r>
            <a:r>
              <a:rPr lang="en-IN" sz="2000">
                <a:solidFill>
                  <a:srgbClr val="000000"/>
                </a:solidFill>
                <a:latin typeface="Calibri"/>
                <a:ea typeface="Calibri"/>
                <a:cs typeface="Calibri"/>
                <a:sym typeface="Calibri"/>
              </a:rPr>
              <a:t>for precise prediction of crop yield for farmers.</a:t>
            </a:r>
            <a:endParaRPr/>
          </a:p>
          <a:p>
            <a:pPr indent="0" lvl="0" marL="0" marR="0" rtl="0" algn="just">
              <a:spcBef>
                <a:spcPts val="0"/>
              </a:spcBef>
              <a:spcAft>
                <a:spcPts val="0"/>
              </a:spcAft>
              <a:buNone/>
            </a:pPr>
            <a:r>
              <a:rPr lang="en-IN" sz="2000">
                <a:solidFill>
                  <a:srgbClr val="000000"/>
                </a:solidFill>
                <a:latin typeface="Calibri"/>
                <a:ea typeface="Calibri"/>
                <a:cs typeface="Calibri"/>
                <a:sym typeface="Calibri"/>
              </a:rPr>
              <a:t>2.</a:t>
            </a:r>
            <a:r>
              <a:rPr b="1" lang="en-IN" sz="2000">
                <a:solidFill>
                  <a:srgbClr val="000000"/>
                </a:solidFill>
                <a:latin typeface="Calibri"/>
                <a:ea typeface="Calibri"/>
                <a:cs typeface="Calibri"/>
                <a:sym typeface="Calibri"/>
              </a:rPr>
              <a:t>Notifications</a:t>
            </a:r>
            <a:r>
              <a:rPr lang="en-IN" sz="2000">
                <a:solidFill>
                  <a:srgbClr val="000000"/>
                </a:solidFill>
                <a:latin typeface="Calibri"/>
                <a:ea typeface="Calibri"/>
                <a:cs typeface="Calibri"/>
                <a:sym typeface="Calibri"/>
              </a:rPr>
              <a:t> – &gt; To stay updated about weather and the user will get an alert if there are chances of floods in the area so as to minimize the damage due to floods</a:t>
            </a:r>
            <a:endParaRPr/>
          </a:p>
          <a:p>
            <a:pPr indent="0" lvl="0" marL="0" marR="0" rtl="0" algn="just">
              <a:spcBef>
                <a:spcPts val="0"/>
              </a:spcBef>
              <a:spcAft>
                <a:spcPts val="0"/>
              </a:spcAft>
              <a:buNone/>
            </a:pPr>
            <a:r>
              <a:rPr lang="en-IN" sz="2000">
                <a:solidFill>
                  <a:srgbClr val="000000"/>
                </a:solidFill>
                <a:latin typeface="Calibri"/>
                <a:ea typeface="Calibri"/>
                <a:cs typeface="Calibri"/>
                <a:sym typeface="Calibri"/>
              </a:rPr>
              <a:t>3.</a:t>
            </a:r>
            <a:r>
              <a:rPr b="1" lang="en-IN" sz="2000">
                <a:solidFill>
                  <a:srgbClr val="000000"/>
                </a:solidFill>
                <a:latin typeface="Calibri"/>
                <a:ea typeface="Calibri"/>
                <a:cs typeface="Calibri"/>
                <a:sym typeface="Calibri"/>
              </a:rPr>
              <a:t>Crop growing Recommendation </a:t>
            </a:r>
            <a:r>
              <a:rPr lang="en-IN" sz="2000">
                <a:solidFill>
                  <a:srgbClr val="000000"/>
                </a:solidFill>
                <a:latin typeface="Calibri"/>
                <a:ea typeface="Calibri"/>
                <a:cs typeface="Calibri"/>
                <a:sym typeface="Calibri"/>
              </a:rPr>
              <a:t>– based on the weather.</a:t>
            </a:r>
            <a:endParaRPr/>
          </a:p>
          <a:p>
            <a:pPr indent="0" lvl="0" marL="0" marR="0" rtl="0" algn="just">
              <a:spcBef>
                <a:spcPts val="0"/>
              </a:spcBef>
              <a:spcAft>
                <a:spcPts val="0"/>
              </a:spcAft>
              <a:buNone/>
            </a:pPr>
            <a:r>
              <a:rPr lang="en-IN" sz="2000">
                <a:solidFill>
                  <a:srgbClr val="000000"/>
                </a:solidFill>
                <a:latin typeface="Calibri"/>
                <a:ea typeface="Calibri"/>
                <a:cs typeface="Calibri"/>
                <a:sym typeface="Calibri"/>
              </a:rPr>
              <a:t>4.</a:t>
            </a:r>
            <a:r>
              <a:rPr b="1" lang="en-IN" sz="2000">
                <a:solidFill>
                  <a:srgbClr val="000000"/>
                </a:solidFill>
                <a:latin typeface="Calibri"/>
                <a:ea typeface="Calibri"/>
                <a:cs typeface="Calibri"/>
                <a:sym typeface="Calibri"/>
              </a:rPr>
              <a:t>Profitable crop recommendation</a:t>
            </a:r>
            <a:r>
              <a:rPr lang="en-IN" sz="2000">
                <a:solidFill>
                  <a:srgbClr val="000000"/>
                </a:solidFill>
                <a:latin typeface="Calibri"/>
                <a:ea typeface="Calibri"/>
                <a:cs typeface="Calibri"/>
                <a:sym typeface="Calibri"/>
              </a:rPr>
              <a:t>-Our model will suggest the farmers profitable crops to grow based on the area and other parameters.</a:t>
            </a:r>
            <a:endParaRPr sz="2000">
              <a:solidFill>
                <a:srgbClr val="000000"/>
              </a:solidFill>
              <a:latin typeface="Calibri"/>
              <a:ea typeface="Calibri"/>
              <a:cs typeface="Calibri"/>
              <a:sym typeface="Calibri"/>
            </a:endParaRPr>
          </a:p>
          <a:p>
            <a:pPr indent="-127000" lvl="0" marL="0" marR="0" rtl="0" algn="just">
              <a:spcBef>
                <a:spcPts val="0"/>
              </a:spcBef>
              <a:spcAft>
                <a:spcPts val="0"/>
              </a:spcAft>
              <a:buClr>
                <a:srgbClr val="000000"/>
              </a:buClr>
              <a:buSzPts val="2000"/>
              <a:buFont typeface="Arial"/>
              <a:buChar char="•"/>
            </a:pPr>
            <a:r>
              <a:rPr b="1" lang="en-IN" sz="2000">
                <a:solidFill>
                  <a:srgbClr val="000000"/>
                </a:solidFill>
                <a:latin typeface="Calibri"/>
                <a:ea typeface="Calibri"/>
                <a:cs typeface="Calibri"/>
                <a:sym typeface="Calibri"/>
              </a:rPr>
              <a:t>Mobile Application</a:t>
            </a:r>
            <a:endParaRPr/>
          </a:p>
          <a:p>
            <a:pPr indent="0" lvl="0" marL="0" marR="0" rtl="0" algn="just">
              <a:spcBef>
                <a:spcPts val="0"/>
              </a:spcBef>
              <a:spcAft>
                <a:spcPts val="0"/>
              </a:spcAft>
              <a:buNone/>
            </a:pPr>
            <a:r>
              <a:rPr lang="en-IN" sz="2000">
                <a:solidFill>
                  <a:srgbClr val="000000"/>
                </a:solidFill>
                <a:latin typeface="Calibri"/>
                <a:ea typeface="Calibri"/>
                <a:cs typeface="Calibri"/>
                <a:sym typeface="Calibri"/>
              </a:rPr>
              <a:t>An mobile app through which you can connect to the system and provide an interface to interact with the crop prediction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0"/>
          <p:cNvPicPr preferRelativeResize="0"/>
          <p:nvPr/>
        </p:nvPicPr>
        <p:blipFill rotWithShape="1">
          <a:blip r:embed="rId3">
            <a:alphaModFix/>
          </a:blip>
          <a:srcRect b="0" l="0" r="0" t="0"/>
          <a:stretch/>
        </p:blipFill>
        <p:spPr>
          <a:xfrm>
            <a:off x="381000" y="838200"/>
            <a:ext cx="8382000" cy="2805260"/>
          </a:xfrm>
          <a:prstGeom prst="rect">
            <a:avLst/>
          </a:prstGeom>
          <a:noFill/>
          <a:ln>
            <a:noFill/>
          </a:ln>
        </p:spPr>
      </p:pic>
      <p:sp>
        <p:nvSpPr>
          <p:cNvPr id="156" name="Google Shape;156;p20"/>
          <p:cNvSpPr txBox="1"/>
          <p:nvPr/>
        </p:nvSpPr>
        <p:spPr>
          <a:xfrm>
            <a:off x="3251029" y="76200"/>
            <a:ext cx="264194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000">
                <a:solidFill>
                  <a:schemeClr val="dk1"/>
                </a:solidFill>
                <a:latin typeface="Trebuchet MS"/>
                <a:ea typeface="Trebuchet MS"/>
                <a:cs typeface="Trebuchet MS"/>
                <a:sym typeface="Trebuchet MS"/>
              </a:rPr>
              <a:t>GARBLED DATASETS</a:t>
            </a:r>
            <a:endParaRPr/>
          </a:p>
          <a:p>
            <a:pPr indent="0" lvl="0" marL="0" marR="0" rtl="0" algn="ctr">
              <a:spcBef>
                <a:spcPts val="0"/>
              </a:spcBef>
              <a:spcAft>
                <a:spcPts val="0"/>
              </a:spcAft>
              <a:buNone/>
            </a:pPr>
            <a:r>
              <a:rPr b="1" lang="en-IN" sz="2000">
                <a:solidFill>
                  <a:schemeClr val="dk1"/>
                </a:solidFill>
                <a:latin typeface="Trebuchet MS"/>
                <a:ea typeface="Trebuchet MS"/>
                <a:cs typeface="Trebuchet MS"/>
                <a:sym typeface="Trebuchet MS"/>
              </a:rPr>
              <a:t>Source : data.gov.in </a:t>
            </a:r>
            <a:endParaRPr b="1" sz="2000">
              <a:solidFill>
                <a:schemeClr val="dk1"/>
              </a:solidFill>
              <a:latin typeface="Trebuchet MS"/>
              <a:ea typeface="Trebuchet MS"/>
              <a:cs typeface="Trebuchet MS"/>
              <a:sym typeface="Trebuchet MS"/>
            </a:endParaRPr>
          </a:p>
        </p:txBody>
      </p:sp>
      <p:pic>
        <p:nvPicPr>
          <p:cNvPr id="157" name="Google Shape;157;p20"/>
          <p:cNvPicPr preferRelativeResize="0"/>
          <p:nvPr/>
        </p:nvPicPr>
        <p:blipFill rotWithShape="1">
          <a:blip r:embed="rId4">
            <a:alphaModFix/>
          </a:blip>
          <a:srcRect b="0" l="0" r="0" t="0"/>
          <a:stretch/>
        </p:blipFill>
        <p:spPr>
          <a:xfrm>
            <a:off x="266700" y="3886200"/>
            <a:ext cx="8724900" cy="27321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nvSpPr>
        <p:spPr>
          <a:xfrm>
            <a:off x="152400" y="0"/>
            <a:ext cx="86868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Workflow of the model:</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b="1" lang="en-IN" sz="1800">
                <a:solidFill>
                  <a:schemeClr val="dk1"/>
                </a:solidFill>
                <a:latin typeface="Calibri"/>
                <a:ea typeface="Calibri"/>
                <a:cs typeface="Calibri"/>
                <a:sym typeface="Calibri"/>
              </a:rPr>
              <a:t>Getting data ready through pre-processing steps:</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Fetching datasets from “data.gov.in” related to Crop and Rainfall.</a:t>
            </a:r>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Merging rainfall and crop datasets accordingly in order to create a single dataset which </a:t>
            </a:r>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	will be relevant to our problem statement.</a:t>
            </a:r>
            <a:endParaRPr/>
          </a:p>
          <a:p>
            <a:pPr indent="-342900" lvl="0" marL="342900" marR="0" rtl="0" algn="just">
              <a:spcBef>
                <a:spcPts val="0"/>
              </a:spcBef>
              <a:spcAft>
                <a:spcPts val="0"/>
              </a:spcAft>
              <a:buClr>
                <a:schemeClr val="dk1"/>
              </a:buClr>
              <a:buSzPts val="1800"/>
              <a:buFont typeface="Calibri"/>
              <a:buAutoNum type="arabicPeriod" startAt="3"/>
            </a:pPr>
            <a:r>
              <a:rPr lang="en-IN" sz="1800">
                <a:solidFill>
                  <a:schemeClr val="dk1"/>
                </a:solidFill>
                <a:latin typeface="Calibri"/>
                <a:ea typeface="Calibri"/>
                <a:cs typeface="Calibri"/>
                <a:sym typeface="Calibri"/>
              </a:rPr>
              <a:t>  Replacing NAN values in columns with mean of that particular column.</a:t>
            </a:r>
            <a:endParaRPr/>
          </a:p>
          <a:p>
            <a:pPr indent="-342900" lvl="0" marL="342900" marR="0" rtl="0" algn="just">
              <a:spcBef>
                <a:spcPts val="0"/>
              </a:spcBef>
              <a:spcAft>
                <a:spcPts val="0"/>
              </a:spcAft>
              <a:buClr>
                <a:schemeClr val="dk1"/>
              </a:buClr>
              <a:buSzPts val="1800"/>
              <a:buFont typeface="Calibri"/>
              <a:buAutoNum type="arabicPeriod" startAt="3"/>
            </a:pPr>
            <a:r>
              <a:rPr lang="en-IN" sz="1800">
                <a:solidFill>
                  <a:schemeClr val="dk1"/>
                </a:solidFill>
                <a:latin typeface="Calibri"/>
                <a:ea typeface="Calibri"/>
                <a:cs typeface="Calibri"/>
                <a:sym typeface="Calibri"/>
              </a:rPr>
              <a:t>  Detecting and Removing Outliers.</a:t>
            </a:r>
            <a:endParaRPr/>
          </a:p>
          <a:p>
            <a:pPr indent="-342900" lvl="0" marL="342900" marR="0" rtl="0" algn="just">
              <a:spcBef>
                <a:spcPts val="0"/>
              </a:spcBef>
              <a:spcAft>
                <a:spcPts val="0"/>
              </a:spcAft>
              <a:buClr>
                <a:schemeClr val="dk1"/>
              </a:buClr>
              <a:buSzPts val="1800"/>
              <a:buFont typeface="Calibri"/>
              <a:buAutoNum type="arabicPeriod" startAt="3"/>
            </a:pPr>
            <a:r>
              <a:rPr lang="en-IN" sz="1800">
                <a:solidFill>
                  <a:schemeClr val="dk1"/>
                </a:solidFill>
                <a:latin typeface="Calibri"/>
                <a:ea typeface="Calibri"/>
                <a:cs typeface="Calibri"/>
                <a:sym typeface="Calibri"/>
              </a:rPr>
              <a:t>  Sorting and Filtering the crop column as to remove the crops with very less samples. </a:t>
            </a:r>
            <a:endParaRPr/>
          </a:p>
          <a:p>
            <a:pPr indent="-342900" lvl="0" marL="342900" marR="0" rtl="0" algn="just">
              <a:spcBef>
                <a:spcPts val="0"/>
              </a:spcBef>
              <a:spcAft>
                <a:spcPts val="0"/>
              </a:spcAft>
              <a:buClr>
                <a:schemeClr val="dk1"/>
              </a:buClr>
              <a:buSzPts val="1800"/>
              <a:buFont typeface="Calibri"/>
              <a:buAutoNum type="arabicPeriod" startAt="3"/>
            </a:pPr>
            <a:r>
              <a:rPr lang="en-IN" sz="1800">
                <a:solidFill>
                  <a:schemeClr val="dk1"/>
                </a:solidFill>
                <a:latin typeface="Calibri"/>
                <a:ea typeface="Calibri"/>
                <a:cs typeface="Calibri"/>
                <a:sym typeface="Calibri"/>
              </a:rPr>
              <a:t>  Dependency : Data only available till 2014</a:t>
            </a:r>
            <a:endParaRPr sz="1800">
              <a:solidFill>
                <a:schemeClr val="dk1"/>
              </a:solidFill>
              <a:latin typeface="Calibri"/>
              <a:ea typeface="Calibri"/>
              <a:cs typeface="Calibri"/>
              <a:sym typeface="Calibri"/>
            </a:endParaRPr>
          </a:p>
          <a:p>
            <a:pPr indent="0" lvl="6" marL="2743200" marR="0" rtl="0" algn="just">
              <a:spcBef>
                <a:spcPts val="0"/>
              </a:spcBef>
              <a:spcAft>
                <a:spcPts val="0"/>
              </a:spcAft>
              <a:buNone/>
            </a:pPr>
            <a:r>
              <a:rPr b="0" i="0" lang="en-IN" sz="1800" u="none" cap="none" strike="noStrike">
                <a:solidFill>
                  <a:schemeClr val="dk1"/>
                </a:solidFill>
                <a:latin typeface="Calibri"/>
                <a:ea typeface="Calibri"/>
                <a:cs typeface="Calibri"/>
                <a:sym typeface="Calibri"/>
              </a:rPr>
              <a:t>                 </a:t>
            </a:r>
            <a:r>
              <a:rPr b="1" i="0" lang="en-IN" sz="1800" u="sng" cap="none" strike="noStrike">
                <a:solidFill>
                  <a:schemeClr val="dk1"/>
                </a:solidFill>
                <a:latin typeface="Calibri"/>
                <a:ea typeface="Calibri"/>
                <a:cs typeface="Calibri"/>
                <a:sym typeface="Calibri"/>
              </a:rPr>
              <a:t>FINAL DATASET</a:t>
            </a:r>
            <a:endParaRPr/>
          </a:p>
          <a:p>
            <a:pPr indent="0" lvl="1" marL="45720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pic>
        <p:nvPicPr>
          <p:cNvPr id="163" name="Google Shape;163;p21"/>
          <p:cNvPicPr preferRelativeResize="0"/>
          <p:nvPr/>
        </p:nvPicPr>
        <p:blipFill rotWithShape="1">
          <a:blip r:embed="rId3">
            <a:alphaModFix/>
          </a:blip>
          <a:srcRect b="0" l="0" r="0" t="0"/>
          <a:stretch/>
        </p:blipFill>
        <p:spPr>
          <a:xfrm>
            <a:off x="228600" y="3657600"/>
            <a:ext cx="8610600" cy="297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p:nvPr/>
        </p:nvSpPr>
        <p:spPr>
          <a:xfrm>
            <a:off x="228600" y="228600"/>
            <a:ext cx="8534400" cy="359072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15000"/>
              </a:lnSpc>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Making of Yield Prediction Machine Learning Model:</a:t>
            </a:r>
            <a:endParaRPr b="1" sz="2000">
              <a:solidFill>
                <a:schemeClr val="dk1"/>
              </a:solidFill>
              <a:latin typeface="Calibri"/>
              <a:ea typeface="Calibri"/>
              <a:cs typeface="Calibri"/>
              <a:sym typeface="Calibri"/>
            </a:endParaRPr>
          </a:p>
          <a:p>
            <a:pPr indent="-457200" lvl="0" marL="457200" marR="0" rtl="0" algn="just">
              <a:spcBef>
                <a:spcPts val="100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We trained our model with: </a:t>
            </a:r>
            <a:endParaRPr/>
          </a:p>
          <a:p>
            <a:pPr indent="-342900" lvl="2" marL="1257300" marR="0" rtl="0" algn="just">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K Neighbours Regressor</a:t>
            </a:r>
            <a:endParaRPr/>
          </a:p>
          <a:p>
            <a:pPr indent="-342900" lvl="2" marL="1257300" marR="0" rtl="0" algn="just">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Support Vector Regressor</a:t>
            </a:r>
            <a:endParaRPr/>
          </a:p>
          <a:p>
            <a:pPr indent="-342900" lvl="2" marL="1257300" marR="0" rtl="0" algn="just">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Random Forest Regressor</a:t>
            </a:r>
            <a:endParaRPr/>
          </a:p>
          <a:p>
            <a:pPr indent="-342900" lvl="2" marL="1257300" marR="0" rtl="0" algn="just">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Decision Tree Regressor </a:t>
            </a:r>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Out of all these Regression Algorithms, </a:t>
            </a:r>
            <a:r>
              <a:rPr b="1" lang="en-IN" sz="1800">
                <a:solidFill>
                  <a:schemeClr val="dk1"/>
                </a:solidFill>
                <a:latin typeface="Calibri"/>
                <a:ea typeface="Calibri"/>
                <a:cs typeface="Calibri"/>
                <a:sym typeface="Calibri"/>
              </a:rPr>
              <a:t>Random Forest Regressor </a:t>
            </a:r>
            <a:r>
              <a:rPr lang="en-IN" sz="1800">
                <a:solidFill>
                  <a:schemeClr val="dk1"/>
                </a:solidFill>
                <a:latin typeface="Calibri"/>
                <a:ea typeface="Calibri"/>
                <a:cs typeface="Calibri"/>
                <a:sym typeface="Calibri"/>
              </a:rPr>
              <a:t>was the one with </a:t>
            </a:r>
            <a:r>
              <a:rPr b="1" lang="en-IN" sz="1800">
                <a:solidFill>
                  <a:schemeClr val="dk1"/>
                </a:solidFill>
                <a:latin typeface="Calibri"/>
                <a:ea typeface="Calibri"/>
                <a:cs typeface="Calibri"/>
                <a:sym typeface="Calibri"/>
              </a:rPr>
              <a:t>Highest  Accuracy Percentage </a:t>
            </a:r>
            <a:r>
              <a:rPr lang="en-IN" sz="1800">
                <a:solidFill>
                  <a:schemeClr val="dk1"/>
                </a:solidFill>
                <a:latin typeface="Calibri"/>
                <a:ea typeface="Calibri"/>
                <a:cs typeface="Calibri"/>
                <a:sym typeface="Calibri"/>
              </a:rPr>
              <a:t>of about </a:t>
            </a:r>
            <a:r>
              <a:rPr b="1" lang="en-IN" sz="1800">
                <a:solidFill>
                  <a:schemeClr val="dk1"/>
                </a:solidFill>
                <a:latin typeface="Calibri"/>
                <a:ea typeface="Calibri"/>
                <a:cs typeface="Calibri"/>
                <a:sym typeface="Calibri"/>
              </a:rPr>
              <a:t>94%</a:t>
            </a:r>
            <a:r>
              <a:rPr lang="en-IN" sz="1800">
                <a:solidFill>
                  <a:schemeClr val="dk1"/>
                </a:solidFill>
                <a:latin typeface="Calibri"/>
                <a:ea typeface="Calibri"/>
                <a:cs typeface="Calibri"/>
                <a:sym typeface="Calibri"/>
              </a:rPr>
              <a:t> </a:t>
            </a:r>
            <a:endParaRPr/>
          </a:p>
          <a:p>
            <a:pPr indent="-342900" lvl="0" marL="3429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  We used </a:t>
            </a:r>
            <a:r>
              <a:rPr b="1" lang="en-IN" sz="1800">
                <a:solidFill>
                  <a:schemeClr val="dk1"/>
                </a:solidFill>
                <a:latin typeface="Calibri"/>
                <a:ea typeface="Calibri"/>
                <a:cs typeface="Calibri"/>
                <a:sym typeface="Calibri"/>
              </a:rPr>
              <a:t>K-Fold Cross Validation </a:t>
            </a:r>
            <a:r>
              <a:rPr lang="en-IN" sz="1800">
                <a:solidFill>
                  <a:schemeClr val="dk1"/>
                </a:solidFill>
                <a:latin typeface="Calibri"/>
                <a:ea typeface="Calibri"/>
                <a:cs typeface="Calibri"/>
                <a:sym typeface="Calibri"/>
              </a:rPr>
              <a:t>with 5 Folds to test our model for accuracy on      	different 	testing sets. Results were very satisfying. </a:t>
            </a:r>
            <a:endParaRPr sz="1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Our Crop Yield Prediction Model was Successful</a:t>
            </a:r>
            <a:r>
              <a:rPr lang="en-IN" sz="16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pic>
        <p:nvPicPr>
          <p:cNvPr id="169" name="Google Shape;169;p22"/>
          <p:cNvPicPr preferRelativeResize="0"/>
          <p:nvPr/>
        </p:nvPicPr>
        <p:blipFill rotWithShape="1">
          <a:blip r:embed="rId3">
            <a:alphaModFix/>
          </a:blip>
          <a:srcRect b="0" l="0" r="0" t="0"/>
          <a:stretch/>
        </p:blipFill>
        <p:spPr>
          <a:xfrm>
            <a:off x="381000" y="3657600"/>
            <a:ext cx="8534400" cy="30542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3"/>
          <p:cNvPicPr preferRelativeResize="0"/>
          <p:nvPr/>
        </p:nvPicPr>
        <p:blipFill rotWithShape="1">
          <a:blip r:embed="rId3">
            <a:alphaModFix/>
          </a:blip>
          <a:srcRect b="0" l="0" r="0" t="0"/>
          <a:stretch/>
        </p:blipFill>
        <p:spPr>
          <a:xfrm>
            <a:off x="196817" y="356792"/>
            <a:ext cx="8610600" cy="3130785"/>
          </a:xfrm>
          <a:prstGeom prst="rect">
            <a:avLst/>
          </a:prstGeom>
          <a:noFill/>
          <a:ln>
            <a:noFill/>
          </a:ln>
        </p:spPr>
      </p:pic>
      <p:sp>
        <p:nvSpPr>
          <p:cNvPr id="175" name="Google Shape;175;p23"/>
          <p:cNvSpPr txBox="1"/>
          <p:nvPr/>
        </p:nvSpPr>
        <p:spPr>
          <a:xfrm>
            <a:off x="2639105" y="-43318"/>
            <a:ext cx="355090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u="sng">
                <a:solidFill>
                  <a:schemeClr val="dk1"/>
                </a:solidFill>
                <a:latin typeface="Calibri"/>
                <a:ea typeface="Calibri"/>
                <a:cs typeface="Calibri"/>
                <a:sym typeface="Calibri"/>
              </a:rPr>
              <a:t>Yield Prediction Model Evaluation</a:t>
            </a:r>
            <a:endParaRPr b="1" sz="2000" u="sng">
              <a:solidFill>
                <a:schemeClr val="dk1"/>
              </a:solidFill>
              <a:latin typeface="Calibri"/>
              <a:ea typeface="Calibri"/>
              <a:cs typeface="Calibri"/>
              <a:sym typeface="Calibri"/>
            </a:endParaRPr>
          </a:p>
        </p:txBody>
      </p:sp>
      <p:sp>
        <p:nvSpPr>
          <p:cNvPr id="176" name="Google Shape;176;p23"/>
          <p:cNvSpPr txBox="1"/>
          <p:nvPr/>
        </p:nvSpPr>
        <p:spPr>
          <a:xfrm>
            <a:off x="2955088" y="3403829"/>
            <a:ext cx="291894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Cross Validation Score Results</a:t>
            </a:r>
            <a:endParaRPr sz="1600">
              <a:solidFill>
                <a:schemeClr val="dk1"/>
              </a:solidFill>
              <a:latin typeface="Trebuchet MS"/>
              <a:ea typeface="Trebuchet MS"/>
              <a:cs typeface="Trebuchet MS"/>
              <a:sym typeface="Trebuchet MS"/>
            </a:endParaRPr>
          </a:p>
        </p:txBody>
      </p:sp>
      <p:pic>
        <p:nvPicPr>
          <p:cNvPr id="177" name="Google Shape;177;p23"/>
          <p:cNvPicPr preferRelativeResize="0"/>
          <p:nvPr/>
        </p:nvPicPr>
        <p:blipFill rotWithShape="1">
          <a:blip r:embed="rId4">
            <a:alphaModFix/>
          </a:blip>
          <a:srcRect b="0" l="0" r="0" t="0"/>
          <a:stretch/>
        </p:blipFill>
        <p:spPr>
          <a:xfrm>
            <a:off x="196817" y="3793951"/>
            <a:ext cx="8610600" cy="761295"/>
          </a:xfrm>
          <a:prstGeom prst="rect">
            <a:avLst/>
          </a:prstGeom>
          <a:noFill/>
          <a:ln>
            <a:noFill/>
          </a:ln>
        </p:spPr>
      </p:pic>
      <p:sp>
        <p:nvSpPr>
          <p:cNvPr id="178" name="Google Shape;178;p23"/>
          <p:cNvSpPr txBox="1"/>
          <p:nvPr/>
        </p:nvSpPr>
        <p:spPr>
          <a:xfrm>
            <a:off x="3809998" y="4492288"/>
            <a:ext cx="120911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R2 Score</a:t>
            </a:r>
            <a:endParaRPr sz="1600">
              <a:solidFill>
                <a:schemeClr val="dk1"/>
              </a:solidFill>
              <a:latin typeface="Trebuchet MS"/>
              <a:ea typeface="Trebuchet MS"/>
              <a:cs typeface="Trebuchet MS"/>
              <a:sym typeface="Trebuchet MS"/>
            </a:endParaRPr>
          </a:p>
        </p:txBody>
      </p:sp>
      <p:pic>
        <p:nvPicPr>
          <p:cNvPr id="179" name="Google Shape;179;p23"/>
          <p:cNvPicPr preferRelativeResize="0"/>
          <p:nvPr/>
        </p:nvPicPr>
        <p:blipFill rotWithShape="1">
          <a:blip r:embed="rId5">
            <a:alphaModFix/>
          </a:blip>
          <a:srcRect b="0" l="0" r="0" t="0"/>
          <a:stretch/>
        </p:blipFill>
        <p:spPr>
          <a:xfrm>
            <a:off x="196817" y="4861620"/>
            <a:ext cx="8610600" cy="1672994"/>
          </a:xfrm>
          <a:prstGeom prst="rect">
            <a:avLst/>
          </a:prstGeom>
          <a:noFill/>
          <a:ln>
            <a:noFill/>
          </a:ln>
        </p:spPr>
      </p:pic>
      <p:sp>
        <p:nvSpPr>
          <p:cNvPr id="180" name="Google Shape;180;p23"/>
          <p:cNvSpPr txBox="1"/>
          <p:nvPr/>
        </p:nvSpPr>
        <p:spPr>
          <a:xfrm>
            <a:off x="3200400" y="6449546"/>
            <a:ext cx="245131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Trebuchet MS"/>
                <a:ea typeface="Trebuchet MS"/>
                <a:cs typeface="Trebuchet MS"/>
                <a:sym typeface="Trebuchet MS"/>
              </a:rPr>
              <a:t>MSE, RMSE &amp; MAE Scores</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228600" y="62960"/>
            <a:ext cx="8686800" cy="4278094"/>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Making of Profitable Crop Prediction Machine Learning Model:</a:t>
            </a:r>
            <a:r>
              <a:rPr lang="en-IN" sz="20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These was an Extreme Multi-Class Classification problem.</a:t>
            </a:r>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We decided to </a:t>
            </a:r>
            <a:r>
              <a:rPr b="1" lang="en-IN" sz="1800">
                <a:solidFill>
                  <a:schemeClr val="dk1"/>
                </a:solidFill>
                <a:latin typeface="Calibri"/>
                <a:ea typeface="Calibri"/>
                <a:cs typeface="Calibri"/>
                <a:sym typeface="Calibri"/>
              </a:rPr>
              <a:t>filter top 24 Crops that are grown in India </a:t>
            </a:r>
            <a:r>
              <a:rPr lang="en-IN" sz="1800">
                <a:solidFill>
                  <a:schemeClr val="dk1"/>
                </a:solidFill>
                <a:latin typeface="Calibri"/>
                <a:ea typeface="Calibri"/>
                <a:cs typeface="Calibri"/>
                <a:sym typeface="Calibri"/>
              </a:rPr>
              <a:t>and later perform classification on this crops.</a:t>
            </a:r>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The dataset for classification was highly imbalanced.</a:t>
            </a:r>
            <a:endParaRPr sz="1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These time we trained our model with:</a:t>
            </a:r>
            <a:endParaRPr/>
          </a:p>
          <a:p>
            <a:pPr indent="-457200" lvl="2" marL="1371600" marR="0" rtl="0" algn="just">
              <a:spcBef>
                <a:spcPts val="0"/>
              </a:spcBef>
              <a:spcAft>
                <a:spcPts val="0"/>
              </a:spcAft>
              <a:buClr>
                <a:schemeClr val="dk1"/>
              </a:buClr>
              <a:buSzPts val="1800"/>
              <a:buFont typeface="Trebuchet MS"/>
              <a:buAutoNum type="arabicPeriod"/>
            </a:pPr>
            <a:r>
              <a:rPr b="0" i="0" lang="en-IN" sz="1800" u="none" cap="none" strike="noStrike">
                <a:solidFill>
                  <a:schemeClr val="dk1"/>
                </a:solidFill>
                <a:latin typeface="Calibri"/>
                <a:ea typeface="Calibri"/>
                <a:cs typeface="Calibri"/>
                <a:sym typeface="Calibri"/>
              </a:rPr>
              <a:t>K Neighbours Classifier</a:t>
            </a:r>
            <a:endParaRPr/>
          </a:p>
          <a:p>
            <a:pPr indent="-457200" lvl="2" marL="1371600" marR="0" rtl="0" algn="just">
              <a:spcBef>
                <a:spcPts val="0"/>
              </a:spcBef>
              <a:spcAft>
                <a:spcPts val="0"/>
              </a:spcAft>
              <a:buClr>
                <a:schemeClr val="dk1"/>
              </a:buClr>
              <a:buSzPts val="1800"/>
              <a:buFont typeface="Trebuchet MS"/>
              <a:buAutoNum type="arabicPeriod"/>
            </a:pPr>
            <a:r>
              <a:rPr b="0" i="0" lang="en-IN" sz="1800" u="none" cap="none" strike="noStrike">
                <a:solidFill>
                  <a:schemeClr val="dk1"/>
                </a:solidFill>
                <a:latin typeface="Calibri"/>
                <a:ea typeface="Calibri"/>
                <a:cs typeface="Calibri"/>
                <a:sym typeface="Calibri"/>
              </a:rPr>
              <a:t>Decision Tree Classifier</a:t>
            </a:r>
            <a:endParaRPr/>
          </a:p>
          <a:p>
            <a:pPr indent="-457200" lvl="2" marL="1371600" marR="0" rtl="0" algn="just">
              <a:spcBef>
                <a:spcPts val="0"/>
              </a:spcBef>
              <a:spcAft>
                <a:spcPts val="0"/>
              </a:spcAft>
              <a:buClr>
                <a:schemeClr val="dk1"/>
              </a:buClr>
              <a:buSzPts val="1800"/>
              <a:buFont typeface="Trebuchet MS"/>
              <a:buAutoNum type="arabicPeriod"/>
            </a:pPr>
            <a:r>
              <a:rPr b="0" i="0" lang="en-IN" sz="1800" u="none" cap="none" strike="noStrike">
                <a:solidFill>
                  <a:schemeClr val="dk1"/>
                </a:solidFill>
                <a:latin typeface="Calibri"/>
                <a:ea typeface="Calibri"/>
                <a:cs typeface="Calibri"/>
                <a:sym typeface="Calibri"/>
              </a:rPr>
              <a:t>Random Forest Classifier</a:t>
            </a:r>
            <a:endParaRPr b="0" i="0" sz="1800" u="none" cap="none" strike="noStrike">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Tuning the parameters.</a:t>
            </a:r>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Surprisingly, even this time </a:t>
            </a:r>
            <a:r>
              <a:rPr b="1" lang="en-IN" sz="1800">
                <a:solidFill>
                  <a:schemeClr val="dk1"/>
                </a:solidFill>
                <a:latin typeface="Calibri"/>
                <a:ea typeface="Calibri"/>
                <a:cs typeface="Calibri"/>
                <a:sym typeface="Calibri"/>
              </a:rPr>
              <a:t>Random Forest Classifier </a:t>
            </a:r>
            <a:r>
              <a:rPr lang="en-IN" sz="1800">
                <a:solidFill>
                  <a:schemeClr val="dk1"/>
                </a:solidFill>
                <a:latin typeface="Calibri"/>
                <a:ea typeface="Calibri"/>
                <a:cs typeface="Calibri"/>
                <a:sym typeface="Calibri"/>
              </a:rPr>
              <a:t>was the one which fitted itself on our data very well compared to other classification algorithms. </a:t>
            </a:r>
            <a:endParaRPr/>
          </a:p>
          <a:p>
            <a:pPr indent="-457200" lvl="0" marL="457200" marR="0" rtl="0" algn="just">
              <a:spcBef>
                <a:spcPts val="0"/>
              </a:spcBef>
              <a:spcAft>
                <a:spcPts val="0"/>
              </a:spcAft>
              <a:buClr>
                <a:schemeClr val="dk1"/>
              </a:buClr>
              <a:buSzPts val="1800"/>
              <a:buFont typeface="Trebuchet MS"/>
              <a:buAutoNum type="arabicPeriod"/>
            </a:pPr>
            <a:r>
              <a:rPr lang="en-IN" sz="1800">
                <a:solidFill>
                  <a:schemeClr val="dk1"/>
                </a:solidFill>
                <a:latin typeface="Calibri"/>
                <a:ea typeface="Calibri"/>
                <a:cs typeface="Calibri"/>
                <a:sym typeface="Calibri"/>
              </a:rPr>
              <a:t>We were able to receive an </a:t>
            </a:r>
            <a:r>
              <a:rPr b="1" lang="en-IN" sz="1800">
                <a:solidFill>
                  <a:schemeClr val="dk1"/>
                </a:solidFill>
                <a:latin typeface="Calibri"/>
                <a:ea typeface="Calibri"/>
                <a:cs typeface="Calibri"/>
                <a:sym typeface="Calibri"/>
              </a:rPr>
              <a:t>accuracy of 77% for extreme multi-class classification </a:t>
            </a:r>
            <a:r>
              <a:rPr lang="en-IN" sz="1800">
                <a:solidFill>
                  <a:schemeClr val="dk1"/>
                </a:solidFill>
                <a:latin typeface="Calibri"/>
                <a:ea typeface="Calibri"/>
                <a:cs typeface="Calibri"/>
                <a:sym typeface="Calibri"/>
              </a:rPr>
              <a:t>with 24 unique classes.  </a:t>
            </a:r>
            <a:endParaRPr sz="1800">
              <a:solidFill>
                <a:schemeClr val="dk1"/>
              </a:solidFill>
              <a:latin typeface="Calibri"/>
              <a:ea typeface="Calibri"/>
              <a:cs typeface="Calibri"/>
              <a:sym typeface="Calibri"/>
            </a:endParaRPr>
          </a:p>
        </p:txBody>
      </p:sp>
      <p:pic>
        <p:nvPicPr>
          <p:cNvPr id="186" name="Google Shape;186;p24"/>
          <p:cNvPicPr preferRelativeResize="0"/>
          <p:nvPr/>
        </p:nvPicPr>
        <p:blipFill rotWithShape="1">
          <a:blip r:embed="rId3">
            <a:alphaModFix/>
          </a:blip>
          <a:srcRect b="0" l="0" r="0" t="0"/>
          <a:stretch/>
        </p:blipFill>
        <p:spPr>
          <a:xfrm>
            <a:off x="228600" y="4308229"/>
            <a:ext cx="8686800" cy="2514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5"/>
          <p:cNvPicPr preferRelativeResize="0"/>
          <p:nvPr/>
        </p:nvPicPr>
        <p:blipFill rotWithShape="1">
          <a:blip r:embed="rId3">
            <a:alphaModFix/>
          </a:blip>
          <a:srcRect b="0" l="0" r="0" t="0"/>
          <a:stretch/>
        </p:blipFill>
        <p:spPr>
          <a:xfrm>
            <a:off x="304800" y="838200"/>
            <a:ext cx="8458200" cy="4782959"/>
          </a:xfrm>
          <a:prstGeom prst="rect">
            <a:avLst/>
          </a:prstGeom>
          <a:noFill/>
          <a:ln>
            <a:noFill/>
          </a:ln>
        </p:spPr>
      </p:pic>
      <p:sp>
        <p:nvSpPr>
          <p:cNvPr id="192" name="Google Shape;192;p25"/>
          <p:cNvSpPr txBox="1"/>
          <p:nvPr/>
        </p:nvSpPr>
        <p:spPr>
          <a:xfrm>
            <a:off x="2819400" y="228600"/>
            <a:ext cx="352436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u="sng">
                <a:solidFill>
                  <a:schemeClr val="dk1"/>
                </a:solidFill>
                <a:latin typeface="Calibri"/>
                <a:ea typeface="Calibri"/>
                <a:cs typeface="Calibri"/>
                <a:sym typeface="Calibri"/>
              </a:rPr>
              <a:t>Profitable Crop Model Evaluation</a:t>
            </a:r>
            <a:endParaRPr b="1" sz="2000" u="sng">
              <a:solidFill>
                <a:schemeClr val="dk1"/>
              </a:solidFill>
              <a:latin typeface="Calibri"/>
              <a:ea typeface="Calibri"/>
              <a:cs typeface="Calibri"/>
              <a:sym typeface="Calibri"/>
            </a:endParaRPr>
          </a:p>
        </p:txBody>
      </p:sp>
      <p:sp>
        <p:nvSpPr>
          <p:cNvPr id="193" name="Google Shape;193;p25"/>
          <p:cNvSpPr txBox="1"/>
          <p:nvPr/>
        </p:nvSpPr>
        <p:spPr>
          <a:xfrm>
            <a:off x="3429000" y="5807203"/>
            <a:ext cx="2514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Classification Report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6"/>
          <p:cNvPicPr preferRelativeResize="0"/>
          <p:nvPr/>
        </p:nvPicPr>
        <p:blipFill rotWithShape="1">
          <a:blip r:embed="rId3">
            <a:alphaModFix/>
          </a:blip>
          <a:srcRect b="0" l="0" r="0" t="0"/>
          <a:stretch/>
        </p:blipFill>
        <p:spPr>
          <a:xfrm>
            <a:off x="914400" y="133226"/>
            <a:ext cx="7239000" cy="3743847"/>
          </a:xfrm>
          <a:prstGeom prst="rect">
            <a:avLst/>
          </a:prstGeom>
          <a:noFill/>
          <a:ln>
            <a:noFill/>
          </a:ln>
        </p:spPr>
      </p:pic>
      <p:pic>
        <p:nvPicPr>
          <p:cNvPr id="199" name="Google Shape;199;p26"/>
          <p:cNvPicPr preferRelativeResize="0"/>
          <p:nvPr/>
        </p:nvPicPr>
        <p:blipFill rotWithShape="1">
          <a:blip r:embed="rId4">
            <a:alphaModFix/>
          </a:blip>
          <a:srcRect b="0" l="0" r="0" t="0"/>
          <a:stretch/>
        </p:blipFill>
        <p:spPr>
          <a:xfrm>
            <a:off x="914400" y="4216176"/>
            <a:ext cx="7239000" cy="2198943"/>
          </a:xfrm>
          <a:prstGeom prst="rect">
            <a:avLst/>
          </a:prstGeom>
          <a:noFill/>
          <a:ln>
            <a:noFill/>
          </a:ln>
        </p:spPr>
      </p:pic>
      <p:sp>
        <p:nvSpPr>
          <p:cNvPr id="200" name="Google Shape;200;p26"/>
          <p:cNvSpPr txBox="1"/>
          <p:nvPr/>
        </p:nvSpPr>
        <p:spPr>
          <a:xfrm>
            <a:off x="2739691" y="3846844"/>
            <a:ext cx="35884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A Glance of Model’s Performance</a:t>
            </a:r>
            <a:endParaRPr sz="1800">
              <a:solidFill>
                <a:schemeClr val="dk1"/>
              </a:solidFill>
              <a:latin typeface="Trebuchet MS"/>
              <a:ea typeface="Trebuchet MS"/>
              <a:cs typeface="Trebuchet MS"/>
              <a:sym typeface="Trebuchet MS"/>
            </a:endParaRPr>
          </a:p>
        </p:txBody>
      </p:sp>
      <p:sp>
        <p:nvSpPr>
          <p:cNvPr id="201" name="Google Shape;201;p26"/>
          <p:cNvSpPr txBox="1"/>
          <p:nvPr/>
        </p:nvSpPr>
        <p:spPr>
          <a:xfrm>
            <a:off x="2590800" y="6384890"/>
            <a:ext cx="4419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Correlation between Numeric Columns </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