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444"/>
    <a:srgbClr val="144E94"/>
    <a:srgbClr val="AC4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7DD8-BF0E-8D13-180A-4B655E54A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E797C2-76B9-AB2F-2538-40AF1CE51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80C4C-1D51-0135-FD94-8E9939D7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DC4AB-62B8-D542-2EDF-1A5A5286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04FCB-7CE0-FB32-CEF6-5B4C298E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9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BBF1F-25C1-86E6-97EA-B4AB48D2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5EBBF-6FDA-68A8-8619-D65B41A2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D0646-9F0F-DB3F-F782-C592EEFF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2C43-E566-4D49-F21F-3B84DE25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B8079-732E-5A5B-B1AF-EB88EAA3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9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589EB0-A4E8-DC8C-6EF8-4F1F502FA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84E1B-6D37-114E-E9EC-FA7954EA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CB40B-798E-DB0F-E7F0-40049E13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42127-57C1-2838-5757-57AB69FB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346E6-8677-A603-3206-CF2EF2BE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1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7A66-B9E2-E75C-74ED-4A106A79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6B8B4-49BF-20B3-0FE7-33D52033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55C51-825A-2291-E617-F85707A7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EB5A0-AE72-63E7-8154-C15A5B24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A79E4-E4DA-5B69-24CC-1610C92F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69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EBA52-6F4A-D65E-0583-79396224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FBA0A-A104-E364-53C2-EDECD0C3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80EE9-8E42-BB5D-E57D-46A2CBD6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D7773-8714-CED9-E9E3-C7486F8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9624A-4EF4-8555-CFF5-70170399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64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7ACE2-1297-633A-0739-0B5354C2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DC32B-1EA7-C198-795F-D7B780962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B21FE-0779-6E49-983D-7DF2C2EA9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89BBA-04D6-453E-AB72-1824A65F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A944-151A-D9D9-60A6-675B6D8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F2613-8CC8-F160-E912-E95C7A51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25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47F7-6F4A-302D-A3A7-6535F95D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D2A1B-B4B4-C444-9B8F-69BA2570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CEA5A-8448-BF54-3F3C-B897CD13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464E3F-409A-4AFC-DF9D-A18AFF583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80ECFC-501D-6855-BBCD-282AE780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CA2A3-FBD4-3EBE-82B5-7897A7E8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F6CF1-AEB0-00A1-A307-2F1A808C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385B4-FB00-0C2A-1483-C3F3BD0E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218C-E1D1-6914-211D-23B6CE3E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2FF183-41DA-A6E2-A2A0-0AA17830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59455-13A5-B501-D048-9CB07A4A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30A0B-38F1-5C23-434E-29C78C17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2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151CE-9519-68DE-5636-AA47FC56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EBACA-CD24-97B2-B96F-2FC473A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8A7BF-CAFD-649C-9907-3C8E7BA2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0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BDC19-6E02-BAD3-F944-F7575B87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5251E-E0B5-0CDC-C629-5BBDB276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4FCD3-B384-C146-3336-ABF4E2AF7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9492E-4ED8-302F-CDA2-9355D955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C563A-FD9B-5EEF-50D7-73C9D392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4A182-BF18-B8AF-4BD4-A8223CB2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7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CFA41-5F8B-6DA8-E146-42FF16D1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56CBD-4A64-0371-0A16-63C748E3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0E68F-E474-EF31-1125-013D4FE2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A1A80-BA35-6C41-E4C0-91A0E394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E4BA5-BC40-5D5B-C601-AA3F08E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9E3D9-1D87-EC2D-B371-7FEEC684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4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A1043-DC44-CFDA-9117-487B20CE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9AE7A-DCC8-677C-4414-D50CBA30B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0A2DF-9049-88C4-4ABD-0A13FD003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CADF-3D13-AC42-910D-A45F4BCB2506}" type="datetimeFigureOut"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35AE8-EA92-10AE-203F-E5498A9E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A1A2E-2A5F-FE4B-7420-D723022D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3ACC-F7EE-4447-B2A2-F84685B630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4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9B087F-B5DE-A170-AFB6-1CC6B777466F}"/>
              </a:ext>
            </a:extLst>
          </p:cNvPr>
          <p:cNvSpPr/>
          <p:nvPr/>
        </p:nvSpPr>
        <p:spPr>
          <a:xfrm>
            <a:off x="234046" y="142871"/>
            <a:ext cx="3400426" cy="500743"/>
          </a:xfrm>
          <a:prstGeom prst="rect">
            <a:avLst/>
          </a:prstGeom>
          <a:noFill/>
          <a:ln w="28575">
            <a:solidFill>
              <a:srgbClr val="AC4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AC4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I(Section 4): Data Preparation </a:t>
            </a:r>
            <a:endParaRPr kumimoji="1" lang="zh-CN" altLang="en-US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7040E-7666-5A82-AF16-CBD5B93C461E}"/>
              </a:ext>
            </a:extLst>
          </p:cNvPr>
          <p:cNvSpPr/>
          <p:nvPr/>
        </p:nvSpPr>
        <p:spPr>
          <a:xfrm>
            <a:off x="234045" y="799417"/>
            <a:ext cx="11631385" cy="500743"/>
          </a:xfrm>
          <a:prstGeom prst="rect">
            <a:avLst/>
          </a:prstGeom>
          <a:noFill/>
          <a:ln w="28575">
            <a:solidFill>
              <a:srgbClr val="AC4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AC4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II(Section 5-7): Model Constrution</a:t>
            </a:r>
            <a:endParaRPr kumimoji="1" lang="zh-CN" altLang="en-US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8DD70C-6429-9A87-6FD7-A1C2BC1F5882}"/>
              </a:ext>
            </a:extLst>
          </p:cNvPr>
          <p:cNvSpPr/>
          <p:nvPr/>
        </p:nvSpPr>
        <p:spPr>
          <a:xfrm>
            <a:off x="3946074" y="142871"/>
            <a:ext cx="7919357" cy="5007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and Outliners</a:t>
            </a:r>
            <a:endParaRPr kumimoji="1" lang="zh-CN" altLang="en-US">
              <a:ln w="6350">
                <a:noFill/>
              </a:ln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6B45B-DC0D-B9B5-ACCF-77822E4E03FB}"/>
              </a:ext>
            </a:extLst>
          </p:cNvPr>
          <p:cNvSpPr/>
          <p:nvPr/>
        </p:nvSpPr>
        <p:spPr>
          <a:xfrm>
            <a:off x="234045" y="1455963"/>
            <a:ext cx="11631385" cy="500743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on Words </a:t>
            </a:r>
            <a:endParaRPr kumimoji="1" lang="zh-CN" altLang="en-US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5D9644-367E-835B-BE58-FFDF4F06F2C7}"/>
              </a:ext>
            </a:extLst>
          </p:cNvPr>
          <p:cNvSpPr/>
          <p:nvPr/>
        </p:nvSpPr>
        <p:spPr>
          <a:xfrm>
            <a:off x="234045" y="2198237"/>
            <a:ext cx="2171700" cy="607552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Quantity Prediction Model</a:t>
            </a:r>
            <a:r>
              <a:rPr lang="zh-CN" altLang="zh-CN">
                <a:solidFill>
                  <a:srgbClr val="144E94"/>
                </a:solidFill>
                <a:effectLst/>
              </a:rPr>
              <a:t> 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4D1791-5DFA-67A7-E648-1FCB5CB82DF6}"/>
              </a:ext>
            </a:extLst>
          </p:cNvPr>
          <p:cNvSpPr/>
          <p:nvPr/>
        </p:nvSpPr>
        <p:spPr>
          <a:xfrm>
            <a:off x="2615298" y="2181235"/>
            <a:ext cx="1932212" cy="607552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Occupancy Prediction Model 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E04BBA-CD72-D141-1132-5C4C2493D161}"/>
              </a:ext>
            </a:extLst>
          </p:cNvPr>
          <p:cNvSpPr/>
          <p:nvPr/>
        </p:nvSpPr>
        <p:spPr>
          <a:xfrm>
            <a:off x="4762507" y="2144178"/>
            <a:ext cx="3347357" cy="500743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Comprehensive Evaluation Model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1ECE9-DF96-3458-D398-8516764C98D6}"/>
              </a:ext>
            </a:extLst>
          </p:cNvPr>
          <p:cNvSpPr/>
          <p:nvPr/>
        </p:nvSpPr>
        <p:spPr>
          <a:xfrm>
            <a:off x="234044" y="2907156"/>
            <a:ext cx="2171701" cy="708921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 Periodic Analysis</a:t>
            </a:r>
          </a:p>
          <a:p>
            <a:pPr algn="ctr"/>
            <a:r>
              <a:rPr kumimoji="1" lang="en-US" altLang="zh-CN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Residual Analysis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2138C0-4382-FE51-32D7-47491A891721}"/>
              </a:ext>
            </a:extLst>
          </p:cNvPr>
          <p:cNvSpPr/>
          <p:nvPr/>
        </p:nvSpPr>
        <p:spPr>
          <a:xfrm>
            <a:off x="2615298" y="2970745"/>
            <a:ext cx="1932212" cy="989903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Comparison of Improved and Baseline Models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B79A21-C473-FFAC-0B76-DBEEFDC86E24}"/>
              </a:ext>
            </a:extLst>
          </p:cNvPr>
          <p:cNvSpPr/>
          <p:nvPr/>
        </p:nvSpPr>
        <p:spPr>
          <a:xfrm>
            <a:off x="4762506" y="2763619"/>
            <a:ext cx="3347357" cy="1653932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kumimoji="1" lang="en-US" altLang="zh-CN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Calculation of Weights</a:t>
            </a:r>
            <a:r>
              <a:rPr kumimoji="1" lang="zh-CN" altLang="en-US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 the Entropy Weighting Method </a:t>
            </a:r>
          </a:p>
          <a:p>
            <a:pPr marL="342900" indent="-342900" algn="ctr">
              <a:buFontTx/>
              <a:buAutoNum type="arabicParenBoth"/>
            </a:pPr>
            <a:r>
              <a:rPr kumimoji="1" lang="en-US" altLang="zh-CN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of Difficulty Levels By Weighted Euclidean Distance Clustering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B4004-F8CC-6DEF-C644-D82087129769}"/>
              </a:ext>
            </a:extLst>
          </p:cNvPr>
          <p:cNvSpPr/>
          <p:nvPr/>
        </p:nvSpPr>
        <p:spPr>
          <a:xfrm>
            <a:off x="8343909" y="2181235"/>
            <a:ext cx="3521521" cy="500743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Multiclassification Model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CD2BBC-BD34-C82E-37F6-E82A62E0A937}"/>
              </a:ext>
            </a:extLst>
          </p:cNvPr>
          <p:cNvSpPr/>
          <p:nvPr/>
        </p:nvSpPr>
        <p:spPr>
          <a:xfrm>
            <a:off x="8343909" y="2907156"/>
            <a:ext cx="3521521" cy="903515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Interpretation of the Black Box Model DBDT with the SHAP Algorithm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F60ECD-C2F6-48D3-E478-53C25EED3A90}"/>
              </a:ext>
            </a:extLst>
          </p:cNvPr>
          <p:cNvSpPr/>
          <p:nvPr/>
        </p:nvSpPr>
        <p:spPr>
          <a:xfrm>
            <a:off x="212274" y="3789591"/>
            <a:ext cx="2171701" cy="1164079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144E9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Correction and Correlation Analysis of the Proportion of Hard Mode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D37606-3E6D-CE94-618A-A5DF1E80D75E}"/>
              </a:ext>
            </a:extLst>
          </p:cNvPr>
          <p:cNvSpPr/>
          <p:nvPr/>
        </p:nvSpPr>
        <p:spPr>
          <a:xfrm>
            <a:off x="2608496" y="4142606"/>
            <a:ext cx="1932212" cy="811064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</a:p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(visualization)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0CCBE8-7FB1-D84E-33C1-D5FFF853A2BB}"/>
              </a:ext>
            </a:extLst>
          </p:cNvPr>
          <p:cNvSpPr/>
          <p:nvPr/>
        </p:nvSpPr>
        <p:spPr>
          <a:xfrm>
            <a:off x="4884286" y="4510381"/>
            <a:ext cx="3182033" cy="439837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 Analysis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E9E63C-A7E1-AE1A-7A71-A638A5A0DA5C}"/>
              </a:ext>
            </a:extLst>
          </p:cNvPr>
          <p:cNvSpPr/>
          <p:nvPr/>
        </p:nvSpPr>
        <p:spPr>
          <a:xfrm>
            <a:off x="8409897" y="4014077"/>
            <a:ext cx="3521521" cy="903516"/>
          </a:xfrm>
          <a:prstGeom prst="rect">
            <a:avLst/>
          </a:prstGeom>
          <a:noFill/>
          <a:ln w="28575">
            <a:solidFill>
              <a:srgbClr val="144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Correlation Analysis</a:t>
            </a:r>
          </a:p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144E9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(visualization)</a:t>
            </a:r>
            <a:endParaRPr kumimoji="1" lang="en-US" altLang="zh-CN" b="0">
              <a:ln w="6350">
                <a:noFill/>
              </a:ln>
              <a:solidFill>
                <a:srgbClr val="144E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1D9A86-A73D-E9AA-8CB4-D7D1616E6AC1}"/>
              </a:ext>
            </a:extLst>
          </p:cNvPr>
          <p:cNvSpPr/>
          <p:nvPr/>
        </p:nvSpPr>
        <p:spPr>
          <a:xfrm>
            <a:off x="234045" y="5119303"/>
            <a:ext cx="11631385" cy="500743"/>
          </a:xfrm>
          <a:prstGeom prst="rect">
            <a:avLst/>
          </a:prstGeom>
          <a:noFill/>
          <a:ln w="28575">
            <a:solidFill>
              <a:srgbClr val="AC4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AC4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III(Section 8-10): Result Analysis</a:t>
            </a:r>
            <a:endParaRPr kumimoji="1" lang="zh-CN" altLang="en-US">
              <a:ln w="63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A368DE-1FD4-3B50-3EB5-DB164B5E229A}"/>
              </a:ext>
            </a:extLst>
          </p:cNvPr>
          <p:cNvSpPr/>
          <p:nvPr/>
        </p:nvSpPr>
        <p:spPr>
          <a:xfrm>
            <a:off x="234044" y="5793829"/>
            <a:ext cx="3271839" cy="439837"/>
          </a:xfrm>
          <a:prstGeom prst="rect">
            <a:avLst/>
          </a:prstGeom>
          <a:noFill/>
          <a:ln w="28575">
            <a:solidFill>
              <a:srgbClr val="5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6350">
                  <a:noFill/>
                </a:ln>
                <a:solidFill>
                  <a:srgbClr val="50C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 of n</a:t>
            </a:r>
            <a:endParaRPr kumimoji="1" lang="en-US" altLang="zh-CN" b="0">
              <a:ln w="6350">
                <a:noFill/>
              </a:ln>
              <a:solidFill>
                <a:srgbClr val="50C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B3FE5B-18FF-19D5-1E92-DED07133F8FF}"/>
              </a:ext>
            </a:extLst>
          </p:cNvPr>
          <p:cNvSpPr/>
          <p:nvPr/>
        </p:nvSpPr>
        <p:spPr>
          <a:xfrm>
            <a:off x="9054196" y="5785679"/>
            <a:ext cx="2811233" cy="439837"/>
          </a:xfrm>
          <a:prstGeom prst="rect">
            <a:avLst/>
          </a:prstGeom>
          <a:noFill/>
          <a:ln w="28575">
            <a:solidFill>
              <a:srgbClr val="5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  <a:spcAft>
                <a:spcPts val="600"/>
              </a:spcAft>
              <a:buSzPts val="1600"/>
            </a:pPr>
            <a:r>
              <a:rPr lang="en-US" altLang="zh-CN" sz="1800" kern="2200">
                <a:solidFill>
                  <a:srgbClr val="50C444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Conclusion</a:t>
            </a:r>
            <a:endParaRPr lang="zh-CN" altLang="zh-CN" sz="1800" kern="2200">
              <a:solidFill>
                <a:srgbClr val="50C444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EDB66C-D37F-C4B8-EB89-A27B5FFA2252}"/>
              </a:ext>
            </a:extLst>
          </p:cNvPr>
          <p:cNvSpPr/>
          <p:nvPr/>
        </p:nvSpPr>
        <p:spPr>
          <a:xfrm>
            <a:off x="3946074" y="5793828"/>
            <a:ext cx="4646160" cy="439837"/>
          </a:xfrm>
          <a:prstGeom prst="rect">
            <a:avLst/>
          </a:prstGeom>
          <a:noFill/>
          <a:ln w="28575">
            <a:solidFill>
              <a:srgbClr val="50C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  <a:spcAft>
                <a:spcPts val="600"/>
              </a:spcAft>
              <a:buSzPts val="1600"/>
            </a:pPr>
            <a:r>
              <a:rPr lang="en-US" altLang="zh-CN" sz="1800" kern="2200">
                <a:solidFill>
                  <a:srgbClr val="50C444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 Evaluation and Further Discussion</a:t>
            </a:r>
          </a:p>
        </p:txBody>
      </p:sp>
    </p:spTree>
    <p:extLst>
      <p:ext uri="{BB962C8B-B14F-4D97-AF65-F5344CB8AC3E}">
        <p14:creationId xmlns:p14="http://schemas.microsoft.com/office/powerpoint/2010/main" val="21139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4545FF-1351-A411-41C5-40E57DB38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0"/>
          <a:stretch/>
        </p:blipFill>
        <p:spPr>
          <a:xfrm>
            <a:off x="2623457" y="718399"/>
            <a:ext cx="6330043" cy="54212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D773A1-143A-472D-3BE3-555901BB4565}"/>
              </a:ext>
            </a:extLst>
          </p:cNvPr>
          <p:cNvSpPr txBox="1"/>
          <p:nvPr/>
        </p:nvSpPr>
        <p:spPr>
          <a:xfrm>
            <a:off x="2198915" y="497477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endParaRPr kumimoji="1" lang="zh-CN" altLang="en-US" sz="16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AA0503-6BBC-9557-170B-759A25B64A23}"/>
              </a:ext>
            </a:extLst>
          </p:cNvPr>
          <p:cNvSpPr txBox="1"/>
          <p:nvPr/>
        </p:nvSpPr>
        <p:spPr>
          <a:xfrm>
            <a:off x="2198915" y="423817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20</a:t>
            </a:r>
            <a:endParaRPr kumimoji="1" lang="zh-CN" altLang="en-US" sz="16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21C3E9-8FAE-6126-2CF8-0E895AA9F5DC}"/>
              </a:ext>
            </a:extLst>
          </p:cNvPr>
          <p:cNvSpPr txBox="1"/>
          <p:nvPr/>
        </p:nvSpPr>
        <p:spPr>
          <a:xfrm>
            <a:off x="2198915" y="350157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30</a:t>
            </a:r>
            <a:endParaRPr kumimoji="1" lang="zh-CN" altLang="en-US" sz="16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21346B-7872-CA28-43C7-4DA043F7D33D}"/>
              </a:ext>
            </a:extLst>
          </p:cNvPr>
          <p:cNvSpPr txBox="1"/>
          <p:nvPr/>
        </p:nvSpPr>
        <p:spPr>
          <a:xfrm>
            <a:off x="2198915" y="276497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40</a:t>
            </a:r>
            <a:endParaRPr kumimoji="1" lang="zh-CN" altLang="en-US" sz="16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7BB57-B899-7B1D-C137-97CFF5867AA7}"/>
              </a:ext>
            </a:extLst>
          </p:cNvPr>
          <p:cNvSpPr txBox="1"/>
          <p:nvPr/>
        </p:nvSpPr>
        <p:spPr>
          <a:xfrm>
            <a:off x="2198915" y="202838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50</a:t>
            </a:r>
            <a:endParaRPr kumimoji="1" lang="zh-CN" altLang="en-US" sz="16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F20F8B-9843-1BC9-2FE6-2DBAC5E1C5BC}"/>
              </a:ext>
            </a:extLst>
          </p:cNvPr>
          <p:cNvSpPr txBox="1"/>
          <p:nvPr/>
        </p:nvSpPr>
        <p:spPr>
          <a:xfrm>
            <a:off x="2198915" y="129178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60</a:t>
            </a:r>
            <a:endParaRPr kumimoji="1" lang="zh-CN" altLang="en-US" sz="160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3C75EA-D09A-6DA3-B804-9866F6EACCCD}"/>
              </a:ext>
            </a:extLst>
          </p:cNvPr>
          <p:cNvSpPr txBox="1"/>
          <p:nvPr/>
        </p:nvSpPr>
        <p:spPr>
          <a:xfrm flipV="1">
            <a:off x="1764856" y="2379084"/>
            <a:ext cx="430887" cy="11224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SSE</a:t>
            </a:r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8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128</Words>
  <Application>Microsoft Macintosh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537</dc:creator>
  <cp:lastModifiedBy>537</cp:lastModifiedBy>
  <cp:revision>8</cp:revision>
  <dcterms:created xsi:type="dcterms:W3CDTF">2023-02-20T20:54:14Z</dcterms:created>
  <dcterms:modified xsi:type="dcterms:W3CDTF">2023-02-20T22:26:17Z</dcterms:modified>
</cp:coreProperties>
</file>