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77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80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BE2B-E151-40FB-AFAD-A7930F47F510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1B54-EFC9-4B47-8EB7-835316D3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0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BE2B-E151-40FB-AFAD-A7930F47F510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1B54-EFC9-4B47-8EB7-835316D3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0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BE2B-E151-40FB-AFAD-A7930F47F510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1B54-EFC9-4B47-8EB7-835316D3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7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BE2B-E151-40FB-AFAD-A7930F47F510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1B54-EFC9-4B47-8EB7-835316D3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6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BE2B-E151-40FB-AFAD-A7930F47F510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1B54-EFC9-4B47-8EB7-835316D3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4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BE2B-E151-40FB-AFAD-A7930F47F510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1B54-EFC9-4B47-8EB7-835316D3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3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BE2B-E151-40FB-AFAD-A7930F47F510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1B54-EFC9-4B47-8EB7-835316D3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BE2B-E151-40FB-AFAD-A7930F47F510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1B54-EFC9-4B47-8EB7-835316D3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01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BE2B-E151-40FB-AFAD-A7930F47F510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1B54-EFC9-4B47-8EB7-835316D3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0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BE2B-E151-40FB-AFAD-A7930F47F510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1B54-EFC9-4B47-8EB7-835316D3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3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BE2B-E151-40FB-AFAD-A7930F47F510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1B54-EFC9-4B47-8EB7-835316D3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1BE2B-E151-40FB-AFAD-A7930F47F510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11B54-EFC9-4B47-8EB7-835316D3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3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series forecast model for inventory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Author : Dr. P. N. Jha</a:t>
            </a:r>
          </a:p>
          <a:p>
            <a:r>
              <a:rPr lang="en-US" dirty="0" smtClean="0"/>
              <a:t>Presented to : Jet2 </a:t>
            </a:r>
            <a:r>
              <a:rPr lang="en-US" dirty="0"/>
              <a:t>Travel </a:t>
            </a:r>
            <a:r>
              <a:rPr lang="en-US" dirty="0" smtClean="0"/>
              <a:t>Technologies</a:t>
            </a:r>
          </a:p>
          <a:p>
            <a:pPr fontAlgn="base"/>
            <a:r>
              <a:rPr lang="en-US" dirty="0" smtClean="0"/>
              <a:t>30-June-2020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28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Results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98" y="1363367"/>
            <a:ext cx="4744065" cy="3513573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811" y="1363367"/>
            <a:ext cx="4744065" cy="3513573"/>
          </a:xfrm>
        </p:spPr>
      </p:pic>
      <p:sp>
        <p:nvSpPr>
          <p:cNvPr id="11" name="TextBox 10"/>
          <p:cNvSpPr txBox="1"/>
          <p:nvPr/>
        </p:nvSpPr>
        <p:spPr>
          <a:xfrm>
            <a:off x="1006764" y="4913746"/>
            <a:ext cx="105294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Comments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same model order is used to predict all </a:t>
            </a:r>
            <a:r>
              <a:rPr lang="en-US" sz="2000" dirty="0" smtClean="0"/>
              <a:t>parts inventory here</a:t>
            </a:r>
            <a:r>
              <a:rPr lang="en-US" sz="2000" dirty="0" smtClean="0"/>
              <a:t>, so the results are not optimized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Figure on left gives a good prediction on test data (2019) whereas on the right, the model does not perform very well.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Optimization of order of model and for seasonality can be done to improve results.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485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results statistics for 2019 test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# 29032640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Mean squared error = 162188.96</a:t>
            </a:r>
          </a:p>
          <a:p>
            <a:r>
              <a:rPr lang="en-US" sz="2400" dirty="0" smtClean="0"/>
              <a:t>Mean absolute error = 324.56</a:t>
            </a:r>
          </a:p>
          <a:p>
            <a:r>
              <a:rPr lang="en-US" sz="2400" dirty="0" smtClean="0"/>
              <a:t>R^2 value = -0.08</a:t>
            </a:r>
          </a:p>
          <a:p>
            <a:r>
              <a:rPr lang="en-US" sz="2400" dirty="0" smtClean="0"/>
              <a:t>Overall good prediction on 2019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Part # 29032815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Mean squared error = 1377322.04</a:t>
            </a:r>
          </a:p>
          <a:p>
            <a:r>
              <a:rPr lang="en-US" sz="2400" dirty="0" smtClean="0"/>
              <a:t>Mean absolute error= 979.67 </a:t>
            </a:r>
          </a:p>
          <a:p>
            <a:r>
              <a:rPr lang="en-US" sz="2400" dirty="0" smtClean="0"/>
              <a:t>R^2 value = -1.43</a:t>
            </a:r>
          </a:p>
          <a:p>
            <a:r>
              <a:rPr lang="en-US" sz="2400" dirty="0" smtClean="0"/>
              <a:t>Poor prediction on 2019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394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66473" y="2050473"/>
            <a:ext cx="5763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7285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</a:p>
          <a:p>
            <a:r>
              <a:rPr lang="en-US" dirty="0" smtClean="0"/>
              <a:t>Model approach</a:t>
            </a:r>
          </a:p>
          <a:p>
            <a:r>
              <a:rPr lang="en-US" dirty="0" smtClean="0"/>
              <a:t>Plot data</a:t>
            </a:r>
          </a:p>
          <a:p>
            <a:r>
              <a:rPr lang="en-US" dirty="0" smtClean="0"/>
              <a:t>Model order parameter selection</a:t>
            </a:r>
          </a:p>
          <a:p>
            <a:r>
              <a:rPr lang="en-US" dirty="0" smtClean="0"/>
              <a:t>Applying model</a:t>
            </a:r>
          </a:p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1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and prepare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excel file. </a:t>
            </a:r>
          </a:p>
          <a:p>
            <a:pPr lvl="1"/>
            <a:r>
              <a:rPr lang="en-US" dirty="0" smtClean="0"/>
              <a:t>Rows are items and columns are dates. We switch the axes, so that each column is now one item. </a:t>
            </a:r>
          </a:p>
          <a:p>
            <a:pPr lvl="1"/>
            <a:r>
              <a:rPr lang="en-US" dirty="0" smtClean="0"/>
              <a:t>Use a proper date-format and set it as index</a:t>
            </a:r>
          </a:p>
          <a:p>
            <a:r>
              <a:rPr lang="en-US" dirty="0" smtClean="0"/>
              <a:t>Explore the data</a:t>
            </a:r>
          </a:p>
          <a:p>
            <a:pPr lvl="1"/>
            <a:r>
              <a:rPr lang="en-US" dirty="0" smtClean="0"/>
              <a:t>Use pandas functions </a:t>
            </a:r>
            <a:r>
              <a:rPr lang="en-US" i="1" dirty="0" smtClean="0"/>
              <a:t>info</a:t>
            </a:r>
            <a:r>
              <a:rPr lang="en-US" dirty="0" smtClean="0"/>
              <a:t> and </a:t>
            </a:r>
            <a:r>
              <a:rPr lang="en-US" i="1" dirty="0" smtClean="0"/>
              <a:t>describe</a:t>
            </a:r>
          </a:p>
          <a:p>
            <a:pPr lvl="1"/>
            <a:r>
              <a:rPr lang="en-US" dirty="0" smtClean="0"/>
              <a:t>Select a few parts to plot. Use </a:t>
            </a:r>
            <a:r>
              <a:rPr lang="en-US" i="1" dirty="0" smtClean="0"/>
              <a:t>decompose</a:t>
            </a:r>
            <a:r>
              <a:rPr lang="en-US" dirty="0" smtClean="0"/>
              <a:t> to plot seasonality, trends and errors. </a:t>
            </a:r>
          </a:p>
          <a:p>
            <a:r>
              <a:rPr lang="en-US" dirty="0" smtClean="0"/>
              <a:t>Duplicate columns</a:t>
            </a:r>
          </a:p>
          <a:p>
            <a:pPr lvl="1"/>
            <a:r>
              <a:rPr lang="en-US" dirty="0" smtClean="0"/>
              <a:t>Take mean if duplicate parts exist – 190 unique parts out of 337 data series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69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series forecasting</a:t>
            </a:r>
          </a:p>
          <a:p>
            <a:pPr lvl="1"/>
            <a:r>
              <a:rPr lang="en-US" dirty="0" smtClean="0"/>
              <a:t>We will use ARIMA-type model (SARIMAX)</a:t>
            </a:r>
          </a:p>
          <a:p>
            <a:pPr lvl="1"/>
            <a:r>
              <a:rPr lang="en-US" dirty="0" smtClean="0"/>
              <a:t> This will account for seasonality in the data, along with trend and other </a:t>
            </a:r>
            <a:r>
              <a:rPr lang="en-US" dirty="0" smtClean="0"/>
              <a:t>variations</a:t>
            </a:r>
          </a:p>
          <a:p>
            <a:pPr lvl="1"/>
            <a:r>
              <a:rPr lang="en-US" dirty="0" smtClean="0"/>
              <a:t>Widely used for forecasting problems</a:t>
            </a:r>
          </a:p>
        </p:txBody>
      </p:sp>
    </p:spTree>
    <p:extLst>
      <p:ext uri="{BB962C8B-B14F-4D97-AF65-F5344CB8AC3E}">
        <p14:creationId xmlns:p14="http://schemas.microsoft.com/office/powerpoint/2010/main" val="36701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9" y="1827850"/>
            <a:ext cx="7749183" cy="4349113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841672" y="1825625"/>
            <a:ext cx="3512127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Plots showing data, trend, seasonality (24 periods) and residuals using moving </a:t>
            </a:r>
            <a:r>
              <a:rPr lang="en-US" dirty="0" smtClean="0"/>
              <a:t>averages</a:t>
            </a:r>
          </a:p>
          <a:p>
            <a:pPr lvl="1"/>
            <a:r>
              <a:rPr lang="en-US" dirty="0" smtClean="0"/>
              <a:t>24 periods give low residuals compared to 6 or 12 weeks. </a:t>
            </a:r>
            <a:endParaRPr lang="en-US" dirty="0" smtClean="0"/>
          </a:p>
          <a:p>
            <a:r>
              <a:rPr lang="en-US" dirty="0" smtClean="0"/>
              <a:t>This shows that there is seasonal component to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first do differencing to test stationarity</a:t>
            </a:r>
          </a:p>
          <a:p>
            <a:r>
              <a:rPr lang="en-US" dirty="0" smtClean="0"/>
              <a:t>Let us see p-values, using Augmented-Dickey-Fuller (ADF) criteria</a:t>
            </a:r>
          </a:p>
          <a:p>
            <a:pPr lvl="1"/>
            <a:r>
              <a:rPr lang="en-US" dirty="0" smtClean="0"/>
              <a:t>Original data = 0.000018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difference = 7.824139e-11</a:t>
            </a:r>
          </a:p>
          <a:p>
            <a:r>
              <a:rPr lang="en-US" dirty="0" smtClean="0"/>
              <a:t>Even though the original data has very low p-value, we will still take a 1</a:t>
            </a:r>
            <a:r>
              <a:rPr lang="en-US" baseline="30000" dirty="0" smtClean="0"/>
              <a:t>st</a:t>
            </a:r>
            <a:r>
              <a:rPr lang="en-US" dirty="0" smtClean="0"/>
              <a:t> order difference.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13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ACF and PACF (of differenced series)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09416"/>
            <a:ext cx="10515600" cy="101305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PACF shows important terms = 4, but for simplicity we consider only p = 3</a:t>
            </a:r>
          </a:p>
          <a:p>
            <a:r>
              <a:rPr lang="en-US" dirty="0" smtClean="0"/>
              <a:t>ACF shows a reasonable value for q = 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4568"/>
            <a:ext cx="5111506" cy="39593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588" y="1474568"/>
            <a:ext cx="5111506" cy="395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5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information criterion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remove </a:t>
            </a:r>
            <a:r>
              <a:rPr lang="en-US" dirty="0" err="1" smtClean="0"/>
              <a:t>abmbiguity</a:t>
            </a:r>
            <a:r>
              <a:rPr lang="en-US" dirty="0" smtClean="0"/>
              <a:t> about the p-order of AR process, we look at the Bayesian information criterion (BIC) of the data</a:t>
            </a:r>
          </a:p>
          <a:p>
            <a:r>
              <a:rPr lang="en-US" dirty="0" smtClean="0"/>
              <a:t>Below plot clearly shows that p = 3 is a good choice (lower BIC is better)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344" y="3237577"/>
            <a:ext cx="4308433" cy="319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1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SARIMAX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ARIMA model does not account for seasonality, so we use the SARIMAX model</a:t>
            </a:r>
          </a:p>
          <a:p>
            <a:r>
              <a:rPr lang="en-US" dirty="0" smtClean="0"/>
              <a:t>Order of the model for AR, Differencing and MA models have been estimated, along with order of seasonality component. </a:t>
            </a:r>
          </a:p>
          <a:p>
            <a:r>
              <a:rPr lang="en-US" dirty="0" smtClean="0"/>
              <a:t>We use the same model to forecast inventory for all parts. </a:t>
            </a:r>
          </a:p>
          <a:p>
            <a:pPr lvl="1"/>
            <a:r>
              <a:rPr lang="en-US" dirty="0" smtClean="0"/>
              <a:t>The model can be optimized for each part also. </a:t>
            </a:r>
          </a:p>
        </p:txBody>
      </p:sp>
    </p:spTree>
    <p:extLst>
      <p:ext uri="{BB962C8B-B14F-4D97-AF65-F5344CB8AC3E}">
        <p14:creationId xmlns:p14="http://schemas.microsoft.com/office/powerpoint/2010/main" val="150122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495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Time series forecast model for inventory management</vt:lpstr>
      <vt:lpstr>Outline</vt:lpstr>
      <vt:lpstr>Load and prepare the data</vt:lpstr>
      <vt:lpstr>Approach</vt:lpstr>
      <vt:lpstr>Decomposition </vt:lpstr>
      <vt:lpstr>Differencing</vt:lpstr>
      <vt:lpstr>ACF and PACF (of differenced series)</vt:lpstr>
      <vt:lpstr>Bayesian information criterion</vt:lpstr>
      <vt:lpstr>Building SARIMAX model</vt:lpstr>
      <vt:lpstr>Sample Results</vt:lpstr>
      <vt:lpstr>Model results statistics for 2019 test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forecast model for inventory management</dc:title>
  <dc:creator>Pranab Jha</dc:creator>
  <cp:lastModifiedBy>Pranab Jha</cp:lastModifiedBy>
  <cp:revision>48</cp:revision>
  <dcterms:created xsi:type="dcterms:W3CDTF">2020-06-29T02:26:51Z</dcterms:created>
  <dcterms:modified xsi:type="dcterms:W3CDTF">2020-06-30T08:51:10Z</dcterms:modified>
</cp:coreProperties>
</file>