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1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5"/>
  </p:notesMasterIdLst>
  <p:handoutMasterIdLst>
    <p:handoutMasterId r:id="rId86"/>
  </p:handoutMasterIdLst>
  <p:sldIdLst>
    <p:sldId id="520" r:id="rId2"/>
    <p:sldId id="794" r:id="rId3"/>
    <p:sldId id="537" r:id="rId4"/>
    <p:sldId id="800" r:id="rId5"/>
    <p:sldId id="801" r:id="rId6"/>
    <p:sldId id="802" r:id="rId7"/>
    <p:sldId id="521" r:id="rId8"/>
    <p:sldId id="475" r:id="rId9"/>
    <p:sldId id="727" r:id="rId10"/>
    <p:sldId id="669" r:id="rId11"/>
    <p:sldId id="791" r:id="rId12"/>
    <p:sldId id="792" r:id="rId13"/>
    <p:sldId id="797" r:id="rId14"/>
    <p:sldId id="729" r:id="rId15"/>
    <p:sldId id="670" r:id="rId16"/>
    <p:sldId id="671" r:id="rId17"/>
    <p:sldId id="673" r:id="rId18"/>
    <p:sldId id="674" r:id="rId19"/>
    <p:sldId id="675" r:id="rId20"/>
    <p:sldId id="785" r:id="rId21"/>
    <p:sldId id="676" r:id="rId22"/>
    <p:sldId id="767" r:id="rId23"/>
    <p:sldId id="678" r:id="rId24"/>
    <p:sldId id="768" r:id="rId25"/>
    <p:sldId id="679" r:id="rId26"/>
    <p:sldId id="759" r:id="rId27"/>
    <p:sldId id="760" r:id="rId28"/>
    <p:sldId id="798" r:id="rId29"/>
    <p:sldId id="732" r:id="rId30"/>
    <p:sldId id="786" r:id="rId31"/>
    <p:sldId id="680" r:id="rId32"/>
    <p:sldId id="681" r:id="rId33"/>
    <p:sldId id="770" r:id="rId34"/>
    <p:sldId id="682" r:id="rId35"/>
    <p:sldId id="683" r:id="rId36"/>
    <p:sldId id="772" r:id="rId37"/>
    <p:sldId id="684" r:id="rId38"/>
    <p:sldId id="799" r:id="rId39"/>
    <p:sldId id="734" r:id="rId40"/>
    <p:sldId id="685" r:id="rId41"/>
    <p:sldId id="736" r:id="rId42"/>
    <p:sldId id="773" r:id="rId43"/>
    <p:sldId id="740" r:id="rId44"/>
    <p:sldId id="693" r:id="rId45"/>
    <p:sldId id="741" r:id="rId46"/>
    <p:sldId id="789" r:id="rId47"/>
    <p:sldId id="694" r:id="rId48"/>
    <p:sldId id="788" r:id="rId49"/>
    <p:sldId id="743" r:id="rId50"/>
    <p:sldId id="739" r:id="rId51"/>
    <p:sldId id="690" r:id="rId52"/>
    <p:sldId id="691" r:id="rId53"/>
    <p:sldId id="774" r:id="rId54"/>
    <p:sldId id="692" r:id="rId55"/>
    <p:sldId id="747" r:id="rId56"/>
    <p:sldId id="697" r:id="rId57"/>
    <p:sldId id="726" r:id="rId58"/>
    <p:sldId id="803" r:id="rId59"/>
    <p:sldId id="804" r:id="rId60"/>
    <p:sldId id="805" r:id="rId61"/>
    <p:sldId id="806" r:id="rId62"/>
    <p:sldId id="807" r:id="rId63"/>
    <p:sldId id="808" r:id="rId64"/>
    <p:sldId id="809" r:id="rId65"/>
    <p:sldId id="810" r:id="rId66"/>
    <p:sldId id="811" r:id="rId67"/>
    <p:sldId id="812" r:id="rId68"/>
    <p:sldId id="813" r:id="rId69"/>
    <p:sldId id="814" r:id="rId70"/>
    <p:sldId id="815" r:id="rId71"/>
    <p:sldId id="816" r:id="rId72"/>
    <p:sldId id="817" r:id="rId73"/>
    <p:sldId id="818" r:id="rId74"/>
    <p:sldId id="819" r:id="rId75"/>
    <p:sldId id="820" r:id="rId76"/>
    <p:sldId id="821" r:id="rId77"/>
    <p:sldId id="822" r:id="rId78"/>
    <p:sldId id="823" r:id="rId79"/>
    <p:sldId id="824" r:id="rId80"/>
    <p:sldId id="825" r:id="rId81"/>
    <p:sldId id="826" r:id="rId82"/>
    <p:sldId id="793" r:id="rId83"/>
    <p:sldId id="765" r:id="rId84"/>
  </p:sldIdLst>
  <p:sldSz cx="9144000" cy="6858000" type="screen4x3"/>
  <p:notesSz cx="6858000" cy="9144000"/>
  <p:custDataLst>
    <p:tags r:id="rId87"/>
  </p:custDataLst>
  <p:defaultTextStyle>
    <a:defPPr>
      <a:defRPr lang="en-US"/>
    </a:defPPr>
    <a:lvl1pPr algn="l" rtl="0" eaLnBrk="0" fontAlgn="base" hangingPunct="0">
      <a:lnSpc>
        <a:spcPct val="120000"/>
      </a:lnSpc>
      <a:spcBef>
        <a:spcPct val="20000"/>
      </a:spcBef>
      <a:spcAft>
        <a:spcPct val="0"/>
      </a:spcAft>
      <a:buFont typeface="Wingdings" pitchFamily="2" charset="2"/>
      <a:defRPr sz="1600" kern="1200">
        <a:solidFill>
          <a:schemeClr val="bg1"/>
        </a:solidFill>
        <a:latin typeface="Trebuchet MS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lnSpc>
        <a:spcPct val="120000"/>
      </a:lnSpc>
      <a:spcBef>
        <a:spcPct val="20000"/>
      </a:spcBef>
      <a:spcAft>
        <a:spcPct val="0"/>
      </a:spcAft>
      <a:buFont typeface="Wingdings" pitchFamily="2" charset="2"/>
      <a:defRPr sz="1600" kern="1200">
        <a:solidFill>
          <a:schemeClr val="bg1"/>
        </a:solidFill>
        <a:latin typeface="Trebuchet MS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lnSpc>
        <a:spcPct val="120000"/>
      </a:lnSpc>
      <a:spcBef>
        <a:spcPct val="20000"/>
      </a:spcBef>
      <a:spcAft>
        <a:spcPct val="0"/>
      </a:spcAft>
      <a:buFont typeface="Wingdings" pitchFamily="2" charset="2"/>
      <a:defRPr sz="1600" kern="1200">
        <a:solidFill>
          <a:schemeClr val="bg1"/>
        </a:solidFill>
        <a:latin typeface="Trebuchet MS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lnSpc>
        <a:spcPct val="120000"/>
      </a:lnSpc>
      <a:spcBef>
        <a:spcPct val="20000"/>
      </a:spcBef>
      <a:spcAft>
        <a:spcPct val="0"/>
      </a:spcAft>
      <a:buFont typeface="Wingdings" pitchFamily="2" charset="2"/>
      <a:defRPr sz="1600" kern="1200">
        <a:solidFill>
          <a:schemeClr val="bg1"/>
        </a:solidFill>
        <a:latin typeface="Trebuchet MS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lnSpc>
        <a:spcPct val="120000"/>
      </a:lnSpc>
      <a:spcBef>
        <a:spcPct val="20000"/>
      </a:spcBef>
      <a:spcAft>
        <a:spcPct val="0"/>
      </a:spcAft>
      <a:buFont typeface="Wingdings" pitchFamily="2" charset="2"/>
      <a:defRPr sz="1600" kern="1200">
        <a:solidFill>
          <a:schemeClr val="bg1"/>
        </a:solidFill>
        <a:latin typeface="Trebuchet MS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Trebuchet MS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Trebuchet MS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Trebuchet MS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Trebuchet MS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F2"/>
    <a:srgbClr val="006600"/>
    <a:srgbClr val="FF3300"/>
    <a:srgbClr val="F8F8F8"/>
    <a:srgbClr val="B9EBFB"/>
    <a:srgbClr val="00CC00"/>
    <a:srgbClr val="990000"/>
    <a:srgbClr val="800000"/>
    <a:srgbClr val="CC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3" autoAdjust="0"/>
    <p:restoredTop sz="82051" autoAdjust="0"/>
  </p:normalViewPr>
  <p:slideViewPr>
    <p:cSldViewPr>
      <p:cViewPr>
        <p:scale>
          <a:sx n="66" d="100"/>
          <a:sy n="66" d="100"/>
        </p:scale>
        <p:origin x="-13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48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7C98D-4029-46AA-A4C8-E7FF8CA63F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4E55-354B-4C89-AE55-7CD1B6A7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5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93E33CC-DE6A-4892-BA46-53B7ECDAA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87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ark.greenend.org.uk/~sgtatham/putty/download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issthelpdesk.sapient.com/otrs/customer.pl" TargetMode="External"/><Relationship Id="rId4" Type="http://schemas.openxmlformats.org/officeDocument/2006/relationships/hyperlink" Target="mailto:isstsupport@sapient.com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1F2E6-23F2-461B-9D6C-3B52CEF201D9}" type="slidenum">
              <a:rPr lang="en-US"/>
              <a:pPr/>
              <a:t>1</a:t>
            </a:fld>
            <a:endParaRPr lang="en-US"/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31" tIns="46516" rIns="93031" bIns="46516" anchor="b"/>
          <a:lstStyle/>
          <a:p>
            <a:pPr algn="r" defTabSz="930275"/>
            <a:fld id="{6408AF76-2926-4F78-BBAD-73AA860B3884}" type="slidenum">
              <a:rPr lang="en-US" sz="1200">
                <a:solidFill>
                  <a:schemeClr val="tx1"/>
                </a:solidFill>
                <a:latin typeface="Arial" charset="0"/>
              </a:rPr>
              <a:pPr algn="r" defTabSz="930275"/>
              <a:t>1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9" y="4343400"/>
            <a:ext cx="5483225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60" tIns="45680" rIns="91360" bIns="4568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Putty location: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http://www.chiark.greenend.org.uk/~sgtatham/putty/download.html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eaLnBrk="1" hangingPunct="1"/>
            <a:endParaRPr lang="en-CA" dirty="0" smtClean="0">
              <a:cs typeface="Arial" charset="0"/>
            </a:endParaRPr>
          </a:p>
          <a:p>
            <a:pPr eaLnBrk="1" hangingPunct="1"/>
            <a:r>
              <a:rPr lang="en-CA" dirty="0" smtClean="0">
                <a:cs typeface="Arial" charset="0"/>
              </a:rPr>
              <a:t>Contact</a:t>
            </a:r>
            <a:r>
              <a:rPr lang="en-CA" baseline="0" dirty="0" smtClean="0">
                <a:cs typeface="Arial" charset="0"/>
              </a:rPr>
              <a:t> for Unix box:</a:t>
            </a:r>
          </a:p>
          <a:p>
            <a:pPr eaLnBrk="1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ISST Service Desk |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Sapient </a:t>
            </a:r>
            <a:r>
              <a:rPr lang="en-US" dirty="0" smtClean="0">
                <a:effectLst/>
              </a:rPr>
              <a:t>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Email: isstsupport@sapient.com</a:t>
            </a:r>
            <a:r>
              <a:rPr lang="en-US" dirty="0" smtClean="0">
                <a:effectLst/>
              </a:rPr>
              <a:t> </a:t>
            </a:r>
          </a:p>
          <a:p>
            <a:pPr eaLnBrk="1" hangingPunct="1"/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5"/>
              </a:rPr>
              <a:t>. 0124 - 672 - 4778 , </a:t>
            </a:r>
            <a:r>
              <a:rPr lang="en-US" sz="1200" b="0" i="0" u="sng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5"/>
              </a:rPr>
              <a:t>ext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5"/>
              </a:rPr>
              <a:t># 64778 (24X7) </a:t>
            </a:r>
            <a:r>
              <a:rPr lang="en-US" dirty="0" smtClean="0">
                <a:effectLst/>
              </a:rPr>
              <a:t> </a:t>
            </a:r>
          </a:p>
          <a:p>
            <a:pPr eaLnBrk="1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or at portal http://issthelpdesk.sapient.com/otrs/customer.pl</a:t>
            </a:r>
            <a:r>
              <a:rPr lang="en-US" dirty="0" smtClean="0">
                <a:effectLst/>
              </a:rPr>
              <a:t> </a:t>
            </a:r>
          </a:p>
          <a:p>
            <a:pPr eaLnBrk="1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One of the team mates: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Rohit Gaur</a:t>
            </a:r>
          </a:p>
          <a:p>
            <a:pPr eaLnBrk="1" hangingPunct="1"/>
            <a:endParaRPr lang="en-CA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2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Facilitator will tell trainees</a:t>
            </a:r>
            <a:r>
              <a:rPr lang="en-US" baseline="0" dirty="0" smtClean="0"/>
              <a:t> that these tools are discussed in the self study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2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FD2C4-6ED9-400D-ABEC-309347B2889F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4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8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18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1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68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FD2C4-6ED9-400D-ABEC-309347B2889F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66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5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7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68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FD2C4-6ED9-400D-ABEC-309347B2889F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4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FD2C4-6ED9-400D-ABEC-309347B2889F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45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FD2C4-6ED9-400D-ABEC-309347B2889F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4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2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6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9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FD2C4-6ED9-400D-ABEC-309347B2889F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364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518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FD2C4-6ED9-400D-ABEC-309347B2889F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FD2C4-6ED9-400D-ABEC-309347B2889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59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5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84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31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Facilitator</a:t>
            </a:r>
            <a:r>
              <a:rPr lang="en-US" baseline="0" dirty="0" smtClean="0"/>
              <a:t> need not go through each and every operators rather we should do a simple demo which shows how to solve a particular problem using some operators , (we might use finding the largest of 3 ) , after this we should give one very simple exercise to them for practice  and that’s how we should cover operators.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68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610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56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414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9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FD2C4-6ED9-400D-ABEC-309347B2889F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9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D1707-AF78-4AA3-8DCD-E02441722486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1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E33CC-DE6A-4892-BA46-53B7ECDAAD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FD2C4-6ED9-400D-ABEC-309347B2889F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inancialtit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4648200"/>
            <a:ext cx="7593962" cy="1075421"/>
          </a:xfrm>
        </p:spPr>
        <p:txBody>
          <a:bodyPr tIns="45720" bIns="45720" anchor="b"/>
          <a:lstStyle>
            <a:lvl1pPr>
              <a:lnSpc>
                <a:spcPts val="3200"/>
              </a:lnSpc>
              <a:defRPr sz="3200" spc="0">
                <a:solidFill>
                  <a:srgbClr val="29292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1146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409" y="5726796"/>
            <a:ext cx="7588191" cy="978804"/>
          </a:xfrm>
        </p:spPr>
        <p:txBody>
          <a:bodyPr tIns="45720" bIns="45720"/>
          <a:lstStyle>
            <a:lvl1pPr marL="0" indent="0">
              <a:lnSpc>
                <a:spcPts val="2000"/>
              </a:lnSpc>
              <a:buFont typeface="Wingdings" pitchFamily="2" charset="2"/>
              <a:buNone/>
              <a:defRPr sz="1800">
                <a:solidFill>
                  <a:srgbClr val="29292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458200" cy="6858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33400" y="990600"/>
            <a:ext cx="8458200" cy="5334000"/>
          </a:xfrm>
        </p:spPr>
        <p:txBody>
          <a:bodyPr/>
          <a:lstStyle>
            <a:lvl1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600"/>
            </a:lvl1pPr>
            <a:lvl2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400"/>
            </a:lvl2pPr>
            <a:lvl3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200"/>
            </a:lvl3pPr>
            <a:lvl4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100"/>
            </a:lvl4pPr>
            <a:lvl5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458200" cy="685800"/>
          </a:xfrm>
        </p:spPr>
        <p:txBody>
          <a:bodyPr>
            <a:normAutofit/>
          </a:bodyPr>
          <a:lstStyle>
            <a:lvl1pPr>
              <a:defRPr lang="en-US" sz="2600" smtClean="0">
                <a:solidFill>
                  <a:srgbClr val="355F99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4110527" cy="5334000"/>
          </a:xfrm>
        </p:spPr>
        <p:txBody>
          <a:bodyPr/>
          <a:lstStyle>
            <a:lvl1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Font typeface="Courier New" pitchFamily="49" charset="0"/>
              <a:buChar char="o"/>
              <a:defRPr lang="en-US" sz="14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lang="en-US" sz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Font typeface="Courier New" pitchFamily="49" charset="0"/>
              <a:buChar char="o"/>
              <a:defRPr lang="en-US" sz="11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lang="en-US" sz="11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881073" y="990600"/>
            <a:ext cx="4110527" cy="5334000"/>
          </a:xfrm>
        </p:spPr>
        <p:txBody>
          <a:bodyPr/>
          <a:lstStyle>
            <a:lvl1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Font typeface="Courier New" pitchFamily="49" charset="0"/>
              <a:buChar char="o"/>
              <a:defRPr lang="en-US" sz="14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Font typeface="Arial" pitchFamily="34" charset="0"/>
              <a:buChar char="•"/>
              <a:defRPr lang="en-US" sz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Font typeface="Courier New" pitchFamily="49" charset="0"/>
              <a:buChar char="o"/>
              <a:defRPr lang="en-US" sz="11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Font typeface="Arial" pitchFamily="34" charset="0"/>
              <a:buChar char="•"/>
              <a:defRPr lang="en-US" sz="11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458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inancialdivid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43000" y="2514600"/>
            <a:ext cx="6629400" cy="16002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F04E22"/>
              </a:buClr>
              <a:buSzTx/>
              <a:buFontTx/>
              <a:buNone/>
              <a:tabLst/>
              <a:defRPr lang="en-US" sz="2400" kern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43000" y="4114800"/>
            <a:ext cx="6629400" cy="14478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F04E22"/>
              </a:buClr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inancialthankyou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00200" y="2590800"/>
            <a:ext cx="6096000" cy="1981200"/>
          </a:xfr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8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522288"/>
            <a:ext cx="8235950" cy="50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6088" y="12827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7088" y="12827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7088" y="36830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nsideslidefinancial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906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14" rIns="4572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14" rIns="45720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38" name="Text Box 38"/>
          <p:cNvSpPr txBox="1">
            <a:spLocks noChangeArrowheads="1"/>
          </p:cNvSpPr>
          <p:nvPr/>
        </p:nvSpPr>
        <p:spPr bwMode="auto">
          <a:xfrm>
            <a:off x="8837613" y="6561138"/>
            <a:ext cx="30638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spAutoFit/>
          </a:bodyPr>
          <a:lstStyle/>
          <a:p>
            <a:pPr>
              <a:defRPr/>
            </a:pPr>
            <a:fld id="{3385CA3D-65D7-4688-9EE8-978ECB9A3801}" type="slidenum">
              <a:rPr lang="en-US" sz="900">
                <a:latin typeface="Arial" pitchFamily="34" charset="0"/>
                <a:ea typeface="ＭＳ Ｐゴシック"/>
              </a:rPr>
              <a:pPr>
                <a:defRPr/>
              </a:pPr>
              <a:t>‹#›</a:t>
            </a:fld>
            <a:endParaRPr lang="en-US" sz="900" dirty="0">
              <a:latin typeface="Arial" pitchFamily="34" charset="0"/>
              <a:ea typeface="ＭＳ Ｐゴシック"/>
            </a:endParaRPr>
          </a:p>
        </p:txBody>
      </p:sp>
      <p:sp>
        <p:nvSpPr>
          <p:cNvPr id="204837" name="Text Box 37"/>
          <p:cNvSpPr txBox="1">
            <a:spLocks noChangeArrowheads="1"/>
          </p:cNvSpPr>
          <p:nvPr/>
        </p:nvSpPr>
        <p:spPr bwMode="auto">
          <a:xfrm>
            <a:off x="1981200" y="6553200"/>
            <a:ext cx="3592513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700" b="1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ea typeface="ＭＳ Ｐゴシック"/>
              </a:rPr>
              <a:t>© COPYRIGHT 2011  SAPIENT CORPORATION   |   CONFIDENTIAL</a:t>
            </a:r>
          </a:p>
        </p:txBody>
      </p:sp>
      <p:pic>
        <p:nvPicPr>
          <p:cNvPr id="1031" name="Picture 11" descr="SapientGM_Logo_CMYK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" y="6553200"/>
            <a:ext cx="1447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8" r:id="rId2"/>
    <p:sldLayoutId id="2147483679" r:id="rId3"/>
    <p:sldLayoutId id="2147483680" r:id="rId4"/>
    <p:sldLayoutId id="2147483682" r:id="rId5"/>
    <p:sldLayoutId id="2147483683" r:id="rId6"/>
    <p:sldLayoutId id="2147483684" r:id="rId7"/>
    <p:sldLayoutId id="2147483686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ＭＳ Ｐゴシック"/>
          <a:cs typeface="ＭＳ Ｐゴシック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ＭＳ Ｐゴシック"/>
          <a:cs typeface="ＭＳ Ｐゴシック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ＭＳ Ｐゴシック"/>
          <a:cs typeface="ＭＳ Ｐゴシック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31775" indent="-231775" algn="l" rtl="0" fontAlgn="base">
        <a:lnSpc>
          <a:spcPts val="1400"/>
        </a:lnSpc>
        <a:spcBef>
          <a:spcPts val="400"/>
        </a:spcBef>
        <a:spcAft>
          <a:spcPct val="0"/>
        </a:spcAft>
        <a:buClr>
          <a:srgbClr val="355F99"/>
        </a:buClr>
        <a:buSzPct val="125000"/>
        <a:buFont typeface="Arial" charset="0"/>
        <a:buChar char="•"/>
        <a:defRPr sz="1600">
          <a:solidFill>
            <a:srgbClr val="404040"/>
          </a:solidFill>
          <a:latin typeface="Calibri" pitchFamily="34" charset="0"/>
          <a:ea typeface="+mn-ea"/>
          <a:cs typeface="+mn-cs"/>
        </a:defRPr>
      </a:lvl1pPr>
      <a:lvl2pPr marL="463550" indent="-230188" algn="l" rtl="0" fontAlgn="base">
        <a:lnSpc>
          <a:spcPts val="1400"/>
        </a:lnSpc>
        <a:spcBef>
          <a:spcPts val="400"/>
        </a:spcBef>
        <a:spcAft>
          <a:spcPct val="0"/>
        </a:spcAft>
        <a:buClr>
          <a:srgbClr val="355F99"/>
        </a:buClr>
        <a:buSzPct val="100000"/>
        <a:buFont typeface="Courier New" pitchFamily="49" charset="0"/>
        <a:buChar char="o"/>
        <a:defRPr sz="1400">
          <a:solidFill>
            <a:srgbClr val="404040"/>
          </a:solidFill>
          <a:latin typeface="Calibri" pitchFamily="34" charset="0"/>
          <a:ea typeface="+mn-ea"/>
          <a:cs typeface="+mn-cs"/>
        </a:defRPr>
      </a:lvl2pPr>
      <a:lvl3pPr marL="695325" indent="-230188" algn="l" rtl="0" fontAlgn="base">
        <a:lnSpc>
          <a:spcPts val="1400"/>
        </a:lnSpc>
        <a:spcBef>
          <a:spcPts val="400"/>
        </a:spcBef>
        <a:spcAft>
          <a:spcPct val="0"/>
        </a:spcAft>
        <a:buClr>
          <a:srgbClr val="355F99"/>
        </a:buClr>
        <a:buSzPct val="125000"/>
        <a:buFont typeface="Arial" charset="0"/>
        <a:buChar char="•"/>
        <a:defRPr sz="1200">
          <a:solidFill>
            <a:srgbClr val="404040"/>
          </a:solidFill>
          <a:latin typeface="Calibri" pitchFamily="34" charset="0"/>
          <a:ea typeface="+mn-ea"/>
          <a:cs typeface="+mn-cs"/>
        </a:defRPr>
      </a:lvl3pPr>
      <a:lvl4pPr marL="914400" indent="-217488" algn="l" rtl="0" fontAlgn="base">
        <a:lnSpc>
          <a:spcPts val="1400"/>
        </a:lnSpc>
        <a:spcBef>
          <a:spcPts val="400"/>
        </a:spcBef>
        <a:spcAft>
          <a:spcPct val="0"/>
        </a:spcAft>
        <a:buClr>
          <a:srgbClr val="355F99"/>
        </a:buClr>
        <a:buSzPct val="100000"/>
        <a:buFont typeface="Courier New" pitchFamily="49" charset="0"/>
        <a:buChar char="o"/>
        <a:defRPr sz="1100">
          <a:solidFill>
            <a:srgbClr val="404040"/>
          </a:solidFill>
          <a:latin typeface="Calibri" pitchFamily="34" charset="0"/>
          <a:ea typeface="+mn-ea"/>
          <a:cs typeface="+mn-cs"/>
        </a:defRPr>
      </a:lvl4pPr>
      <a:lvl5pPr marL="1173163" indent="-257175" algn="l" rtl="0" fontAlgn="base">
        <a:lnSpc>
          <a:spcPts val="1400"/>
        </a:lnSpc>
        <a:spcBef>
          <a:spcPts val="400"/>
        </a:spcBef>
        <a:spcAft>
          <a:spcPct val="0"/>
        </a:spcAft>
        <a:buClr>
          <a:srgbClr val="355F99"/>
        </a:buClr>
        <a:buSzPct val="125000"/>
        <a:buFont typeface="Arial" charset="0"/>
        <a:buChar char="•"/>
        <a:defRPr sz="1100">
          <a:solidFill>
            <a:srgbClr val="404040"/>
          </a:solidFill>
          <a:latin typeface="Calibri" pitchFamily="34" charset="0"/>
          <a:ea typeface="+mn-ea"/>
          <a:cs typeface="+mn-cs"/>
        </a:defRPr>
      </a:lvl5pPr>
      <a:lvl6pPr marL="1630363" indent="-257175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chemeClr val="tx2"/>
        </a:buClr>
        <a:buFont typeface="Wingdings" pitchFamily="2" charset="2"/>
        <a:buBlip>
          <a:blip r:embed="rId12"/>
        </a:buBlip>
        <a:defRPr sz="900">
          <a:solidFill>
            <a:srgbClr val="4D4D4D"/>
          </a:solidFill>
          <a:latin typeface="+mn-lt"/>
          <a:ea typeface="+mn-ea"/>
          <a:cs typeface="+mn-cs"/>
        </a:defRPr>
      </a:lvl6pPr>
      <a:lvl7pPr marL="2087563" indent="-257175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chemeClr val="tx2"/>
        </a:buClr>
        <a:buFont typeface="Wingdings" pitchFamily="2" charset="2"/>
        <a:buBlip>
          <a:blip r:embed="rId12"/>
        </a:buBlip>
        <a:defRPr sz="900">
          <a:solidFill>
            <a:srgbClr val="4D4D4D"/>
          </a:solidFill>
          <a:latin typeface="+mn-lt"/>
          <a:ea typeface="+mn-ea"/>
          <a:cs typeface="+mn-cs"/>
        </a:defRPr>
      </a:lvl7pPr>
      <a:lvl8pPr marL="2544763" indent="-257175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chemeClr val="tx2"/>
        </a:buClr>
        <a:buFont typeface="Wingdings" pitchFamily="2" charset="2"/>
        <a:buBlip>
          <a:blip r:embed="rId12"/>
        </a:buBlip>
        <a:defRPr sz="900">
          <a:solidFill>
            <a:srgbClr val="4D4D4D"/>
          </a:solidFill>
          <a:latin typeface="+mn-lt"/>
          <a:ea typeface="+mn-ea"/>
          <a:cs typeface="+mn-cs"/>
        </a:defRPr>
      </a:lvl8pPr>
      <a:lvl9pPr marL="3001963" indent="-257175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chemeClr val="tx2"/>
        </a:buClr>
        <a:buFont typeface="Wingdings" pitchFamily="2" charset="2"/>
        <a:buBlip>
          <a:blip r:embed="rId12"/>
        </a:buBlip>
        <a:defRPr sz="9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unix/unix-getting-started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7spot.com/musings/in-unix-everything-is-a-fil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ope.com/unix/utail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.coloradocollege.edu/dept/pc/SciCompLab/UnixTutorial/unix2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unix/if-fi-statement.htm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nap.nlc.dcccd.edu/learn/idaho/whati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portal2.sapient.com/Content/IT/Pages/VPN.aspx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about.com/cs/linux101/a/unix_win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2"/>
          <p:cNvSpPr txBox="1">
            <a:spLocks/>
          </p:cNvSpPr>
          <p:nvPr/>
        </p:nvSpPr>
        <p:spPr bwMode="auto">
          <a:xfrm>
            <a:off x="725488" y="2374900"/>
            <a:ext cx="21431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8195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3716338"/>
            <a:ext cx="7772400" cy="882650"/>
          </a:xfrm>
        </p:spPr>
        <p:txBody>
          <a:bodyPr anchor="b"/>
          <a:lstStyle/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Sapient Global Markets | Geneva Solutions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17513" y="4864100"/>
            <a:ext cx="8001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b"/>
          <a:lstStyle/>
          <a:p>
            <a:pPr>
              <a:lnSpc>
                <a:spcPct val="70000"/>
              </a:lnSpc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1800" kern="0" dirty="0">
                <a:latin typeface="Georgia"/>
                <a:ea typeface="ＭＳ Ｐゴシック"/>
                <a:cs typeface="ＭＳ Ｐゴシック"/>
              </a:rPr>
              <a:t>Spotlights 2010</a:t>
            </a:r>
          </a:p>
        </p:txBody>
      </p:sp>
      <p:sp>
        <p:nvSpPr>
          <p:cNvPr id="8197" name="TextBox 15"/>
          <p:cNvSpPr txBox="1">
            <a:spLocks noChangeArrowheads="1"/>
          </p:cNvSpPr>
          <p:nvPr/>
        </p:nvSpPr>
        <p:spPr bwMode="auto">
          <a:xfrm>
            <a:off x="228600" y="4953000"/>
            <a:ext cx="7200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400"/>
              <a:t>Java - 101</a:t>
            </a:r>
            <a:endParaRPr lang="en-US" sz="3200"/>
          </a:p>
        </p:txBody>
      </p:sp>
      <p:pic>
        <p:nvPicPr>
          <p:cNvPr id="8198" name="Picture 14" descr="title_logo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0" y="4635500"/>
            <a:ext cx="9144000" cy="2222500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4787900"/>
            <a:ext cx="9144000" cy="204470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9" name="TextBox 15"/>
          <p:cNvSpPr txBox="1">
            <a:spLocks noChangeArrowheads="1"/>
          </p:cNvSpPr>
          <p:nvPr/>
        </p:nvSpPr>
        <p:spPr bwMode="auto">
          <a:xfrm>
            <a:off x="0" y="5029200"/>
            <a:ext cx="7200900" cy="66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4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  Unix</a:t>
            </a:r>
            <a:endParaRPr lang="en-US" sz="3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202" name="Rectangle 24"/>
          <p:cNvSpPr>
            <a:spLocks noChangeArrowheads="1"/>
          </p:cNvSpPr>
          <p:nvPr/>
        </p:nvSpPr>
        <p:spPr bwMode="auto">
          <a:xfrm>
            <a:off x="368300" y="0"/>
            <a:ext cx="592138" cy="6715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203" name="Picture 24" descr="sapientlogo.gif"/>
          <p:cNvPicPr>
            <a:picLocks noChangeAspect="1"/>
          </p:cNvPicPr>
          <p:nvPr/>
        </p:nvPicPr>
        <p:blipFill>
          <a:blip r:embed="rId4" cstate="print"/>
          <a:srcRect r="80165"/>
          <a:stretch>
            <a:fillRect/>
          </a:stretch>
        </p:blipFill>
        <p:spPr bwMode="auto">
          <a:xfrm>
            <a:off x="552450" y="114300"/>
            <a:ext cx="241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Unix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990600"/>
            <a:ext cx="4953000" cy="54102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+mj-lt"/>
                <a:cs typeface="Arial" pitchFamily="34" charset="0"/>
              </a:rPr>
              <a:t>UNIX  OS </a:t>
            </a:r>
            <a:r>
              <a:rPr lang="en-US" sz="1800" dirty="0">
                <a:latin typeface="+mj-lt"/>
                <a:cs typeface="Arial" pitchFamily="34" charset="0"/>
              </a:rPr>
              <a:t>is made </a:t>
            </a:r>
            <a:r>
              <a:rPr lang="en-US" sz="1800" dirty="0" smtClean="0">
                <a:latin typeface="+mj-lt"/>
                <a:cs typeface="Arial" pitchFamily="34" charset="0"/>
              </a:rPr>
              <a:t>up </a:t>
            </a:r>
            <a:r>
              <a:rPr lang="en-US" sz="1800" dirty="0">
                <a:latin typeface="+mj-lt"/>
                <a:cs typeface="Arial" pitchFamily="34" charset="0"/>
              </a:rPr>
              <a:t>of </a:t>
            </a:r>
            <a:r>
              <a:rPr lang="en-US" sz="1800" dirty="0" smtClean="0">
                <a:latin typeface="+mj-lt"/>
                <a:cs typeface="Arial" pitchFamily="34" charset="0"/>
              </a:rPr>
              <a:t>three </a:t>
            </a:r>
            <a:r>
              <a:rPr lang="en-US" sz="1800" dirty="0">
                <a:latin typeface="+mj-lt"/>
                <a:cs typeface="Arial" pitchFamily="34" charset="0"/>
              </a:rPr>
              <a:t>parts; the </a:t>
            </a:r>
            <a:r>
              <a:rPr lang="en-US" sz="1800" dirty="0" smtClean="0">
                <a:latin typeface="+mj-lt"/>
                <a:cs typeface="Arial" pitchFamily="34" charset="0"/>
              </a:rPr>
              <a:t>kernel</a:t>
            </a:r>
            <a:r>
              <a:rPr lang="en-US" sz="1800" dirty="0">
                <a:latin typeface="+mj-lt"/>
                <a:cs typeface="Arial" pitchFamily="34" charset="0"/>
              </a:rPr>
              <a:t>, the shell and the programs</a:t>
            </a:r>
            <a:r>
              <a:rPr lang="en-US" sz="1800" dirty="0" smtClean="0">
                <a:latin typeface="+mj-lt"/>
                <a:cs typeface="Arial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+mj-lt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 smtClean="0">
                <a:solidFill>
                  <a:srgbClr val="1308F2"/>
                </a:solidFill>
                <a:latin typeface="+mj-lt"/>
                <a:cs typeface="Arial" pitchFamily="34" charset="0"/>
              </a:rPr>
              <a:t>Kernel</a:t>
            </a:r>
            <a:r>
              <a:rPr lang="en-US" sz="1800" dirty="0" smtClean="0">
                <a:solidFill>
                  <a:srgbClr val="1308F2"/>
                </a:solidFill>
                <a:latin typeface="+mj-lt"/>
                <a:cs typeface="Arial" pitchFamily="34" charset="0"/>
              </a:rPr>
              <a:t> </a:t>
            </a:r>
            <a:r>
              <a:rPr lang="en-US" sz="1800" dirty="0" smtClean="0">
                <a:latin typeface="+mj-lt"/>
                <a:cs typeface="Arial" pitchFamily="34" charset="0"/>
              </a:rPr>
              <a:t>: </a:t>
            </a:r>
            <a:r>
              <a:rPr lang="en-US" sz="1800" dirty="0">
                <a:latin typeface="+mj-lt"/>
                <a:cs typeface="Arial" pitchFamily="34" charset="0"/>
              </a:rPr>
              <a:t>The kernel is the heart of the operating system. It interacts with hardware </a:t>
            </a:r>
            <a:r>
              <a:rPr lang="en-US" sz="1800" dirty="0" smtClean="0">
                <a:latin typeface="+mj-lt"/>
                <a:cs typeface="Arial" pitchFamily="34" charset="0"/>
              </a:rPr>
              <a:t>and takes care </a:t>
            </a:r>
            <a:r>
              <a:rPr lang="en-US" sz="1800" dirty="0">
                <a:latin typeface="+mj-lt"/>
                <a:cs typeface="Arial" pitchFamily="34" charset="0"/>
              </a:rPr>
              <a:t>of the tasks like memory </a:t>
            </a:r>
            <a:r>
              <a:rPr lang="en-US" sz="1800" dirty="0" smtClean="0">
                <a:latin typeface="+mj-lt"/>
                <a:cs typeface="Arial" pitchFamily="34" charset="0"/>
              </a:rPr>
              <a:t>management, scheduling </a:t>
            </a:r>
            <a:r>
              <a:rPr lang="en-US" sz="1800" dirty="0">
                <a:latin typeface="+mj-lt"/>
                <a:cs typeface="Arial" pitchFamily="34" charset="0"/>
              </a:rPr>
              <a:t>and file management</a:t>
            </a:r>
            <a:r>
              <a:rPr lang="en-US" sz="1800" dirty="0" smtClean="0">
                <a:latin typeface="+mj-lt"/>
                <a:cs typeface="Arial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800" dirty="0" smtClean="0">
              <a:latin typeface="+mj-lt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 smtClean="0">
                <a:solidFill>
                  <a:srgbClr val="1308F2"/>
                </a:solidFill>
                <a:latin typeface="+mj-lt"/>
                <a:cs typeface="Arial" pitchFamily="34" charset="0"/>
              </a:rPr>
              <a:t>Shell</a:t>
            </a:r>
            <a:r>
              <a:rPr lang="en-US" sz="1800" dirty="0" smtClean="0">
                <a:solidFill>
                  <a:srgbClr val="1308F2"/>
                </a:solidFill>
                <a:latin typeface="+mj-lt"/>
                <a:cs typeface="Arial" pitchFamily="34" charset="0"/>
              </a:rPr>
              <a:t> </a:t>
            </a:r>
            <a:r>
              <a:rPr lang="en-US" sz="1800" dirty="0" smtClean="0">
                <a:latin typeface="+mj-lt"/>
                <a:cs typeface="Arial" pitchFamily="34" charset="0"/>
              </a:rPr>
              <a:t>: Is an </a:t>
            </a:r>
            <a:r>
              <a:rPr lang="en-US" sz="1800" dirty="0">
                <a:latin typeface="+mj-lt"/>
                <a:cs typeface="Arial" pitchFamily="34" charset="0"/>
              </a:rPr>
              <a:t>interface between the user and the kernel. </a:t>
            </a:r>
            <a:r>
              <a:rPr lang="en-US" sz="1800" dirty="0" smtClean="0">
                <a:latin typeface="+mj-lt"/>
                <a:cs typeface="Arial" pitchFamily="34" charset="0"/>
              </a:rPr>
              <a:t>It </a:t>
            </a:r>
            <a:r>
              <a:rPr lang="en-US" sz="1800" dirty="0">
                <a:latin typeface="+mj-lt"/>
                <a:cs typeface="Arial" pitchFamily="34" charset="0"/>
              </a:rPr>
              <a:t>interprets the commands the user types in and arranges for them to be carried out</a:t>
            </a:r>
            <a:r>
              <a:rPr lang="en-US" sz="1800" dirty="0" smtClean="0">
                <a:latin typeface="+mj-lt"/>
                <a:cs typeface="Arial" pitchFamily="34" charset="0"/>
              </a:rPr>
              <a:t>. </a:t>
            </a:r>
            <a:r>
              <a:rPr lang="en-US" sz="1800" dirty="0">
                <a:latin typeface="+mj-lt"/>
                <a:cs typeface="Arial" pitchFamily="34" charset="0"/>
              </a:rPr>
              <a:t>C Shell, Bourne Shell and </a:t>
            </a:r>
            <a:r>
              <a:rPr lang="en-US" sz="1800" dirty="0" err="1">
                <a:latin typeface="+mj-lt"/>
                <a:cs typeface="Arial" pitchFamily="34" charset="0"/>
              </a:rPr>
              <a:t>Korn</a:t>
            </a:r>
            <a:r>
              <a:rPr lang="en-US" sz="1800" dirty="0">
                <a:latin typeface="+mj-lt"/>
                <a:cs typeface="Arial" pitchFamily="34" charset="0"/>
              </a:rPr>
              <a:t> Shell are most famous </a:t>
            </a:r>
            <a:r>
              <a:rPr lang="en-US" sz="1800" dirty="0" smtClean="0">
                <a:latin typeface="+mj-lt"/>
                <a:cs typeface="Arial" pitchFamily="34" charset="0"/>
              </a:rPr>
              <a:t>shells.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1308F2"/>
                </a:solidFill>
                <a:latin typeface="+mj-lt"/>
                <a:cs typeface="Arial" pitchFamily="34" charset="0"/>
              </a:rPr>
              <a:t>Program</a:t>
            </a:r>
            <a:r>
              <a:rPr lang="en-US" sz="1800" dirty="0" smtClean="0">
                <a:latin typeface="+mj-lt"/>
                <a:cs typeface="Arial" pitchFamily="34" charset="0"/>
              </a:rPr>
              <a:t>: </a:t>
            </a:r>
            <a:r>
              <a:rPr lang="en-US" sz="1800" dirty="0">
                <a:solidFill>
                  <a:srgbClr val="1308F2"/>
                </a:solidFill>
                <a:cs typeface="Arial" pitchFamily="34" charset="0"/>
              </a:rPr>
              <a:t>Commands and Utilities: </a:t>
            </a:r>
            <a:r>
              <a:rPr lang="en-US" sz="1800" dirty="0">
                <a:cs typeface="Arial" pitchFamily="34" charset="0"/>
              </a:rPr>
              <a:t>There are various commands that are used in day to day activities like </a:t>
            </a:r>
            <a:r>
              <a:rPr lang="en-US" sz="1800" dirty="0" err="1">
                <a:cs typeface="Arial" pitchFamily="34" charset="0"/>
              </a:rPr>
              <a:t>cp</a:t>
            </a:r>
            <a:r>
              <a:rPr lang="en-US" sz="1800" dirty="0">
                <a:cs typeface="Arial" pitchFamily="34" charset="0"/>
              </a:rPr>
              <a:t>, mv and </a:t>
            </a:r>
            <a:r>
              <a:rPr lang="en-US" sz="1800" dirty="0" err="1">
                <a:cs typeface="Arial" pitchFamily="34" charset="0"/>
              </a:rPr>
              <a:t>grep</a:t>
            </a:r>
            <a:r>
              <a:rPr lang="en-US" sz="1800" dirty="0">
                <a:cs typeface="Arial" pitchFamily="34" charset="0"/>
              </a:rPr>
              <a:t>.</a:t>
            </a:r>
            <a:endParaRPr lang="en-US" sz="1800" dirty="0">
              <a:latin typeface="+mj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1447800"/>
            <a:ext cx="3690257" cy="40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8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ivider__interactiv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68300" y="0"/>
            <a:ext cx="592138" cy="6715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24" descr="sapientlogo.gif"/>
          <p:cNvPicPr>
            <a:picLocks noChangeAspect="1"/>
          </p:cNvPicPr>
          <p:nvPr/>
        </p:nvPicPr>
        <p:blipFill>
          <a:blip r:embed="rId4" cstate="print"/>
          <a:srcRect r="80165"/>
          <a:stretch>
            <a:fillRect/>
          </a:stretch>
        </p:blipFill>
        <p:spPr bwMode="auto">
          <a:xfrm>
            <a:off x="552450" y="114300"/>
            <a:ext cx="241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2032000"/>
            <a:ext cx="9144000" cy="2222500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209800"/>
            <a:ext cx="9144000" cy="464820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91" name="TextBox 15"/>
          <p:cNvSpPr txBox="1">
            <a:spLocks noChangeArrowheads="1"/>
          </p:cNvSpPr>
          <p:nvPr/>
        </p:nvSpPr>
        <p:spPr bwMode="auto">
          <a:xfrm>
            <a:off x="838200" y="3810000"/>
            <a:ext cx="7200900" cy="76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MAN Pages</a:t>
            </a:r>
            <a:endParaRPr lang="en-US" sz="4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Page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990600"/>
            <a:ext cx="8138160" cy="53340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Before starting on Unix basics, we should know about manual pages.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All </a:t>
            </a:r>
            <a:r>
              <a:rPr lang="en-US" sz="1800" dirty="0"/>
              <a:t>the Unix commands come with a number of optional and mandatory </a:t>
            </a:r>
            <a:r>
              <a:rPr lang="en-US" sz="1800" dirty="0" smtClean="0"/>
              <a:t>options. To view all these options and complete syntax, Unix has help files called as  </a:t>
            </a:r>
            <a:r>
              <a:rPr lang="en-US" sz="1800" b="1" dirty="0" smtClean="0"/>
              <a:t>man pages </a:t>
            </a:r>
            <a:r>
              <a:rPr lang="en-US" sz="1800" dirty="0" smtClean="0"/>
              <a:t>(Manual Pages)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$man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command</a:t>
            </a:r>
          </a:p>
          <a:p>
            <a:pPr>
              <a:lnSpc>
                <a:spcPct val="100000"/>
              </a:lnSpc>
            </a:pPr>
            <a:r>
              <a:rPr lang="en-US" sz="1800" dirty="0" err="1" smtClean="0"/>
              <a:t>Eg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$man </a:t>
            </a:r>
            <a:r>
              <a:rPr lang="en-US" sz="1800" dirty="0" err="1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pwd</a:t>
            </a:r>
            <a:endParaRPr lang="en-US" sz="1800" dirty="0" smtClean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/>
              <a:t>Command to get complete detail on man pages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$man </a:t>
            </a:r>
            <a:r>
              <a:rPr lang="en-US" sz="1800" dirty="0" err="1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man</a:t>
            </a:r>
            <a:endParaRPr lang="en-US" sz="1800" dirty="0" smtClean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/>
              <a:t>Inside man: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Type ‘q’ to exit from man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Type ‘/’ to search for a text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Type ‘n’ to search next occurrence of the text</a:t>
            </a:r>
            <a:endParaRPr lang="en-US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0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990600"/>
            <a:ext cx="8138160" cy="53340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19200"/>
            <a:ext cx="7524817" cy="2456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the man command to see the information about the following commands :-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err="1" smtClean="0"/>
              <a:t>ls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telnet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ftp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ping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ivider__interactiv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68300" y="0"/>
            <a:ext cx="592138" cy="6715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24" descr="sapientlogo.gif"/>
          <p:cNvPicPr>
            <a:picLocks noChangeAspect="1"/>
          </p:cNvPicPr>
          <p:nvPr/>
        </p:nvPicPr>
        <p:blipFill>
          <a:blip r:embed="rId4" cstate="print"/>
          <a:srcRect r="80165"/>
          <a:stretch>
            <a:fillRect/>
          </a:stretch>
        </p:blipFill>
        <p:spPr bwMode="auto">
          <a:xfrm>
            <a:off x="552450" y="114300"/>
            <a:ext cx="241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2032000"/>
            <a:ext cx="9144000" cy="2222500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209800"/>
            <a:ext cx="9144000" cy="464820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91" name="TextBox 15"/>
          <p:cNvSpPr txBox="1">
            <a:spLocks noChangeArrowheads="1"/>
          </p:cNvSpPr>
          <p:nvPr/>
        </p:nvSpPr>
        <p:spPr bwMode="auto">
          <a:xfrm>
            <a:off x="838200" y="3810000"/>
            <a:ext cx="7200900" cy="76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File System and Management </a:t>
            </a:r>
            <a:endParaRPr lang="en-US" sz="4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8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4582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sz="2900" dirty="0" smtClean="0"/>
              <a:t>Types of Files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990600"/>
            <a:ext cx="8458200" cy="5105400"/>
          </a:xfrm>
        </p:spPr>
        <p:txBody>
          <a:bodyPr/>
          <a:lstStyle/>
          <a:p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 In Unix everything is file, so most of the time is spent on working with files. There are mainly two types of files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1308F2"/>
                </a:solidFill>
              </a:rPr>
              <a:t>Ordinary </a:t>
            </a:r>
            <a:r>
              <a:rPr lang="en-US" sz="1800" b="1" dirty="0">
                <a:solidFill>
                  <a:srgbClr val="1308F2"/>
                </a:solidFill>
              </a:rPr>
              <a:t>Files:</a:t>
            </a:r>
            <a:r>
              <a:rPr lang="en-US" sz="1800" dirty="0">
                <a:solidFill>
                  <a:srgbClr val="1308F2"/>
                </a:solidFill>
              </a:rPr>
              <a:t> </a:t>
            </a:r>
            <a:r>
              <a:rPr lang="en-US" sz="1800" dirty="0"/>
              <a:t>An ordinary file is a file on the system that contains data, text, or program instructions. </a:t>
            </a:r>
            <a:endParaRPr lang="en-US" sz="1800" dirty="0" smtClean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1800" dirty="0" smtClean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1308F2"/>
                </a:solidFill>
              </a:rPr>
              <a:t>Directories</a:t>
            </a:r>
            <a:r>
              <a:rPr lang="en-US" sz="1800" b="1" dirty="0">
                <a:solidFill>
                  <a:srgbClr val="0070C0"/>
                </a:solidFill>
              </a:rPr>
              <a:t>: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Directories  store both special and ordinary files. Unix directories are equivalent to folders in Windows.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233362" lvl="1" indent="0">
              <a:buNone/>
            </a:pPr>
            <a:endParaRPr lang="en-US" sz="1800" dirty="0"/>
          </a:p>
          <a:p>
            <a:pPr marL="233362" lvl="1" indent="0">
              <a:buNone/>
            </a:pPr>
            <a:endParaRPr lang="en-US" sz="1800" dirty="0"/>
          </a:p>
          <a:p>
            <a:pPr marL="233362" lvl="1" indent="0">
              <a:buNone/>
            </a:pPr>
            <a:endParaRPr lang="en-US" sz="1800" dirty="0"/>
          </a:p>
          <a:p>
            <a:pPr marL="233362" lvl="1" indent="0">
              <a:buNone/>
            </a:pPr>
            <a:endParaRPr lang="en-US" sz="1800" dirty="0" smtClean="0">
              <a:solidFill>
                <a:srgbClr val="1308F2"/>
              </a:solidFill>
            </a:endParaRPr>
          </a:p>
          <a:p>
            <a:pPr marL="233362" lvl="1" indent="0">
              <a:buNone/>
            </a:pPr>
            <a:r>
              <a:rPr lang="en-US" sz="1800" dirty="0" smtClean="0">
                <a:solidFill>
                  <a:srgbClr val="1308F2"/>
                </a:solidFill>
              </a:rPr>
              <a:t>Ref </a:t>
            </a:r>
            <a:r>
              <a:rPr lang="en-US" sz="1800" dirty="0">
                <a:solidFill>
                  <a:srgbClr val="1308F2"/>
                </a:solidFill>
              </a:rPr>
              <a:t>: </a:t>
            </a:r>
            <a:r>
              <a:rPr lang="en-US" sz="1800" dirty="0">
                <a:solidFill>
                  <a:srgbClr val="1308F2"/>
                </a:solidFill>
                <a:hlinkClick r:id="rId3"/>
              </a:rPr>
              <a:t>http://</a:t>
            </a:r>
            <a:r>
              <a:rPr lang="en-US" sz="1800" dirty="0" smtClean="0">
                <a:solidFill>
                  <a:srgbClr val="1308F2"/>
                </a:solidFill>
                <a:hlinkClick r:id="rId3"/>
              </a:rPr>
              <a:t>www.tutorialspoint.com/unix/unix-getting-started.htm</a:t>
            </a:r>
            <a:endParaRPr lang="en-US" sz="1800" dirty="0" smtClean="0">
              <a:solidFill>
                <a:srgbClr val="1308F2"/>
              </a:solidFill>
            </a:endParaRPr>
          </a:p>
          <a:p>
            <a:pPr marL="233362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rgbClr val="1308F2"/>
                </a:solidFill>
                <a:hlinkClick r:id="rId4"/>
              </a:rPr>
              <a:t>http</a:t>
            </a:r>
            <a:r>
              <a:rPr lang="en-US" sz="1800" dirty="0">
                <a:solidFill>
                  <a:srgbClr val="1308F2"/>
                </a:solidFill>
                <a:hlinkClick r:id="rId4"/>
              </a:rPr>
              <a:t>://</a:t>
            </a:r>
            <a:r>
              <a:rPr lang="en-US" sz="1800" dirty="0" smtClean="0">
                <a:solidFill>
                  <a:srgbClr val="1308F2"/>
                </a:solidFill>
                <a:hlinkClick r:id="rId4"/>
              </a:rPr>
              <a:t>ph7spot.com/musings/in-unix-everything-is-a-file</a:t>
            </a:r>
            <a:endParaRPr lang="en-US" sz="1800" dirty="0" smtClean="0">
              <a:solidFill>
                <a:srgbClr val="1308F2"/>
              </a:solidFill>
            </a:endParaRPr>
          </a:p>
          <a:p>
            <a:pPr marL="233362" lvl="1" indent="0">
              <a:buNone/>
            </a:pPr>
            <a:endParaRPr lang="en-US" sz="1800" dirty="0">
              <a:solidFill>
                <a:srgbClr val="1308F2"/>
              </a:solidFill>
            </a:endParaRPr>
          </a:p>
          <a:p>
            <a:pPr marL="233362" lvl="1" indent="0">
              <a:buNone/>
            </a:pPr>
            <a:endParaRPr lang="en-US" sz="1800" dirty="0">
              <a:solidFill>
                <a:srgbClr val="1308F2"/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364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Listing Files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990600"/>
            <a:ext cx="8458200" cy="52578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Listing Ordinary Files: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Long listing ordinary files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The </a:t>
            </a:r>
            <a:r>
              <a:rPr lang="en-US" sz="1800" dirty="0"/>
              <a:t>command </a:t>
            </a:r>
            <a:r>
              <a:rPr lang="en-US" sz="1800" b="1" dirty="0" err="1"/>
              <a:t>ls</a:t>
            </a:r>
            <a:r>
              <a:rPr lang="en-US" sz="1800" dirty="0"/>
              <a:t> supports the </a:t>
            </a:r>
            <a:r>
              <a:rPr lang="en-US" sz="1800" b="1" dirty="0"/>
              <a:t>-l</a:t>
            </a:r>
            <a:r>
              <a:rPr lang="en-US" sz="1800" dirty="0"/>
              <a:t> option </a:t>
            </a:r>
            <a:r>
              <a:rPr lang="en-US" sz="1800" dirty="0" smtClean="0"/>
              <a:t>that provides more </a:t>
            </a:r>
            <a:r>
              <a:rPr lang="en-US" sz="1800" dirty="0"/>
              <a:t>information about the listed files: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-l</a:t>
            </a: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drwxrwxr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-x  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will finance      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4096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Nov 20 10:45 will</a:t>
            </a: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-r--  1 </a:t>
            </a:r>
            <a:r>
              <a:rPr lang="en-US" sz="1800" dirty="0" err="1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amrood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amrood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    5341 Dec 25 08:38 uml.jpg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Listing Hidden </a:t>
            </a:r>
            <a:r>
              <a:rPr lang="en-US" sz="1800" b="1" dirty="0" smtClean="0">
                <a:solidFill>
                  <a:srgbClr val="1308F2"/>
                </a:solidFill>
              </a:rPr>
              <a:t>Files</a:t>
            </a:r>
          </a:p>
          <a:p>
            <a:pPr>
              <a:lnSpc>
                <a:spcPct val="100000"/>
              </a:lnSpc>
            </a:pPr>
            <a:r>
              <a:rPr lang="en-US" sz="1800" dirty="0" err="1" smtClean="0"/>
              <a:t>ls</a:t>
            </a:r>
            <a:r>
              <a:rPr lang="en-US" sz="1800" dirty="0" smtClean="0"/>
              <a:t> –l command will not list all the files. The files that cannot be viewed are called as hidden files. To view such kind of files ‘–a’ option is used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-a</a:t>
            </a: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All the hidden files in Unix starts from dot (.).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1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Display content of file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$ cat &lt;filename&gt;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</a:t>
            </a:r>
            <a:r>
              <a:rPr lang="en-US" sz="1800" dirty="0" smtClean="0"/>
              <a:t>at stands for concatenate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 cat unixfile.txt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This is 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unix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file....I created it for the first time.....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I'm going to save this content in this file.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Display line numbers </a:t>
            </a:r>
            <a:r>
              <a:rPr lang="en-US" sz="1800" dirty="0" smtClean="0"/>
              <a:t>in the file by </a:t>
            </a:r>
            <a:r>
              <a:rPr lang="en-US" sz="1800" dirty="0"/>
              <a:t>using </a:t>
            </a:r>
            <a:r>
              <a:rPr lang="en-US" sz="1800" b="1" dirty="0">
                <a:solidFill>
                  <a:srgbClr val="1308F2"/>
                </a:solidFill>
              </a:rPr>
              <a:t>-b</a:t>
            </a:r>
            <a:r>
              <a:rPr lang="en-US" sz="1800" dirty="0">
                <a:solidFill>
                  <a:srgbClr val="1308F2"/>
                </a:solidFill>
              </a:rPr>
              <a:t> </a:t>
            </a:r>
            <a:r>
              <a:rPr lang="en-US" sz="1800" dirty="0" smtClean="0"/>
              <a:t>option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 cat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unixfile.txt 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This 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unix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file....I created it for the first time.....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I'm 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going to save this content in this file.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38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file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990600"/>
            <a:ext cx="84582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W</a:t>
            </a:r>
            <a:r>
              <a:rPr lang="en-US" sz="1800" b="1" dirty="0" smtClean="0">
                <a:solidFill>
                  <a:srgbClr val="1308F2"/>
                </a:solidFill>
              </a:rPr>
              <a:t>rites </a:t>
            </a:r>
            <a:r>
              <a:rPr lang="en-US" sz="1800" b="1" dirty="0">
                <a:solidFill>
                  <a:srgbClr val="1308F2"/>
                </a:solidFill>
              </a:rPr>
              <a:t>the contents of a file onto the screen, a page at a time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 less &lt;filename&gt;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Writes the </a:t>
            </a:r>
            <a:r>
              <a:rPr lang="en-US" sz="1800" b="1" dirty="0">
                <a:solidFill>
                  <a:srgbClr val="1308F2"/>
                </a:solidFill>
              </a:rPr>
              <a:t>first ten lines of a file to the </a:t>
            </a:r>
            <a:r>
              <a:rPr lang="en-US" sz="1800" b="1" dirty="0" smtClean="0">
                <a:solidFill>
                  <a:srgbClr val="1308F2"/>
                </a:solidFill>
              </a:rPr>
              <a:t>screen 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$ </a:t>
            </a:r>
            <a:r>
              <a:rPr lang="en-US" sz="1800" dirty="0"/>
              <a:t>head </a:t>
            </a:r>
            <a:r>
              <a:rPr lang="en-US" sz="1800" dirty="0" smtClean="0"/>
              <a:t>&lt;filename&gt;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W</a:t>
            </a:r>
            <a:r>
              <a:rPr lang="en-US" sz="1800" b="1" dirty="0" smtClean="0">
                <a:solidFill>
                  <a:srgbClr val="1308F2"/>
                </a:solidFill>
              </a:rPr>
              <a:t>rites </a:t>
            </a:r>
            <a:r>
              <a:rPr lang="en-US" sz="1800" b="1" dirty="0">
                <a:solidFill>
                  <a:srgbClr val="1308F2"/>
                </a:solidFill>
              </a:rPr>
              <a:t>the last ten lines of a file to the screen.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 tail &lt;filename&gt; </a:t>
            </a: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$ tail &lt;filename&gt; </a:t>
            </a:r>
            <a:r>
              <a:rPr lang="en-US" sz="1800" dirty="0"/>
              <a:t>–n 100 </a:t>
            </a:r>
            <a:r>
              <a:rPr lang="en-US" sz="1800" dirty="0" smtClean="0"/>
              <a:t> will list last 100 lines of the file.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$ tail –f &lt;filename&gt;, f stands for follow. It displays the last 10 lines and then update the file as new lines are being added. 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tail –f option is used to view log files of running process.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>
              <a:solidFill>
                <a:srgbClr val="1308F2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1308F2"/>
                </a:solidFill>
              </a:rPr>
              <a:t>Ref</a:t>
            </a:r>
            <a:r>
              <a:rPr lang="en-US" sz="1800" dirty="0">
                <a:solidFill>
                  <a:srgbClr val="1308F2"/>
                </a:solidFill>
              </a:rPr>
              <a:t>: </a:t>
            </a:r>
            <a:r>
              <a:rPr lang="en-US" sz="1800" dirty="0">
                <a:solidFill>
                  <a:srgbClr val="1308F2"/>
                </a:solidFill>
                <a:hlinkClick r:id="rId3"/>
              </a:rPr>
              <a:t>http://</a:t>
            </a:r>
            <a:r>
              <a:rPr lang="en-US" sz="1800" dirty="0" smtClean="0">
                <a:solidFill>
                  <a:srgbClr val="1308F2"/>
                </a:solidFill>
                <a:hlinkClick r:id="rId3"/>
              </a:rPr>
              <a:t>www.computerhope.com/unix/utail.htm</a:t>
            </a:r>
            <a:endParaRPr lang="en-US" sz="1800" dirty="0" smtClean="0">
              <a:solidFill>
                <a:srgbClr val="1308F2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1308F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05400"/>
            <a:ext cx="3432345" cy="91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2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and Renaming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1219200"/>
            <a:ext cx="84582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 </a:t>
            </a:r>
            <a:r>
              <a:rPr lang="en-US" sz="1800" b="1" dirty="0" smtClean="0">
                <a:solidFill>
                  <a:srgbClr val="1308F2"/>
                </a:solidFill>
              </a:rPr>
              <a:t>Copying Files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$ </a:t>
            </a:r>
            <a:r>
              <a:rPr lang="en-US" sz="1800" dirty="0" err="1" smtClean="0"/>
              <a:t>cp</a:t>
            </a:r>
            <a:r>
              <a:rPr lang="en-US" sz="1800" dirty="0" smtClean="0"/>
              <a:t> &lt;</a:t>
            </a:r>
            <a:r>
              <a:rPr lang="en-US" sz="1800" dirty="0" err="1" smtClean="0"/>
              <a:t>source_file</a:t>
            </a:r>
            <a:r>
              <a:rPr lang="en-US" sz="1800" dirty="0" smtClean="0"/>
              <a:t>&gt; &lt;</a:t>
            </a:r>
            <a:r>
              <a:rPr lang="en-US" sz="1800" dirty="0" err="1" smtClean="0"/>
              <a:t>destination_file</a:t>
            </a:r>
            <a:r>
              <a:rPr lang="en-US" sz="1800" dirty="0" smtClean="0"/>
              <a:t>&gt; 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c</a:t>
            </a:r>
            <a:r>
              <a:rPr lang="en-US" sz="1800" dirty="0" err="1" smtClean="0"/>
              <a:t>p</a:t>
            </a:r>
            <a:r>
              <a:rPr lang="en-US" sz="1800" dirty="0" smtClean="0"/>
              <a:t> stands for copy</a:t>
            </a:r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Renaming Files/Moving Files</a:t>
            </a:r>
            <a:endParaRPr lang="en-US" sz="1800" b="1" dirty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 smtClean="0"/>
              <a:t>$ </a:t>
            </a:r>
            <a:r>
              <a:rPr lang="en-US" sz="1800" dirty="0"/>
              <a:t>mv </a:t>
            </a:r>
            <a:r>
              <a:rPr lang="en-US" sz="1800" dirty="0" smtClean="0"/>
              <a:t>&lt;</a:t>
            </a:r>
            <a:r>
              <a:rPr lang="en-US" sz="1800" dirty="0" err="1" smtClean="0"/>
              <a:t>old_file</a:t>
            </a:r>
            <a:r>
              <a:rPr lang="en-US" sz="1800" dirty="0" smtClean="0"/>
              <a:t>&gt; &lt;</a:t>
            </a:r>
            <a:r>
              <a:rPr lang="en-US" sz="1800" dirty="0" err="1" smtClean="0"/>
              <a:t>new_file</a:t>
            </a:r>
            <a:r>
              <a:rPr lang="en-US" sz="18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</a:t>
            </a:r>
            <a:r>
              <a:rPr lang="en-US" sz="1800" dirty="0" smtClean="0"/>
              <a:t>v stands for move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1308F2"/>
                </a:solidFill>
              </a:rPr>
              <a:t>Ref</a:t>
            </a:r>
            <a:r>
              <a:rPr lang="en-US" sz="1800" dirty="0">
                <a:solidFill>
                  <a:srgbClr val="1308F2"/>
                </a:solidFill>
              </a:rPr>
              <a:t>: </a:t>
            </a:r>
            <a:r>
              <a:rPr lang="en-US" sz="1800" dirty="0">
                <a:solidFill>
                  <a:srgbClr val="1308F2"/>
                </a:solidFill>
                <a:hlinkClick r:id="rId3"/>
              </a:rPr>
              <a:t>http://</a:t>
            </a:r>
            <a:r>
              <a:rPr lang="en-US" sz="1800" dirty="0" smtClean="0">
                <a:solidFill>
                  <a:srgbClr val="1308F2"/>
                </a:solidFill>
                <a:hlinkClick r:id="rId3"/>
              </a:rPr>
              <a:t>acad.coloradocollege.edu/dept/pc/SciCompLab/UnixTutorial/unix2.html</a:t>
            </a:r>
            <a:endParaRPr lang="en-US" sz="1800" dirty="0" smtClean="0">
              <a:solidFill>
                <a:srgbClr val="1308F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1308F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5105400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Getting Started: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 smtClean="0"/>
              <a:t>Previous exposure to Unix?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Last 2 hours is for hands-on. </a:t>
            </a:r>
          </a:p>
          <a:p>
            <a:pPr lvl="1"/>
            <a:r>
              <a:rPr lang="en-US" dirty="0" smtClean="0"/>
              <a:t>You can do assignment OR exercises</a:t>
            </a:r>
          </a:p>
          <a:p>
            <a:pPr lvl="1"/>
            <a:endParaRPr lang="en-US" dirty="0"/>
          </a:p>
          <a:p>
            <a:r>
              <a:rPr lang="en-US" dirty="0" smtClean="0"/>
              <a:t>Participate in the session</a:t>
            </a:r>
          </a:p>
          <a:p>
            <a:endParaRPr lang="en-US" dirty="0"/>
          </a:p>
          <a:p>
            <a:r>
              <a:rPr lang="en-US" dirty="0" smtClean="0"/>
              <a:t>Self-study sections</a:t>
            </a:r>
          </a:p>
          <a:p>
            <a:endParaRPr lang="en-US" sz="1800" dirty="0"/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2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Deleting Files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Deleting Files</a:t>
            </a:r>
            <a:endParaRPr lang="en-US" sz="1800" dirty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 $ </a:t>
            </a:r>
            <a:r>
              <a:rPr lang="en-US" sz="1800" dirty="0" err="1"/>
              <a:t>rm</a:t>
            </a:r>
            <a:r>
              <a:rPr lang="en-US" sz="1800" dirty="0"/>
              <a:t> &lt;filename&gt;  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rm</a:t>
            </a:r>
            <a:r>
              <a:rPr lang="en-US" sz="1800" dirty="0"/>
              <a:t> stands for </a:t>
            </a:r>
            <a:r>
              <a:rPr lang="en-US" sz="1800" dirty="0" smtClean="0"/>
              <a:t>remove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r</a:t>
            </a:r>
            <a:r>
              <a:rPr lang="en-US" sz="1800" dirty="0" err="1" smtClean="0"/>
              <a:t>m</a:t>
            </a:r>
            <a:r>
              <a:rPr lang="en-US" sz="1800" dirty="0" smtClean="0"/>
              <a:t> deletes the file without any confirmation and it cannot be recovered.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r</a:t>
            </a:r>
            <a:r>
              <a:rPr lang="en-US" sz="1800" dirty="0" err="1" smtClean="0"/>
              <a:t>m</a:t>
            </a:r>
            <a:r>
              <a:rPr lang="en-US" sz="1800" dirty="0" smtClean="0"/>
              <a:t> with –</a:t>
            </a:r>
            <a:r>
              <a:rPr lang="en-US" sz="1800" dirty="0"/>
              <a:t>i</a:t>
            </a:r>
            <a:r>
              <a:rPr lang="en-US" sz="1800" dirty="0" smtClean="0"/>
              <a:t> option, i stands for interactive, will ask for confirmation to delete the file.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$ </a:t>
            </a:r>
            <a:r>
              <a:rPr lang="en-US" sz="1800" dirty="0" err="1" smtClean="0"/>
              <a:t>rm</a:t>
            </a:r>
            <a:r>
              <a:rPr lang="en-US" sz="1800" dirty="0" smtClean="0"/>
              <a:t> -i </a:t>
            </a:r>
            <a:r>
              <a:rPr lang="en-US" sz="1800" dirty="0"/>
              <a:t>filename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$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To count words in a file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 smtClean="0"/>
              <a:t>$ </a:t>
            </a:r>
            <a:r>
              <a:rPr lang="en-US" sz="1800" dirty="0" err="1"/>
              <a:t>wc</a:t>
            </a:r>
            <a:r>
              <a:rPr lang="en-US" sz="1800" dirty="0"/>
              <a:t> </a:t>
            </a:r>
            <a:r>
              <a:rPr lang="en-US" sz="1800" dirty="0" smtClean="0"/>
              <a:t>filename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w</a:t>
            </a:r>
            <a:r>
              <a:rPr lang="en-US" sz="1800" dirty="0" err="1" smtClean="0"/>
              <a:t>c</a:t>
            </a:r>
            <a:r>
              <a:rPr lang="en-US" sz="1800" dirty="0" smtClean="0"/>
              <a:t> stands for word count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 smtClean="0"/>
              <a:t>Eg</a:t>
            </a:r>
            <a:r>
              <a:rPr lang="en-US" sz="1800" b="1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/>
              <a:t> 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unix.txt</a:t>
            </a: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19 103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unix.txt</a:t>
            </a: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Details of columns displayed: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 smtClean="0"/>
              <a:t>First </a:t>
            </a:r>
            <a:r>
              <a:rPr lang="en-US" sz="1800" dirty="0"/>
              <a:t>Column: represents total number of lines in the </a:t>
            </a:r>
            <a:r>
              <a:rPr lang="en-US" sz="1800" dirty="0" smtClean="0"/>
              <a:t>file.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Second </a:t>
            </a:r>
            <a:r>
              <a:rPr lang="en-US" sz="1800" dirty="0"/>
              <a:t>Column: represents total number of words in the </a:t>
            </a:r>
            <a:r>
              <a:rPr lang="en-US" sz="1800" dirty="0" smtClean="0"/>
              <a:t>file.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Third </a:t>
            </a:r>
            <a:r>
              <a:rPr lang="en-US" sz="1800" dirty="0"/>
              <a:t>Column: represents total number of bytes in the file. This is actual size of the file.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Fourth Column: represents file name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92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multiple </a:t>
            </a:r>
            <a:r>
              <a:rPr lang="en-US" sz="1800" b="1" dirty="0">
                <a:solidFill>
                  <a:srgbClr val="1308F2"/>
                </a:solidFill>
              </a:rPr>
              <a:t>files at a time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$ </a:t>
            </a:r>
            <a:r>
              <a:rPr lang="en-US" sz="1800" dirty="0" err="1"/>
              <a:t>wc</a:t>
            </a:r>
            <a:r>
              <a:rPr lang="en-US" sz="1800" dirty="0"/>
              <a:t> &lt;filename1&gt; &lt;filename2&gt; &lt;filename3&gt;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1308F2"/>
                </a:solidFill>
              </a:rPr>
              <a:t>Ref: http://acad.coloradocollege.edu/dept/pc/SciCompLab/UnixTutorial/unix2.html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6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Pipes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To connect two commands together so that the output from one program becomes the input of the next program</a:t>
            </a:r>
            <a:r>
              <a:rPr lang="en-US" sz="18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A </a:t>
            </a:r>
            <a:r>
              <a:rPr lang="en-US" sz="1800" dirty="0"/>
              <a:t>vertical bar (|) on the command line between two </a:t>
            </a:r>
            <a:r>
              <a:rPr lang="en-US" sz="1800" dirty="0" smtClean="0"/>
              <a:t>commands denotes a pipe.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Searching in file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searches </a:t>
            </a:r>
            <a:r>
              <a:rPr lang="en-US" sz="1800" dirty="0"/>
              <a:t>a file or files for lines that have a certain </a:t>
            </a:r>
            <a:r>
              <a:rPr lang="en-US" sz="1800" dirty="0" smtClean="0"/>
              <a:t>pattern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 </a:t>
            </a:r>
            <a:r>
              <a:rPr lang="en-US" sz="1800" dirty="0" err="1"/>
              <a:t>grep</a:t>
            </a:r>
            <a:r>
              <a:rPr lang="en-US" sz="1800" dirty="0"/>
              <a:t> &lt;word to search&gt; &lt;filename</a:t>
            </a:r>
            <a:r>
              <a:rPr lang="en-US" sz="1800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g/re/p </a:t>
            </a:r>
            <a:r>
              <a:rPr lang="en-US" sz="1800" dirty="0" smtClean="0"/>
              <a:t>stands for </a:t>
            </a:r>
            <a:r>
              <a:rPr lang="en-US" sz="1800" dirty="0"/>
              <a:t>"globally search for a regular expression and print all lines containing it."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8250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files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This will list all the lines of the file example.txt where ‘UNIX’ word is there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Eg</a:t>
            </a:r>
            <a:r>
              <a:rPr lang="en-US" sz="1800" dirty="0"/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UNIX example.txt</a:t>
            </a:r>
            <a:b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UNIX operating system</a:t>
            </a:r>
            <a:b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UNIX and Linux operating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Eg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-l | 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"Aug“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   -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rw-rw-rw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- 1 john doc 11008 Aug 6 14:10 ch02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   -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rw-rw-rw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- 1 john doc 8515 Aug 6 15:30 ch07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dirty="0"/>
              <a:t>use </a:t>
            </a:r>
            <a:r>
              <a:rPr lang="en-US" sz="1800" i="1" dirty="0"/>
              <a:t>-i</a:t>
            </a:r>
            <a:r>
              <a:rPr lang="en-US" sz="1800" dirty="0"/>
              <a:t> option to have case insensitive search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 </a:t>
            </a:r>
            <a:r>
              <a:rPr lang="en-US" sz="1800" dirty="0" err="1"/>
              <a:t>grep</a:t>
            </a:r>
            <a:r>
              <a:rPr lang="en-US" sz="1800" dirty="0"/>
              <a:t> –i &lt;word to search&gt; &lt;filename&gt;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4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files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990600"/>
            <a:ext cx="8458200" cy="548640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more command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 smtClean="0"/>
              <a:t>Incase </a:t>
            </a:r>
            <a:r>
              <a:rPr lang="en-US" sz="1800" dirty="0"/>
              <a:t>of long </a:t>
            </a:r>
            <a:r>
              <a:rPr lang="en-US" sz="1800" dirty="0" smtClean="0"/>
              <a:t>output, </a:t>
            </a:r>
            <a:r>
              <a:rPr lang="en-US" sz="1800" dirty="0"/>
              <a:t>t</a:t>
            </a:r>
            <a:r>
              <a:rPr lang="en-US" sz="1800" dirty="0" smtClean="0"/>
              <a:t>o stop the display </a:t>
            </a:r>
            <a:r>
              <a:rPr lang="en-US" sz="1800" dirty="0"/>
              <a:t>after each </a:t>
            </a:r>
            <a:r>
              <a:rPr lang="en-US" sz="1800" dirty="0" smtClean="0"/>
              <a:t>screen full </a:t>
            </a:r>
            <a:r>
              <a:rPr lang="en-US" sz="1800" dirty="0"/>
              <a:t>of </a:t>
            </a:r>
            <a:r>
              <a:rPr lang="en-US" sz="1800" dirty="0" smtClean="0"/>
              <a:t>text.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-l | 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"Aug"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| more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rw-rw-rw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- 1 john doc 8515 Aug 6 15:30 ch07 </a:t>
            </a:r>
            <a:endParaRPr lang="en-US" sz="1800" dirty="0" smtClean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-r-- 1 john doc 14827 Aug 9 12:40 ch03 </a:t>
            </a:r>
            <a:endParaRPr lang="en-US" sz="1800" dirty="0" smtClean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     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rw-rw-rw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- 1 john doc 16867 Aug 6 15:56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ch05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More-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-(74%)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To view next page, press ‘space bar’ or type a command at the bottom of the screen </a:t>
            </a:r>
            <a:r>
              <a:rPr lang="en-US" sz="1800" dirty="0" err="1" smtClean="0"/>
              <a:t>i.e</a:t>
            </a:r>
            <a:r>
              <a:rPr lang="en-US" sz="1800" dirty="0" smtClean="0"/>
              <a:t> near </a:t>
            </a:r>
            <a:r>
              <a:rPr lang="en-US" sz="1800" b="1" dirty="0" smtClean="0"/>
              <a:t>more</a:t>
            </a:r>
            <a:r>
              <a:rPr lang="en-US" sz="1800" dirty="0" smtClean="0"/>
              <a:t> prompt.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1308F2"/>
                </a:solidFill>
              </a:rPr>
              <a:t>Ref: http</a:t>
            </a:r>
            <a:r>
              <a:rPr lang="en-US" sz="1800" dirty="0">
                <a:solidFill>
                  <a:srgbClr val="1308F2"/>
                </a:solidFill>
              </a:rPr>
              <a:t>://acad.coloradocollege.edu/dept/pc/SciCompLab/UnixTutorial/unix2.html</a:t>
            </a:r>
          </a:p>
        </p:txBody>
      </p:sp>
    </p:spTree>
    <p:extLst>
      <p:ext uri="{BB962C8B-B14F-4D97-AF65-F5344CB8AC3E}">
        <p14:creationId xmlns:p14="http://schemas.microsoft.com/office/powerpoint/2010/main" val="175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Redirections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Output Redirection</a:t>
            </a:r>
            <a:r>
              <a:rPr lang="en-US" sz="1800" b="1" dirty="0" smtClean="0">
                <a:solidFill>
                  <a:srgbClr val="1308F2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 smtClean="0"/>
              <a:t>To write the output of the command into a file.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If the notation </a:t>
            </a:r>
            <a:r>
              <a:rPr lang="en-US" sz="1800" b="1" dirty="0"/>
              <a:t>&gt; file </a:t>
            </a:r>
            <a:r>
              <a:rPr lang="en-US" sz="1800" dirty="0"/>
              <a:t>is appended to any </a:t>
            </a:r>
            <a:r>
              <a:rPr lang="en-US" sz="1800" dirty="0" smtClean="0"/>
              <a:t>command, </a:t>
            </a:r>
            <a:r>
              <a:rPr lang="en-US" sz="1800" dirty="0"/>
              <a:t>the output of that command will be written to </a:t>
            </a:r>
            <a:r>
              <a:rPr lang="en-US" sz="1800" dirty="0" smtClean="0"/>
              <a:t>file rather than on console.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Eg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 who &gt; users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The output of the who command will be written to file named users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To append output in a file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If a command has its output redirected to a file and the file already contains some data, that data will be </a:t>
            </a:r>
            <a:r>
              <a:rPr lang="en-US" sz="1800" dirty="0" smtClean="0"/>
              <a:t>lost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&gt;&gt; </a:t>
            </a:r>
            <a:r>
              <a:rPr lang="en-US" sz="1800" dirty="0"/>
              <a:t>operator </a:t>
            </a:r>
            <a:r>
              <a:rPr lang="en-US" sz="1800" dirty="0" smtClean="0"/>
              <a:t>appends the output in the file.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Eg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 who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users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</a:t>
            </a:r>
            <a:r>
              <a:rPr lang="en-US" dirty="0" smtClean="0"/>
              <a:t>Redirections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Input Redirections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 smtClean="0"/>
              <a:t>To read the input of a command from a file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less-than character </a:t>
            </a:r>
            <a:r>
              <a:rPr lang="en-US" sz="1800" b="1" dirty="0"/>
              <a:t>&lt;</a:t>
            </a:r>
            <a:r>
              <a:rPr lang="en-US" sz="1800" dirty="0"/>
              <a:t> is used to redirect the input of a command.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To count </a:t>
            </a:r>
            <a:r>
              <a:rPr lang="en-US" sz="1800" dirty="0"/>
              <a:t>the number of lines in the file by redirecting the standard input of the </a:t>
            </a:r>
            <a:r>
              <a:rPr lang="en-US" sz="1800" dirty="0" err="1"/>
              <a:t>wc</a:t>
            </a:r>
            <a:r>
              <a:rPr lang="en-US" sz="1800" dirty="0"/>
              <a:t> command from the file </a:t>
            </a:r>
            <a:r>
              <a:rPr lang="en-US" sz="1800" i="1" dirty="0"/>
              <a:t>users</a:t>
            </a:r>
            <a:r>
              <a:rPr lang="en-US" sz="18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users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1308F2"/>
                </a:solidFill>
              </a:rPr>
              <a:t>Ref</a:t>
            </a:r>
            <a:r>
              <a:rPr lang="en-US" sz="1800" dirty="0">
                <a:solidFill>
                  <a:srgbClr val="1308F2"/>
                </a:solidFill>
              </a:rPr>
              <a:t>: http://www.tutorialspoint.com/unix/unix-getting-started.htm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1. Copy the file </a:t>
            </a:r>
            <a:r>
              <a:rPr lang="en-US" sz="1800" dirty="0" err="1" smtClean="0"/>
              <a:t>unix</a:t>
            </a:r>
            <a:r>
              <a:rPr lang="en-US" sz="1800" dirty="0" smtClean="0"/>
              <a:t> commands.txt from rchau2 directory to your current directory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2. Use the cat command to view the content of the file.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3. Count the word </a:t>
            </a:r>
            <a:r>
              <a:rPr lang="en-US" sz="1800" dirty="0" err="1" smtClean="0"/>
              <a:t>unix</a:t>
            </a:r>
            <a:r>
              <a:rPr lang="en-US" sz="1800" dirty="0" smtClean="0"/>
              <a:t> in that file.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4. Save the content of the file into new file by your userid_unixcommands.txt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5. Delete the unix_commands.txt file.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6. Display the last two lines of the file userid_unixcommands.txt.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1308F2"/>
                </a:solidFill>
              </a:rPr>
              <a:t>Ref</a:t>
            </a:r>
            <a:r>
              <a:rPr lang="en-US" sz="1800" dirty="0">
                <a:solidFill>
                  <a:srgbClr val="1308F2"/>
                </a:solidFill>
              </a:rPr>
              <a:t>: http://www.tutorialspoint.com/unix/unix-getting-started.htm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9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ivider__interactiv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68300" y="0"/>
            <a:ext cx="592138" cy="6715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24" descr="sapientlogo.gif"/>
          <p:cNvPicPr>
            <a:picLocks noChangeAspect="1"/>
          </p:cNvPicPr>
          <p:nvPr/>
        </p:nvPicPr>
        <p:blipFill>
          <a:blip r:embed="rId4" cstate="print"/>
          <a:srcRect r="80165"/>
          <a:stretch>
            <a:fillRect/>
          </a:stretch>
        </p:blipFill>
        <p:spPr bwMode="auto">
          <a:xfrm>
            <a:off x="552450" y="114300"/>
            <a:ext cx="241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2032000"/>
            <a:ext cx="9144000" cy="2222500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209800"/>
            <a:ext cx="9144000" cy="464820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91" name="TextBox 15"/>
          <p:cNvSpPr txBox="1">
            <a:spLocks noChangeArrowheads="1"/>
          </p:cNvSpPr>
          <p:nvPr/>
        </p:nvSpPr>
        <p:spPr bwMode="auto">
          <a:xfrm>
            <a:off x="838200" y="3810000"/>
            <a:ext cx="7200900" cy="76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Directory Management</a:t>
            </a:r>
            <a:endParaRPr lang="en-US" sz="4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Unix Basics</a:t>
            </a:r>
          </a:p>
          <a:p>
            <a:endParaRPr lang="en-US" sz="1800" dirty="0"/>
          </a:p>
          <a:p>
            <a:r>
              <a:rPr lang="en-US" sz="1800" dirty="0"/>
              <a:t>v</a:t>
            </a:r>
            <a:r>
              <a:rPr lang="en-US" sz="1800" dirty="0" smtClean="0"/>
              <a:t>i Commands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r>
              <a:rPr lang="en-US" sz="1800" dirty="0" smtClean="0"/>
              <a:t>Shell Programming</a:t>
            </a:r>
            <a:endParaRPr lang="en-US" sz="1800" dirty="0"/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</a:t>
            </a:r>
            <a:r>
              <a:rPr lang="en-US" sz="1800" dirty="0"/>
              <a:t>directory is a file where file names and related information are stored.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Directory </a:t>
            </a:r>
            <a:r>
              <a:rPr lang="en-US" sz="1800" b="1" dirty="0">
                <a:solidFill>
                  <a:srgbClr val="1308F2"/>
                </a:solidFill>
              </a:rPr>
              <a:t>Structure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UNIX uses a hierarchical structure for organizing files and directories referred as directory tree.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tree has a single root node, the slash character ( </a:t>
            </a:r>
            <a:r>
              <a:rPr lang="en-US" sz="1800" dirty="0" smtClean="0"/>
              <a:t>/)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Below is the sample directory structure. This is specific to Unix flavors.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1308F2"/>
                </a:solidFill>
              </a:rPr>
              <a:t>Ref: http://www.doc.ic.ac.uk/~wjk/UnixIntro/Lecture2.html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4191000" y="3810000"/>
            <a:ext cx="0" cy="342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6362700" y="3981450"/>
            <a:ext cx="0" cy="133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5334000" y="3962400"/>
            <a:ext cx="0" cy="133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7391400" y="3962400"/>
            <a:ext cx="0" cy="133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2286000" y="3962400"/>
            <a:ext cx="0" cy="133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295400" y="3962400"/>
            <a:ext cx="0" cy="133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200400" y="3962400"/>
            <a:ext cx="0" cy="133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838200" y="3505200"/>
            <a:ext cx="6934200" cy="1524000"/>
            <a:chOff x="838200" y="3505200"/>
            <a:chExt cx="6934200" cy="1524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3657600" y="3505200"/>
              <a:ext cx="1066800" cy="3048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      /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1828800" y="4114800"/>
              <a:ext cx="838200" cy="3048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sbin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838200" y="4114800"/>
              <a:ext cx="838200" cy="3048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bin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819400" y="4114800"/>
              <a:ext cx="838200" cy="3048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bg2"/>
                  </a:solidFill>
                  <a:latin typeface="Arial" pitchFamily="34" charset="0"/>
                  <a:ea typeface="ＭＳ Ｐゴシック"/>
                  <a:cs typeface="ＭＳ Ｐゴシック"/>
                </a:rPr>
                <a:t>home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810000" y="4114800"/>
              <a:ext cx="914400" cy="3048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tmp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5943600" y="4114800"/>
              <a:ext cx="838200" cy="3048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usr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876800" y="4114800"/>
              <a:ext cx="914400" cy="3048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lib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934200" y="4114800"/>
              <a:ext cx="838200" cy="3048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var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410200" y="4724400"/>
              <a:ext cx="838200" cy="3048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bin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6477000" y="4724400"/>
              <a:ext cx="838200" cy="3048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lib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276600" y="4724400"/>
              <a:ext cx="838200" cy="3048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user2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209800" y="4724400"/>
              <a:ext cx="838200" cy="304800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user1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1257300" y="3981450"/>
              <a:ext cx="6096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2667000" y="4572000"/>
              <a:ext cx="990600" cy="10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2" name="Straight Connector 51"/>
          <p:cNvCxnSpPr>
            <a:endCxn id="18" idx="0"/>
          </p:cNvCxnSpPr>
          <p:nvPr/>
        </p:nvCxnSpPr>
        <p:spPr bwMode="auto">
          <a:xfrm>
            <a:off x="3657600" y="4582886"/>
            <a:ext cx="38100" cy="141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7" idx="2"/>
          </p:cNvCxnSpPr>
          <p:nvPr/>
        </p:nvCxnSpPr>
        <p:spPr bwMode="auto">
          <a:xfrm>
            <a:off x="3238500" y="44196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5943600" y="4572000"/>
            <a:ext cx="952500" cy="10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13" idx="2"/>
          </p:cNvCxnSpPr>
          <p:nvPr/>
        </p:nvCxnSpPr>
        <p:spPr bwMode="auto">
          <a:xfrm>
            <a:off x="6362700" y="44196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5943600" y="4572000"/>
            <a:ext cx="0" cy="1932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17" idx="0"/>
          </p:cNvCxnSpPr>
          <p:nvPr/>
        </p:nvCxnSpPr>
        <p:spPr bwMode="auto">
          <a:xfrm>
            <a:off x="6896100" y="45720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endCxn id="19" idx="0"/>
          </p:cNvCxnSpPr>
          <p:nvPr/>
        </p:nvCxnSpPr>
        <p:spPr bwMode="auto">
          <a:xfrm flipH="1">
            <a:off x="2628900" y="4572000"/>
            <a:ext cx="381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80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28494579"/>
              </p:ext>
            </p:extLst>
          </p:nvPr>
        </p:nvGraphicFramePr>
        <p:xfrm>
          <a:off x="533400" y="1219200"/>
          <a:ext cx="84582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858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Directory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F8F8F8"/>
                          </a:solidFill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en-US" sz="1800" b="1" kern="1200" dirty="0">
                        <a:solidFill>
                          <a:srgbClr val="F8F8F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"root"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Essential low-level system utilities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Higher-level system utilities and application programs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libraries (collections of system calls that can be included in programs by a compiler) for low-level system utilities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libraries for higher-level user programs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Temporary file storage space (can be used by any user)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home directories containing personal file space for each user. Each directory is named after the login of the user.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 system configuration and information files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91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Home Directory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The directory in which you find yourself when you first login is called your home directory.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To </a:t>
            </a:r>
            <a:r>
              <a:rPr lang="en-US" sz="1800" b="1" dirty="0">
                <a:solidFill>
                  <a:srgbClr val="1308F2"/>
                </a:solidFill>
              </a:rPr>
              <a:t>go to  home directory </a:t>
            </a:r>
            <a:endParaRPr lang="en-US" sz="1800" b="1" dirty="0" smtClean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 smtClean="0"/>
              <a:t>$</a:t>
            </a:r>
            <a:r>
              <a:rPr lang="en-US" sz="1800" dirty="0"/>
              <a:t>cd </a:t>
            </a:r>
            <a:r>
              <a:rPr lang="en-US" sz="1800" dirty="0" smtClean="0"/>
              <a:t>~ OR $ cd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~</a:t>
            </a:r>
            <a:r>
              <a:rPr lang="en-US" sz="1800" dirty="0"/>
              <a:t> indicates home </a:t>
            </a:r>
            <a:r>
              <a:rPr lang="en-US" sz="1800" dirty="0" smtClean="0"/>
              <a:t>directory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</a:t>
            </a:r>
            <a:r>
              <a:rPr lang="en-US" sz="1800" dirty="0" smtClean="0"/>
              <a:t>d stands for Change Directory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T</a:t>
            </a:r>
            <a:r>
              <a:rPr lang="en-US" sz="1800" b="1" dirty="0" smtClean="0">
                <a:solidFill>
                  <a:srgbClr val="1308F2"/>
                </a:solidFill>
              </a:rPr>
              <a:t>o </a:t>
            </a:r>
            <a:r>
              <a:rPr lang="en-US" sz="1800" b="1" dirty="0">
                <a:solidFill>
                  <a:srgbClr val="1308F2"/>
                </a:solidFill>
              </a:rPr>
              <a:t>go in any other user's home directory </a:t>
            </a:r>
            <a:endParaRPr lang="en-US" sz="1800" b="1" dirty="0" smtClean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$cd ~username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Absolute/Relative Pathnames: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Directories are arranged in a hierarchy with root (/) at the </a:t>
            </a:r>
            <a:r>
              <a:rPr lang="en-US" sz="1800" dirty="0" smtClean="0"/>
              <a:t>top. </a:t>
            </a:r>
            <a:r>
              <a:rPr lang="en-US" sz="1800" dirty="0"/>
              <a:t>The position of any file within the hierarchy is described by its pathname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55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Absolute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A pathname is absolute if it is described in relation to root, so absolute pathnames always begin with a ‘/’.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Relative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A pathname relative to user home directory</a:t>
            </a:r>
            <a:endParaRPr lang="en-US" sz="1800" b="1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The directories cd. (dot) and cd.. (dot dot)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cd. (dot) represents the current working directory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cd.. (dot dot) represent the directory one level above the current working directory, referred as parent directory.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31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Which directory are you in</a:t>
            </a:r>
            <a:r>
              <a:rPr lang="en-US" sz="1800" b="1" dirty="0" smtClean="0">
                <a:solidFill>
                  <a:srgbClr val="1308F2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1308F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To determine where you are within the </a:t>
            </a:r>
            <a:r>
              <a:rPr lang="en-US" sz="1800" dirty="0" err="1"/>
              <a:t>filesystem</a:t>
            </a:r>
            <a:r>
              <a:rPr lang="en-US" sz="1800" dirty="0"/>
              <a:t> hierarchy </a:t>
            </a: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/>
              <a:t>$</a:t>
            </a:r>
            <a:r>
              <a:rPr lang="en-US" sz="1800" dirty="0" err="1" smtClean="0"/>
              <a:t>pwd</a:t>
            </a: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err="1" smtClean="0"/>
              <a:t>pwd</a:t>
            </a:r>
            <a:r>
              <a:rPr lang="en-US" sz="1800" dirty="0" smtClean="0"/>
              <a:t> stands for Print Working Directory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pwd</a:t>
            </a: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user0/home/</a:t>
            </a:r>
            <a:r>
              <a:rPr lang="en-US" sz="1800" dirty="0" err="1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gmi</a:t>
            </a: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</a:t>
            </a: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Listing </a:t>
            </a:r>
            <a:r>
              <a:rPr lang="en-US" sz="1800" b="1" dirty="0" smtClean="0">
                <a:solidFill>
                  <a:srgbClr val="1308F2"/>
                </a:solidFill>
              </a:rPr>
              <a:t>files in Directories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$</a:t>
            </a:r>
            <a:r>
              <a:rPr lang="en-US" sz="1800" dirty="0" err="1"/>
              <a:t>ls</a:t>
            </a:r>
            <a:r>
              <a:rPr lang="en-US" sz="1800" dirty="0"/>
              <a:t> </a:t>
            </a:r>
            <a:r>
              <a:rPr lang="en-US" sz="1800" dirty="0" smtClean="0"/>
              <a:t>&lt;</a:t>
            </a:r>
            <a:r>
              <a:rPr lang="en-US" sz="1800" dirty="0" err="1" smtClean="0"/>
              <a:t>dirname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6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Creating Directories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</a:t>
            </a:r>
            <a:r>
              <a:rPr lang="en-US" sz="1800" dirty="0" err="1"/>
              <a:t>mkdir</a:t>
            </a:r>
            <a:r>
              <a:rPr lang="en-US" sz="1800" dirty="0"/>
              <a:t> </a:t>
            </a:r>
            <a:r>
              <a:rPr lang="en-US" sz="1800" dirty="0" smtClean="0"/>
              <a:t>&lt;</a:t>
            </a:r>
            <a:r>
              <a:rPr lang="en-US" sz="1800" dirty="0" err="1" smtClean="0"/>
              <a:t>dirname</a:t>
            </a:r>
            <a:r>
              <a:rPr lang="en-US" sz="1800" dirty="0" smtClean="0"/>
              <a:t>&gt;  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m</a:t>
            </a:r>
            <a:r>
              <a:rPr lang="en-US" sz="1800" dirty="0" err="1" smtClean="0"/>
              <a:t>kdir</a:t>
            </a:r>
            <a:r>
              <a:rPr lang="en-US" sz="1800" dirty="0" smtClean="0"/>
              <a:t> stands for ‘Make </a:t>
            </a:r>
            <a:r>
              <a:rPr lang="en-US" sz="1800" dirty="0"/>
              <a:t>D</a:t>
            </a:r>
            <a:r>
              <a:rPr lang="en-US" sz="1800" dirty="0" smtClean="0"/>
              <a:t>irectories’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8936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Changing Directories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$cd &lt;</a:t>
            </a:r>
            <a:r>
              <a:rPr lang="en-US" sz="1800" dirty="0" err="1"/>
              <a:t>dirname</a:t>
            </a:r>
            <a:r>
              <a:rPr lang="en-US" sz="1800" dirty="0"/>
              <a:t>&gt;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cd stands for “Change Directories”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Eg</a:t>
            </a:r>
            <a:r>
              <a:rPr lang="en-US" sz="1800" dirty="0"/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$cd /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/local/bin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Will change the directory to /</a:t>
            </a:r>
            <a:r>
              <a:rPr lang="en-US" sz="1800" dirty="0" err="1"/>
              <a:t>usr</a:t>
            </a:r>
            <a:r>
              <a:rPr lang="en-US" sz="1800" dirty="0"/>
              <a:t>/local/bin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3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Renaming Directories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The mv (move) command </a:t>
            </a:r>
            <a:r>
              <a:rPr lang="en-US" sz="1800" dirty="0" smtClean="0"/>
              <a:t>is also used </a:t>
            </a:r>
            <a:r>
              <a:rPr lang="en-US" sz="1800" dirty="0"/>
              <a:t>to rename a directory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$mv &lt;</a:t>
            </a:r>
            <a:r>
              <a:rPr lang="en-US" sz="1800" dirty="0" err="1"/>
              <a:t>olddir</a:t>
            </a:r>
            <a:r>
              <a:rPr lang="en-US" sz="1800" dirty="0"/>
              <a:t>&gt; &lt;</a:t>
            </a:r>
            <a:r>
              <a:rPr lang="en-US" sz="1800" dirty="0" err="1"/>
              <a:t>newdir</a:t>
            </a:r>
            <a:r>
              <a:rPr lang="en-US" sz="1800" dirty="0"/>
              <a:t>&gt;</a:t>
            </a:r>
            <a:endParaRPr lang="en-US" sz="1800" b="1" dirty="0"/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Removing Directories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$</a:t>
            </a:r>
            <a:r>
              <a:rPr lang="en-US" sz="1800" dirty="0" err="1"/>
              <a:t>rmdir</a:t>
            </a:r>
            <a:r>
              <a:rPr lang="en-US" sz="1800" dirty="0"/>
              <a:t> </a:t>
            </a:r>
            <a:r>
              <a:rPr lang="en-US" sz="1800" dirty="0" smtClean="0"/>
              <a:t>&lt;</a:t>
            </a:r>
            <a:r>
              <a:rPr lang="en-US" sz="1800" dirty="0" err="1" smtClean="0"/>
              <a:t>dirname</a:t>
            </a:r>
            <a:r>
              <a:rPr lang="en-US" sz="1800" dirty="0" smtClean="0"/>
              <a:t>&gt;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</a:t>
            </a:r>
            <a:r>
              <a:rPr lang="en-US" sz="1800" dirty="0" smtClean="0"/>
              <a:t>tands for “Remove Directories”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D</a:t>
            </a:r>
            <a:r>
              <a:rPr lang="en-US" sz="1800" b="1" dirty="0" smtClean="0">
                <a:solidFill>
                  <a:srgbClr val="1308F2"/>
                </a:solidFill>
              </a:rPr>
              <a:t>elete </a:t>
            </a:r>
            <a:r>
              <a:rPr lang="en-US" sz="1800" b="1" dirty="0">
                <a:solidFill>
                  <a:srgbClr val="1308F2"/>
                </a:solidFill>
              </a:rPr>
              <a:t>multiple directories </a:t>
            </a:r>
            <a:r>
              <a:rPr lang="en-US" sz="1800" b="1" dirty="0" smtClean="0">
                <a:solidFill>
                  <a:srgbClr val="1308F2"/>
                </a:solidFill>
              </a:rPr>
              <a:t>at a time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$</a:t>
            </a:r>
            <a:r>
              <a:rPr lang="en-US" sz="1800" dirty="0" err="1"/>
              <a:t>rmdir</a:t>
            </a:r>
            <a:r>
              <a:rPr lang="en-US" sz="1800" dirty="0"/>
              <a:t> </a:t>
            </a:r>
            <a:r>
              <a:rPr lang="en-US" sz="1800" dirty="0" smtClean="0"/>
              <a:t>&lt;dirname1&gt; &lt;dirname2&gt; &lt;dirname3&gt;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28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800" dirty="0" smtClean="0"/>
              <a:t>Create a directory with your </a:t>
            </a:r>
            <a:r>
              <a:rPr lang="en-US" sz="1800" dirty="0" err="1" smtClean="0"/>
              <a:t>userid_unix_training</a:t>
            </a:r>
            <a:endParaRPr lang="en-US" sz="1800" dirty="0" smtClean="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800" dirty="0" smtClean="0"/>
              <a:t>Go to this directory.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800" dirty="0" smtClean="0"/>
              <a:t>Use </a:t>
            </a:r>
            <a:r>
              <a:rPr lang="en-US" sz="1800" dirty="0" err="1" smtClean="0"/>
              <a:t>pwd</a:t>
            </a:r>
            <a:r>
              <a:rPr lang="en-US" sz="1800" dirty="0" smtClean="0"/>
              <a:t> command to see the complete directory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1308F2"/>
                </a:solidFill>
              </a:rPr>
              <a:t>Ref</a:t>
            </a:r>
            <a:r>
              <a:rPr lang="en-US" sz="1800" dirty="0">
                <a:solidFill>
                  <a:srgbClr val="1308F2"/>
                </a:solidFill>
              </a:rPr>
              <a:t>: http://www.tutorialspoint.com/unix/unix-getting-started.htm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ivider__interactiv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68300" y="0"/>
            <a:ext cx="592138" cy="6715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24" descr="sapientlogo.gif"/>
          <p:cNvPicPr>
            <a:picLocks noChangeAspect="1"/>
          </p:cNvPicPr>
          <p:nvPr/>
        </p:nvPicPr>
        <p:blipFill>
          <a:blip r:embed="rId4" cstate="print"/>
          <a:srcRect r="80165"/>
          <a:stretch>
            <a:fillRect/>
          </a:stretch>
        </p:blipFill>
        <p:spPr bwMode="auto">
          <a:xfrm>
            <a:off x="552450" y="114300"/>
            <a:ext cx="241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2032000"/>
            <a:ext cx="9144000" cy="2222500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209800"/>
            <a:ext cx="9144000" cy="464820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91" name="TextBox 15"/>
          <p:cNvSpPr txBox="1">
            <a:spLocks noChangeArrowheads="1"/>
          </p:cNvSpPr>
          <p:nvPr/>
        </p:nvSpPr>
        <p:spPr bwMode="auto">
          <a:xfrm>
            <a:off x="838200" y="3810000"/>
            <a:ext cx="7200900" cy="76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Permissions</a:t>
            </a:r>
            <a:endParaRPr lang="en-US" sz="4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0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ivider__interactiv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68300" y="0"/>
            <a:ext cx="592138" cy="6715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24" descr="sapientlogo.gif"/>
          <p:cNvPicPr>
            <a:picLocks noChangeAspect="1"/>
          </p:cNvPicPr>
          <p:nvPr/>
        </p:nvPicPr>
        <p:blipFill>
          <a:blip r:embed="rId4" cstate="print"/>
          <a:srcRect r="80165"/>
          <a:stretch>
            <a:fillRect/>
          </a:stretch>
        </p:blipFill>
        <p:spPr bwMode="auto">
          <a:xfrm>
            <a:off x="552450" y="114300"/>
            <a:ext cx="241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2032000"/>
            <a:ext cx="9144000" cy="2222500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209800"/>
            <a:ext cx="9144000" cy="464820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91" name="TextBox 15"/>
          <p:cNvSpPr txBox="1">
            <a:spLocks noChangeArrowheads="1"/>
          </p:cNvSpPr>
          <p:nvPr/>
        </p:nvSpPr>
        <p:spPr bwMode="auto">
          <a:xfrm>
            <a:off x="838200" y="3810000"/>
            <a:ext cx="72009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Network Communication Utilities</a:t>
            </a:r>
            <a:endParaRPr lang="en-US" sz="4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42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File </a:t>
            </a:r>
            <a:r>
              <a:rPr lang="en-US" sz="1800" dirty="0" smtClean="0"/>
              <a:t>permission and ownership provides </a:t>
            </a:r>
            <a:r>
              <a:rPr lang="en-US" sz="1800" dirty="0"/>
              <a:t>a secure method for storing files. </a:t>
            </a:r>
            <a:r>
              <a:rPr lang="en-US" sz="1800" dirty="0" smtClean="0"/>
              <a:t>Every file in UNIX has the following attributes: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lvl="0">
              <a:lnSpc>
                <a:spcPct val="100000"/>
              </a:lnSpc>
            </a:pPr>
            <a:r>
              <a:rPr lang="en-US" sz="1800" b="1" dirty="0">
                <a:solidFill>
                  <a:srgbClr val="1308F2"/>
                </a:solidFill>
              </a:rPr>
              <a:t>Owner permissions:</a:t>
            </a:r>
            <a:r>
              <a:rPr lang="en-US" sz="1800" dirty="0">
                <a:solidFill>
                  <a:srgbClr val="1308F2"/>
                </a:solidFill>
              </a:rPr>
              <a:t> </a:t>
            </a:r>
            <a:endParaRPr lang="en-US" sz="1800" dirty="0" smtClean="0">
              <a:solidFill>
                <a:srgbClr val="1308F2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800" dirty="0" smtClean="0"/>
              <a:t>What actions </a:t>
            </a:r>
            <a:r>
              <a:rPr lang="en-US" sz="1800" dirty="0"/>
              <a:t>the owner of the file can perform on the file</a:t>
            </a:r>
            <a:r>
              <a:rPr lang="en-US" sz="1800" dirty="0" smtClean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800" dirty="0"/>
          </a:p>
          <a:p>
            <a:pPr lvl="0">
              <a:lnSpc>
                <a:spcPct val="100000"/>
              </a:lnSpc>
            </a:pPr>
            <a:r>
              <a:rPr lang="en-US" sz="1800" b="1" dirty="0">
                <a:solidFill>
                  <a:srgbClr val="1308F2"/>
                </a:solidFill>
              </a:rPr>
              <a:t>Group permissions:</a:t>
            </a:r>
            <a:r>
              <a:rPr lang="en-US" sz="1800" dirty="0">
                <a:solidFill>
                  <a:srgbClr val="1308F2"/>
                </a:solidFill>
              </a:rPr>
              <a:t> </a:t>
            </a:r>
            <a:endParaRPr lang="en-US" sz="1800" dirty="0" smtClean="0">
              <a:solidFill>
                <a:srgbClr val="1308F2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800" dirty="0" smtClean="0"/>
              <a:t>What a </a:t>
            </a:r>
            <a:r>
              <a:rPr lang="en-US" sz="1800" dirty="0"/>
              <a:t>member of the group </a:t>
            </a:r>
            <a:r>
              <a:rPr lang="en-US" sz="1800" dirty="0" smtClean="0"/>
              <a:t>can </a:t>
            </a:r>
            <a:r>
              <a:rPr lang="en-US" sz="1800" dirty="0"/>
              <a:t>perform on the file</a:t>
            </a:r>
            <a:r>
              <a:rPr lang="en-US" sz="1800" dirty="0" smtClean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800" dirty="0"/>
          </a:p>
          <a:p>
            <a:pPr lvl="0">
              <a:lnSpc>
                <a:spcPct val="100000"/>
              </a:lnSpc>
            </a:pPr>
            <a:r>
              <a:rPr lang="en-US" sz="1800" b="1" dirty="0">
                <a:solidFill>
                  <a:srgbClr val="1308F2"/>
                </a:solidFill>
              </a:rPr>
              <a:t>Other (world) permissions:</a:t>
            </a:r>
            <a:r>
              <a:rPr lang="en-US" sz="1800" dirty="0">
                <a:solidFill>
                  <a:srgbClr val="1308F2"/>
                </a:solidFill>
              </a:rPr>
              <a:t> </a:t>
            </a:r>
            <a:endParaRPr lang="en-US" sz="1800" dirty="0" smtClean="0">
              <a:solidFill>
                <a:srgbClr val="1308F2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800" dirty="0" smtClean="0"/>
              <a:t>What </a:t>
            </a:r>
            <a:r>
              <a:rPr lang="en-US" sz="1800" dirty="0"/>
              <a:t>action all other users can perform on the file.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1308F2"/>
                </a:solidFill>
              </a:rPr>
              <a:t>Ref: </a:t>
            </a:r>
            <a:r>
              <a:rPr lang="en-US" sz="1800" dirty="0" smtClean="0">
                <a:solidFill>
                  <a:srgbClr val="1308F2"/>
                </a:solidFill>
              </a:rPr>
              <a:t>http</a:t>
            </a:r>
            <a:r>
              <a:rPr lang="en-US" sz="1800" dirty="0">
                <a:solidFill>
                  <a:srgbClr val="1308F2"/>
                </a:solidFill>
              </a:rPr>
              <a:t>://www.tutorialspoint.com/unix/unix-getting-started.htm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88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The permissions are broken into  groups of threes.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lvl="0">
              <a:lnSpc>
                <a:spcPct val="100000"/>
              </a:lnSpc>
            </a:pPr>
            <a:r>
              <a:rPr lang="en-US" sz="1800" dirty="0"/>
              <a:t>The first three characters (2-4) represent the permissions for the file's owner.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800" dirty="0"/>
              <a:t>      -</a:t>
            </a:r>
            <a:r>
              <a:rPr lang="en-US" sz="1800" b="1" dirty="0" err="1">
                <a:solidFill>
                  <a:srgbClr val="1308F2"/>
                </a:solidFill>
              </a:rPr>
              <a:t>rwx</a:t>
            </a:r>
            <a:r>
              <a:rPr lang="en-US" sz="1800" dirty="0" err="1"/>
              <a:t>r</a:t>
            </a:r>
            <a:r>
              <a:rPr lang="en-US" sz="1800" dirty="0"/>
              <a:t>-</a:t>
            </a:r>
            <a:r>
              <a:rPr lang="en-US" sz="1800" dirty="0" err="1"/>
              <a:t>xr</a:t>
            </a:r>
            <a:r>
              <a:rPr lang="en-US" sz="1800" dirty="0"/>
              <a:t>-- represents that owner has read (r), write (w) and execute (x) permission.</a:t>
            </a:r>
          </a:p>
          <a:p>
            <a:pPr lvl="0">
              <a:lnSpc>
                <a:spcPct val="100000"/>
              </a:lnSpc>
            </a:pPr>
            <a:r>
              <a:rPr lang="en-US" sz="1800" dirty="0"/>
              <a:t>The second group of three characters (5-7) consists of the permissions for the group to which the file belongs.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800" dirty="0"/>
              <a:t>     -</a:t>
            </a:r>
            <a:r>
              <a:rPr lang="en-US" sz="1800" dirty="0" err="1"/>
              <a:t>rwx</a:t>
            </a:r>
            <a:r>
              <a:rPr lang="en-US" sz="1800" b="1" dirty="0" err="1">
                <a:solidFill>
                  <a:srgbClr val="1308F2"/>
                </a:solidFill>
              </a:rPr>
              <a:t>r</a:t>
            </a:r>
            <a:r>
              <a:rPr lang="en-US" sz="1800" b="1" dirty="0">
                <a:solidFill>
                  <a:srgbClr val="1308F2"/>
                </a:solidFill>
              </a:rPr>
              <a:t>-</a:t>
            </a:r>
            <a:r>
              <a:rPr lang="en-US" sz="1800" b="1" dirty="0" err="1">
                <a:solidFill>
                  <a:srgbClr val="1308F2"/>
                </a:solidFill>
              </a:rPr>
              <a:t>x</a:t>
            </a:r>
            <a:r>
              <a:rPr lang="en-US" sz="1800" dirty="0" err="1"/>
              <a:t>r</a:t>
            </a:r>
            <a:r>
              <a:rPr lang="en-US" sz="1800" dirty="0"/>
              <a:t>-- represents that group has read (r) and execute (x) permission but no write        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800" dirty="0"/>
              <a:t>       permission.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last group of three characters (8-10) represents the permissions for everyone else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-</a:t>
            </a:r>
            <a:r>
              <a:rPr lang="en-US" sz="1800" dirty="0" err="1"/>
              <a:t>rwxr</a:t>
            </a:r>
            <a:r>
              <a:rPr lang="en-US" sz="1800" dirty="0"/>
              <a:t>-</a:t>
            </a:r>
            <a:r>
              <a:rPr lang="en-US" sz="1800" dirty="0" err="1"/>
              <a:t>x</a:t>
            </a:r>
            <a:r>
              <a:rPr lang="en-US" sz="1800" b="1" dirty="0" err="1">
                <a:solidFill>
                  <a:srgbClr val="1308F2"/>
                </a:solidFill>
              </a:rPr>
              <a:t>r</a:t>
            </a:r>
            <a:r>
              <a:rPr lang="en-US" sz="1800" b="1" dirty="0">
                <a:solidFill>
                  <a:srgbClr val="1308F2"/>
                </a:solidFill>
              </a:rPr>
              <a:t>--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represents that other world has read (r) only permission.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3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1800" b="1" dirty="0" smtClean="0">
              <a:solidFill>
                <a:srgbClr val="1308F2"/>
              </a:solidFill>
            </a:endParaRPr>
          </a:p>
          <a:p>
            <a:r>
              <a:rPr lang="en-US" sz="1800" b="1" dirty="0" smtClean="0">
                <a:solidFill>
                  <a:srgbClr val="1308F2"/>
                </a:solidFill>
              </a:rPr>
              <a:t>Read</a:t>
            </a:r>
            <a:r>
              <a:rPr lang="en-US" sz="1800" b="1" dirty="0">
                <a:solidFill>
                  <a:srgbClr val="1308F2"/>
                </a:solidFill>
              </a:rPr>
              <a:t>:</a:t>
            </a:r>
            <a:endParaRPr lang="en-US" sz="1800" dirty="0">
              <a:solidFill>
                <a:srgbClr val="1308F2"/>
              </a:solidFill>
            </a:endParaRPr>
          </a:p>
          <a:p>
            <a:pPr marL="0" indent="0">
              <a:buNone/>
            </a:pPr>
            <a:r>
              <a:rPr lang="en-US" sz="1800" dirty="0"/>
              <a:t>Grants the capability to read i.e. view the contents of the file.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>
                <a:solidFill>
                  <a:srgbClr val="1308F2"/>
                </a:solidFill>
              </a:rPr>
              <a:t>Write:</a:t>
            </a:r>
            <a:endParaRPr lang="en-US" sz="1800" dirty="0">
              <a:solidFill>
                <a:srgbClr val="1308F2"/>
              </a:solidFill>
            </a:endParaRPr>
          </a:p>
          <a:p>
            <a:pPr marL="0" indent="0">
              <a:buNone/>
            </a:pPr>
            <a:r>
              <a:rPr lang="en-US" sz="1800" dirty="0"/>
              <a:t>Grants the capability to modify, or remove the content of the file.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>
                <a:solidFill>
                  <a:srgbClr val="1308F2"/>
                </a:solidFill>
              </a:rPr>
              <a:t>Execute:</a:t>
            </a:r>
            <a:endParaRPr lang="en-US" sz="1800" dirty="0">
              <a:solidFill>
                <a:srgbClr val="1308F2"/>
              </a:solidFill>
            </a:endParaRPr>
          </a:p>
          <a:p>
            <a:pPr marL="0" indent="0">
              <a:buNone/>
            </a:pPr>
            <a:r>
              <a:rPr lang="en-US" sz="1800" dirty="0"/>
              <a:t>Grants the permission to run a file as a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9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ivider__interactiv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68300" y="0"/>
            <a:ext cx="592138" cy="6715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24" descr="sapientlogo.gif"/>
          <p:cNvPicPr>
            <a:picLocks noChangeAspect="1"/>
          </p:cNvPicPr>
          <p:nvPr/>
        </p:nvPicPr>
        <p:blipFill>
          <a:blip r:embed="rId4" cstate="print"/>
          <a:srcRect r="80165"/>
          <a:stretch>
            <a:fillRect/>
          </a:stretch>
        </p:blipFill>
        <p:spPr bwMode="auto">
          <a:xfrm>
            <a:off x="552450" y="114300"/>
            <a:ext cx="241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2032000"/>
            <a:ext cx="9144000" cy="2222500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209800"/>
            <a:ext cx="9144000" cy="464820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91" name="TextBox 15"/>
          <p:cNvSpPr txBox="1">
            <a:spLocks noChangeArrowheads="1"/>
          </p:cNvSpPr>
          <p:nvPr/>
        </p:nvSpPr>
        <p:spPr bwMode="auto">
          <a:xfrm>
            <a:off x="838200" y="3810000"/>
            <a:ext cx="7200900" cy="76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Environment</a:t>
            </a:r>
            <a:endParaRPr lang="en-US" sz="4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0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Environment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On login </a:t>
            </a:r>
            <a:r>
              <a:rPr lang="en-US" sz="1800" dirty="0"/>
              <a:t>to the system, the shell undergoes a phase called initialization to set up various environment. This is usually a two-step process that involves the shell reading the following files</a:t>
            </a:r>
            <a:r>
              <a:rPr lang="en-US" sz="1800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(this is environment specific. May differ on different hosts)</a:t>
            </a:r>
          </a:p>
          <a:p>
            <a:pPr lvl="0">
              <a:lnSpc>
                <a:spcPct val="100000"/>
              </a:lnSpc>
            </a:pPr>
            <a:r>
              <a:rPr lang="en-US" sz="1800" dirty="0"/>
              <a:t>/</a:t>
            </a:r>
            <a:r>
              <a:rPr lang="en-US" sz="1800" dirty="0" err="1"/>
              <a:t>etc</a:t>
            </a:r>
            <a:r>
              <a:rPr lang="en-US" sz="1800" dirty="0"/>
              <a:t>/profile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.</a:t>
            </a:r>
            <a:r>
              <a:rPr lang="en-US" sz="1800" dirty="0" err="1" smtClean="0"/>
              <a:t>bash_profile</a:t>
            </a:r>
            <a:endParaRPr lang="en-US" sz="1800" dirty="0" smtClean="0"/>
          </a:p>
          <a:p>
            <a:pPr marL="0" lv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lv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The process is as follows</a:t>
            </a:r>
            <a:r>
              <a:rPr lang="en-US" sz="1800" dirty="0" smtClean="0"/>
              <a:t>: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The shell checks to see whether the file </a:t>
            </a:r>
            <a:r>
              <a:rPr lang="en-US" sz="1800" b="1" dirty="0"/>
              <a:t>/</a:t>
            </a:r>
            <a:r>
              <a:rPr lang="en-US" sz="1800" b="1" dirty="0" err="1"/>
              <a:t>etc</a:t>
            </a:r>
            <a:r>
              <a:rPr lang="en-US" sz="1800" b="1" dirty="0"/>
              <a:t>/profile</a:t>
            </a:r>
            <a:r>
              <a:rPr lang="en-US" sz="1800" dirty="0"/>
              <a:t> </a:t>
            </a:r>
            <a:r>
              <a:rPr lang="en-US" sz="1800" dirty="0" smtClean="0"/>
              <a:t>exists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If it exists, the shell reads it. Otherwise, this file is skipped. No error message is </a:t>
            </a:r>
            <a:r>
              <a:rPr lang="en-US" sz="1800" dirty="0" smtClean="0"/>
              <a:t>displayed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shell checks to see whether the file </a:t>
            </a:r>
            <a:r>
              <a:rPr lang="en-US" sz="1800" b="1" dirty="0" smtClean="0"/>
              <a:t>.</a:t>
            </a:r>
            <a:r>
              <a:rPr lang="en-US" sz="1800" b="1" dirty="0" err="1" smtClean="0"/>
              <a:t>bash_profile</a:t>
            </a:r>
            <a:r>
              <a:rPr lang="en-US" sz="1800" dirty="0" smtClean="0"/>
              <a:t> </a:t>
            </a:r>
            <a:r>
              <a:rPr lang="en-US" sz="1800" dirty="0"/>
              <a:t>exists in </a:t>
            </a:r>
            <a:r>
              <a:rPr lang="en-US" sz="1800" dirty="0" smtClean="0"/>
              <a:t>home directory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If it exists, the shell reads it; otherwise, the shell skips it. No error message is </a:t>
            </a:r>
            <a:r>
              <a:rPr lang="en-US" sz="1800" dirty="0" smtClean="0"/>
              <a:t>displayed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As </a:t>
            </a:r>
            <a:r>
              <a:rPr lang="en-US" sz="1800" dirty="0"/>
              <a:t>soon as both of these files have been read, the shell displays a prompt: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$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233362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1308F2"/>
                </a:solidFill>
              </a:rPr>
              <a:t>Ref </a:t>
            </a:r>
            <a:r>
              <a:rPr lang="en-US" sz="1800" dirty="0">
                <a:solidFill>
                  <a:srgbClr val="1308F2"/>
                </a:solidFill>
              </a:rPr>
              <a:t>: http://www.theunixschool.com/2011/07/what-is-profile-file.html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6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Environment contd.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The .</a:t>
            </a:r>
            <a:r>
              <a:rPr lang="en-US" sz="1800" b="1" dirty="0" err="1" smtClean="0">
                <a:solidFill>
                  <a:srgbClr val="1308F2"/>
                </a:solidFill>
              </a:rPr>
              <a:t>bash_profile</a:t>
            </a:r>
            <a:r>
              <a:rPr lang="en-US" sz="1800" b="1" dirty="0" smtClean="0">
                <a:solidFill>
                  <a:srgbClr val="1308F2"/>
                </a:solidFill>
              </a:rPr>
              <a:t> File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dirty="0"/>
              <a:t>The file </a:t>
            </a:r>
            <a:r>
              <a:rPr lang="en-US" sz="1800" b="1" dirty="0"/>
              <a:t>/</a:t>
            </a:r>
            <a:r>
              <a:rPr lang="en-US" sz="1800" b="1" dirty="0" err="1"/>
              <a:t>etc</a:t>
            </a:r>
            <a:r>
              <a:rPr lang="en-US" sz="1800" b="1" dirty="0"/>
              <a:t>/profile</a:t>
            </a:r>
            <a:r>
              <a:rPr lang="en-US" sz="1800" dirty="0"/>
              <a:t> is maintained by the system administrator and contains shell initialization information required by all users on a system and to setup the working environment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 smtClean="0"/>
              <a:t>.</a:t>
            </a:r>
            <a:r>
              <a:rPr lang="en-US" sz="1800" b="1" dirty="0" err="1" smtClean="0"/>
              <a:t>bash_profile</a:t>
            </a:r>
            <a:r>
              <a:rPr lang="en-US" sz="1800" dirty="0" smtClean="0"/>
              <a:t> </a:t>
            </a:r>
            <a:r>
              <a:rPr lang="en-US" sz="1800" dirty="0"/>
              <a:t>file can contain any set of Unix commands. The shell reads the file and executes each command in order. The </a:t>
            </a:r>
            <a:r>
              <a:rPr lang="en-US" sz="1800" b="1" dirty="0" smtClean="0"/>
              <a:t>.</a:t>
            </a:r>
            <a:r>
              <a:rPr lang="en-US" sz="1800" b="1" dirty="0" err="1" smtClean="0"/>
              <a:t>bash_profile</a:t>
            </a:r>
            <a:r>
              <a:rPr lang="en-US" sz="1800" dirty="0" smtClean="0"/>
              <a:t> </a:t>
            </a:r>
            <a:r>
              <a:rPr lang="en-US" sz="1800" dirty="0"/>
              <a:t>file is the place to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Set an environment variable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Set  PATH variable or any other path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4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Environment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 .</a:t>
            </a:r>
            <a:r>
              <a:rPr lang="en-US" dirty="0" err="1" smtClean="0"/>
              <a:t>bash_profile</a:t>
            </a:r>
            <a:r>
              <a:rPr lang="en-US" dirty="0" smtClean="0"/>
              <a:t> 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172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3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Setting and Viewing Environment Variable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Environment </a:t>
            </a:r>
            <a:r>
              <a:rPr lang="en-US" sz="1800" dirty="0"/>
              <a:t>variables are set using the </a:t>
            </a:r>
            <a:r>
              <a:rPr lang="en-US" sz="1800" b="1" dirty="0"/>
              <a:t>export</a:t>
            </a:r>
            <a:r>
              <a:rPr lang="en-US" sz="1800" dirty="0"/>
              <a:t> </a:t>
            </a:r>
            <a:r>
              <a:rPr lang="en-US" sz="1800" dirty="0" smtClean="0"/>
              <a:t>command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 export JAVA_HOME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=/opt/jdk1.7.0_25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To view  the environment variable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 echo $ JAVA_HOME</a:t>
            </a:r>
            <a:endParaRPr lang="en-US" sz="1800" dirty="0" smtClean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environment variables are set without using $ sign but while accessing them we use $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To </a:t>
            </a:r>
            <a:r>
              <a:rPr lang="en-US" sz="1800" b="1" dirty="0">
                <a:solidFill>
                  <a:srgbClr val="1308F2"/>
                </a:solidFill>
              </a:rPr>
              <a:t>show all </a:t>
            </a:r>
            <a:r>
              <a:rPr lang="en-US" sz="1800" b="1" dirty="0" smtClean="0">
                <a:solidFill>
                  <a:srgbClr val="1308F2"/>
                </a:solidFill>
              </a:rPr>
              <a:t>values </a:t>
            </a:r>
            <a:r>
              <a:rPr lang="en-US" sz="1800" b="1" dirty="0">
                <a:solidFill>
                  <a:srgbClr val="1308F2"/>
                </a:solidFill>
              </a:rPr>
              <a:t>of these </a:t>
            </a:r>
            <a:r>
              <a:rPr lang="en-US" sz="1800" b="1" dirty="0" smtClean="0">
                <a:solidFill>
                  <a:srgbClr val="1308F2"/>
                </a:solidFill>
              </a:rPr>
              <a:t>variables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| less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Setting the PATH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environment variables are set without using $ sign but while accessing them we use </a:t>
            </a:r>
            <a:r>
              <a:rPr lang="en-US" sz="1800" dirty="0" smtClean="0"/>
              <a:t>$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$export 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PATH=$PATH:$JAVA_HOME</a:t>
            </a:r>
            <a:endParaRPr lang="en-US" sz="1800" b="1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5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Setting and Viewing Environment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  <a:latin typeface="+mj-lt"/>
              </a:rPr>
              <a:t>Setting the </a:t>
            </a:r>
            <a:r>
              <a:rPr lang="en-US" sz="1800" b="1" dirty="0" smtClean="0">
                <a:solidFill>
                  <a:srgbClr val="1308F2"/>
                </a:solidFill>
                <a:latin typeface="+mj-lt"/>
              </a:rPr>
              <a:t>CLASSPATH</a:t>
            </a:r>
            <a:endParaRPr lang="en-US" sz="1800" b="1" dirty="0">
              <a:solidFill>
                <a:srgbClr val="1308F2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+mj-lt"/>
              </a:rPr>
              <a:t>To set class path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1308F2"/>
                </a:solidFill>
                <a:latin typeface="+mj-lt"/>
                <a:cs typeface="Courier New" pitchFamily="49" charset="0"/>
              </a:rPr>
              <a:t>$</a:t>
            </a:r>
            <a:r>
              <a:rPr lang="en-US" sz="1800" b="1" dirty="0" smtClean="0">
                <a:solidFill>
                  <a:srgbClr val="1308F2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1308F2"/>
                </a:solidFill>
                <a:latin typeface="+mj-lt"/>
                <a:cs typeface="Courier New" pitchFamily="49" charset="0"/>
              </a:rPr>
              <a:t>export </a:t>
            </a:r>
            <a:r>
              <a:rPr lang="en-US" sz="1800" dirty="0" smtClean="0">
                <a:solidFill>
                  <a:srgbClr val="1308F2"/>
                </a:solidFill>
                <a:latin typeface="+mj-lt"/>
                <a:cs typeface="Courier New" pitchFamily="49" charset="0"/>
              </a:rPr>
              <a:t>CLASSPATH=$CLASSPATH:/home/rsing5</a:t>
            </a:r>
            <a:endParaRPr lang="en-US" sz="1800" b="1" dirty="0">
              <a:solidFill>
                <a:srgbClr val="1308F2"/>
              </a:solidFill>
              <a:latin typeface="+mj-lt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3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Exercise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Find the location of Java directory in Unix machine and set the path JAVA_HOME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Navigate  till /</a:t>
            </a:r>
            <a:r>
              <a:rPr lang="en-US" sz="1800" dirty="0" err="1" smtClean="0"/>
              <a:t>usr</a:t>
            </a:r>
            <a:r>
              <a:rPr lang="en-US" sz="1800" dirty="0" smtClean="0"/>
              <a:t>  directory and check for the java source and library files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Test the installation by writing a Hello World Program in your local machine and FTP to Unix machine.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59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Question:  How can I transfer a file from one computer to another?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ftp Utility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helps to upload and download file from one computer to another computer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ftp utility has its own set of UNIX like commands which allow you to perform tasks such as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Connect and login to a remote host.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Navigate directories.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List directory contents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Put and get files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Transfer files as </a:t>
            </a:r>
            <a:r>
              <a:rPr lang="en-US" sz="1800" dirty="0" err="1"/>
              <a:t>ascii</a:t>
            </a:r>
            <a:r>
              <a:rPr lang="en-US" sz="1800" dirty="0"/>
              <a:t>, </a:t>
            </a:r>
            <a:r>
              <a:rPr lang="en-US" sz="1800" dirty="0" err="1"/>
              <a:t>ebcdic</a:t>
            </a:r>
            <a:r>
              <a:rPr lang="en-US" sz="1800" dirty="0"/>
              <a:t> or </a:t>
            </a:r>
            <a:r>
              <a:rPr lang="en-US" sz="1800" dirty="0" smtClean="0"/>
              <a:t>binary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To exit from ftp, bye command is used</a:t>
            </a:r>
          </a:p>
          <a:p>
            <a:pPr marL="233362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Syntax</a:t>
            </a:r>
            <a:endParaRPr lang="en-US" sz="1800" dirty="0"/>
          </a:p>
          <a:p>
            <a:pPr marL="233362" lvl="1" indent="0">
              <a:lnSpc>
                <a:spcPct val="100000"/>
              </a:lnSpc>
              <a:buNone/>
            </a:pPr>
            <a:r>
              <a:rPr lang="en-US" sz="1800" dirty="0"/>
              <a:t>$ftp hostname or </a:t>
            </a:r>
            <a:r>
              <a:rPr lang="en-US" sz="1800" dirty="0" err="1"/>
              <a:t>ip</a:t>
            </a:r>
            <a:r>
              <a:rPr lang="en-US" sz="1800" dirty="0"/>
              <a:t>-address</a:t>
            </a:r>
          </a:p>
          <a:p>
            <a:pPr marL="233362" lvl="1" indent="0">
              <a:lnSpc>
                <a:spcPct val="100000"/>
              </a:lnSpc>
              <a:buNone/>
            </a:pPr>
            <a:r>
              <a:rPr lang="en-US" sz="1800" dirty="0"/>
              <a:t>Would prompt for user Id and </a:t>
            </a:r>
            <a:r>
              <a:rPr lang="en-US" sz="1800" dirty="0" smtClean="0"/>
              <a:t>password</a:t>
            </a:r>
          </a:p>
          <a:p>
            <a:pPr marL="233362" lvl="1" indent="0">
              <a:lnSpc>
                <a:spcPct val="100000"/>
              </a:lnSpc>
              <a:buNone/>
            </a:pPr>
            <a:endParaRPr lang="en-US" sz="1800" dirty="0"/>
          </a:p>
          <a:p>
            <a:pPr marL="233362" lvl="1" indent="0">
              <a:buNone/>
            </a:pPr>
            <a:endParaRPr lang="en-US" dirty="0"/>
          </a:p>
          <a:p>
            <a:pPr marL="233362" lvl="1" indent="0">
              <a:buNone/>
            </a:pPr>
            <a:endParaRPr lang="en-US" dirty="0" smtClean="0"/>
          </a:p>
          <a:p>
            <a:pPr marL="233362" lvl="1" indent="0">
              <a:buNone/>
            </a:pPr>
            <a:endParaRPr lang="en-US" dirty="0"/>
          </a:p>
          <a:p>
            <a:pPr marL="233362" lvl="1" indent="0">
              <a:buNone/>
            </a:pPr>
            <a:endParaRPr lang="en-US" dirty="0" smtClean="0"/>
          </a:p>
          <a:p>
            <a:pPr marL="233362" lvl="1" indent="0">
              <a:buNone/>
            </a:pPr>
            <a:endParaRPr lang="en-US" dirty="0"/>
          </a:p>
          <a:p>
            <a:pPr marL="233362" lvl="1" indent="0">
              <a:buNone/>
            </a:pPr>
            <a:endParaRPr lang="en-US" dirty="0" smtClean="0"/>
          </a:p>
          <a:p>
            <a:pPr marL="233362" lvl="1" indent="0">
              <a:buNone/>
            </a:pPr>
            <a:endParaRPr lang="en-US" dirty="0" smtClean="0"/>
          </a:p>
          <a:p>
            <a:pPr marL="233362" lvl="1" indent="0">
              <a:buNone/>
            </a:pPr>
            <a:r>
              <a:rPr lang="en-US" sz="1800" dirty="0" smtClean="0">
                <a:solidFill>
                  <a:srgbClr val="1308F2"/>
                </a:solidFill>
              </a:rPr>
              <a:t>Ref</a:t>
            </a:r>
            <a:r>
              <a:rPr lang="en-US" sz="1800" dirty="0">
                <a:solidFill>
                  <a:srgbClr val="1308F2"/>
                </a:solidFill>
              </a:rPr>
              <a:t>: http://www.colostate.edu/~pburns/networking/ftplab.html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1308F2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1308F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0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ivider__interactiv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68300" y="0"/>
            <a:ext cx="592138" cy="6715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24" descr="sapientlogo.gif"/>
          <p:cNvPicPr>
            <a:picLocks noChangeAspect="1"/>
          </p:cNvPicPr>
          <p:nvPr/>
        </p:nvPicPr>
        <p:blipFill>
          <a:blip r:embed="rId4" cstate="print"/>
          <a:srcRect r="80165"/>
          <a:stretch>
            <a:fillRect/>
          </a:stretch>
        </p:blipFill>
        <p:spPr bwMode="auto">
          <a:xfrm>
            <a:off x="552450" y="114300"/>
            <a:ext cx="241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2032000"/>
            <a:ext cx="9144000" cy="2222500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209800"/>
            <a:ext cx="9144000" cy="464820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91" name="TextBox 15"/>
          <p:cNvSpPr txBox="1">
            <a:spLocks noChangeArrowheads="1"/>
          </p:cNvSpPr>
          <p:nvPr/>
        </p:nvSpPr>
        <p:spPr bwMode="auto">
          <a:xfrm>
            <a:off x="838200" y="3810000"/>
            <a:ext cx="7200900" cy="76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Process</a:t>
            </a:r>
            <a:endParaRPr lang="en-US" sz="4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Process Control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Whenever a</a:t>
            </a:r>
            <a:r>
              <a:rPr lang="en-US" sz="1800" dirty="0" smtClean="0"/>
              <a:t> </a:t>
            </a:r>
            <a:r>
              <a:rPr lang="en-US" sz="1800" dirty="0"/>
              <a:t>command </a:t>
            </a:r>
            <a:r>
              <a:rPr lang="en-US" sz="1800" dirty="0" smtClean="0"/>
              <a:t>is issued in </a:t>
            </a:r>
            <a:r>
              <a:rPr lang="en-US" sz="1800" dirty="0"/>
              <a:t>UNIX, it </a:t>
            </a:r>
            <a:r>
              <a:rPr lang="en-US" sz="1800" dirty="0" smtClean="0"/>
              <a:t>creates </a:t>
            </a:r>
            <a:r>
              <a:rPr lang="en-US" sz="1800" dirty="0"/>
              <a:t>or </a:t>
            </a:r>
            <a:r>
              <a:rPr lang="en-US" sz="1800" dirty="0" smtClean="0"/>
              <a:t>starts </a:t>
            </a:r>
            <a:r>
              <a:rPr lang="en-US" sz="1800" dirty="0"/>
              <a:t>a new process</a:t>
            </a: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Each </a:t>
            </a:r>
            <a:r>
              <a:rPr lang="en-US" sz="1800" dirty="0"/>
              <a:t>process submitted to the kernel is given a unique </a:t>
            </a:r>
            <a:r>
              <a:rPr lang="en-US" sz="1800" i="1" dirty="0"/>
              <a:t>process ID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Starting a Process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Foreground process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When any command is issued a foreground process is started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</a:t>
            </a:r>
            <a:r>
              <a:rPr lang="en-US" sz="1800" dirty="0" err="1"/>
              <a:t>ls</a:t>
            </a:r>
            <a:r>
              <a:rPr lang="en-US" sz="1800" dirty="0"/>
              <a:t>  </a:t>
            </a:r>
            <a:r>
              <a:rPr lang="en-US" sz="1800" dirty="0" smtClean="0"/>
              <a:t>starts a foreground process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Background process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A background process is one that does not need manual intervention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The </a:t>
            </a:r>
            <a:r>
              <a:rPr lang="en-US" sz="1800" dirty="0"/>
              <a:t>advantage of running a process in the background is that </a:t>
            </a:r>
            <a:r>
              <a:rPr lang="en-US" sz="1800" dirty="0" smtClean="0"/>
              <a:t>other commands can also be executed; need not to </a:t>
            </a:r>
            <a:r>
              <a:rPr lang="en-US" sz="1800" dirty="0"/>
              <a:t>wait until </a:t>
            </a:r>
            <a:r>
              <a:rPr lang="en-US" sz="1800" dirty="0" smtClean="0"/>
              <a:t>first one completes.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start a background process is to add an ampersand ( &amp;) at the end of the </a:t>
            </a:r>
            <a:r>
              <a:rPr lang="en-US" sz="1800" dirty="0" smtClean="0"/>
              <a:t>command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   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dirty="0" err="1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&amp;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1308F2"/>
                </a:solidFill>
              </a:rPr>
              <a:t>Ref</a:t>
            </a:r>
            <a:r>
              <a:rPr lang="en-US" sz="1800" dirty="0">
                <a:solidFill>
                  <a:srgbClr val="1308F2"/>
                </a:solidFill>
              </a:rPr>
              <a:t>: http://www.ee.surrey.ac.uk/Teaching/Unix/</a:t>
            </a:r>
          </a:p>
        </p:txBody>
      </p:sp>
    </p:spTree>
    <p:extLst>
      <p:ext uri="{BB962C8B-B14F-4D97-AF65-F5344CB8AC3E}">
        <p14:creationId xmlns:p14="http://schemas.microsoft.com/office/powerpoint/2010/main" val="30940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Process Control contd.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Listing Running Process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To see own </a:t>
            </a:r>
            <a:r>
              <a:rPr lang="en-US" sz="1800" dirty="0"/>
              <a:t>processes </a:t>
            </a:r>
            <a:r>
              <a:rPr lang="en-US" sz="1800" b="1" dirty="0" err="1" smtClean="0"/>
              <a:t>ps</a:t>
            </a:r>
            <a:r>
              <a:rPr lang="en-US" sz="1800" dirty="0" smtClean="0"/>
              <a:t> </a:t>
            </a:r>
            <a:r>
              <a:rPr lang="en-US" sz="1800" dirty="0"/>
              <a:t>(process status) </a:t>
            </a:r>
            <a:r>
              <a:rPr lang="en-US" sz="1800" dirty="0" smtClean="0"/>
              <a:t>command is used</a:t>
            </a: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dirty="0" err="1"/>
              <a:t>ps</a:t>
            </a:r>
            <a:r>
              <a:rPr lang="en-US" sz="1800" dirty="0"/>
              <a:t> </a:t>
            </a:r>
            <a:r>
              <a:rPr lang="en-US" sz="1800" dirty="0" smtClean="0"/>
              <a:t>–f ( </a:t>
            </a:r>
            <a:r>
              <a:rPr lang="en-US" sz="1800" dirty="0"/>
              <a:t>f for full</a:t>
            </a:r>
            <a:r>
              <a:rPr lang="en-US" sz="1800" dirty="0" smtClean="0"/>
              <a:t>), creates a full listing</a:t>
            </a:r>
          </a:p>
          <a:p>
            <a:pPr>
              <a:lnSpc>
                <a:spcPct val="100000"/>
              </a:lnSpc>
            </a:pPr>
            <a:r>
              <a:rPr lang="en-US" sz="1800" dirty="0" err="1" smtClean="0"/>
              <a:t>ps</a:t>
            </a:r>
            <a:r>
              <a:rPr lang="en-US" sz="1800" dirty="0" smtClean="0"/>
              <a:t> –a  shows information about all users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p</a:t>
            </a:r>
            <a:r>
              <a:rPr lang="en-US" sz="1800" dirty="0" err="1" smtClean="0"/>
              <a:t>s</a:t>
            </a:r>
            <a:r>
              <a:rPr lang="en-US" sz="1800" dirty="0" smtClean="0"/>
              <a:t> – e to list all process running on the system, not just associated with current shell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>
              <a:solidFill>
                <a:srgbClr val="1308F2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1308F2"/>
                </a:solidFill>
              </a:rPr>
              <a:t>Ref</a:t>
            </a:r>
            <a:r>
              <a:rPr lang="en-US" sz="1800" dirty="0">
                <a:solidFill>
                  <a:srgbClr val="1308F2"/>
                </a:solidFill>
              </a:rPr>
              <a:t>: http://people.ischool.berkeley.edu/~kevin/unix-tutorial/section12.html</a:t>
            </a:r>
            <a:endParaRPr lang="en-US" sz="1800" dirty="0" smtClean="0">
              <a:solidFill>
                <a:srgbClr val="1308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3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 Control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1308F2"/>
                </a:solidFill>
              </a:rPr>
              <a:t>UID: </a:t>
            </a:r>
            <a:r>
              <a:rPr lang="en-US" sz="1800" dirty="0"/>
              <a:t>User ID that this process belongs to (the person running it).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1308F2"/>
                </a:solidFill>
              </a:rPr>
              <a:t>PID: </a:t>
            </a:r>
            <a:r>
              <a:rPr lang="en-US" sz="1800" dirty="0"/>
              <a:t>Process ID.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1308F2"/>
                </a:solidFill>
              </a:rPr>
              <a:t>PPID: </a:t>
            </a:r>
            <a:r>
              <a:rPr lang="en-US" sz="1800" dirty="0"/>
              <a:t>Parent process ID (the ID of the process that started it).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1308F2"/>
                </a:solidFill>
              </a:rPr>
              <a:t>TTY: </a:t>
            </a:r>
            <a:r>
              <a:rPr lang="en-US" sz="1800" dirty="0" smtClean="0"/>
              <a:t>The </a:t>
            </a:r>
            <a:r>
              <a:rPr lang="en-US" sz="1800" dirty="0"/>
              <a:t>controlling terminal for the current process </a:t>
            </a:r>
            <a:endParaRPr lang="en-US" sz="1800" dirty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1308F2"/>
                </a:solidFill>
              </a:rPr>
              <a:t>STIME: </a:t>
            </a:r>
            <a:r>
              <a:rPr lang="en-US" sz="1800" dirty="0"/>
              <a:t>Process start time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1308F2"/>
                </a:solidFill>
              </a:rPr>
              <a:t>COMMAND</a:t>
            </a:r>
            <a:r>
              <a:rPr lang="en-US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1800" dirty="0"/>
              <a:t>The command that started this process.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5486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 Control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Stopping Processes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With CTRL </a:t>
            </a:r>
            <a:r>
              <a:rPr lang="en-US" sz="1800" dirty="0"/>
              <a:t>+ C keystroke (the default interrupt character) will exit the command. This works when process is running in foreground mode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 OR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Using the kill command with PID (get PID using </a:t>
            </a:r>
            <a:r>
              <a:rPr lang="en-US" sz="1800" dirty="0" err="1" smtClean="0"/>
              <a:t>ps</a:t>
            </a:r>
            <a:r>
              <a:rPr lang="en-US" sz="1800" dirty="0" smtClean="0"/>
              <a:t> command).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$kill &lt;</a:t>
            </a:r>
            <a:r>
              <a:rPr lang="en-US" sz="1800" dirty="0" err="1" smtClean="0"/>
              <a:t>pid</a:t>
            </a:r>
            <a:r>
              <a:rPr lang="en-US" sz="1800" dirty="0" smtClean="0"/>
              <a:t>&gt;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 smtClean="0">
                <a:solidFill>
                  <a:srgbClr val="1308F2"/>
                </a:solidFill>
              </a:rPr>
              <a:t>Forcefull</a:t>
            </a:r>
            <a:r>
              <a:rPr lang="en-US" sz="1800" b="1" dirty="0" smtClean="0">
                <a:solidFill>
                  <a:srgbClr val="1308F2"/>
                </a:solidFill>
              </a:rPr>
              <a:t> stopping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/>
          </a:p>
          <a:p>
            <a:pPr>
              <a:lnSpc>
                <a:spcPct val="100000"/>
              </a:lnSpc>
            </a:pPr>
            <a:r>
              <a:rPr lang="en-US" sz="1800" dirty="0"/>
              <a:t>If a process ignores a regular kill command, </a:t>
            </a:r>
            <a:r>
              <a:rPr lang="en-US" sz="1800" b="1" dirty="0" smtClean="0"/>
              <a:t>kill </a:t>
            </a:r>
            <a:r>
              <a:rPr lang="en-US" sz="1800" b="1" dirty="0"/>
              <a:t>-9</a:t>
            </a:r>
            <a:r>
              <a:rPr lang="en-US" sz="1800" dirty="0"/>
              <a:t> followed by the process ID </a:t>
            </a:r>
            <a:r>
              <a:rPr lang="en-US" sz="1800" dirty="0" smtClean="0"/>
              <a:t>is used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$kill -9 &lt;</a:t>
            </a:r>
            <a:r>
              <a:rPr lang="en-US" sz="1800" dirty="0" err="1" smtClean="0"/>
              <a:t>pid</a:t>
            </a:r>
            <a:r>
              <a:rPr lang="en-US" sz="1800" dirty="0" smtClean="0"/>
              <a:t>&gt;</a:t>
            </a:r>
          </a:p>
          <a:p>
            <a:endParaRPr lang="en-US" dirty="0" smtClean="0"/>
          </a:p>
          <a:p>
            <a:r>
              <a:rPr lang="en-US" i="1" dirty="0" smtClean="0"/>
              <a:t>Question: How can you catch Kill signal in your Java program?</a:t>
            </a:r>
            <a:endParaRPr lang="en-US" i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716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ivider__interactiv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68300" y="0"/>
            <a:ext cx="592138" cy="6715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24" descr="sapientlogo.gif"/>
          <p:cNvPicPr>
            <a:picLocks noChangeAspect="1"/>
          </p:cNvPicPr>
          <p:nvPr/>
        </p:nvPicPr>
        <p:blipFill>
          <a:blip r:embed="rId4" cstate="print"/>
          <a:srcRect r="80165"/>
          <a:stretch>
            <a:fillRect/>
          </a:stretch>
        </p:blipFill>
        <p:spPr bwMode="auto">
          <a:xfrm>
            <a:off x="552450" y="114300"/>
            <a:ext cx="241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2032000"/>
            <a:ext cx="9144000" cy="2222500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209800"/>
            <a:ext cx="9144000" cy="464820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91" name="TextBox 15"/>
          <p:cNvSpPr txBox="1">
            <a:spLocks noChangeArrowheads="1"/>
          </p:cNvSpPr>
          <p:nvPr/>
        </p:nvSpPr>
        <p:spPr bwMode="auto">
          <a:xfrm>
            <a:off x="838200" y="3810000"/>
            <a:ext cx="7200900" cy="76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v</a:t>
            </a:r>
            <a:r>
              <a:rPr lang="en-US" sz="4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i Editor</a:t>
            </a:r>
            <a:endParaRPr lang="en-US" sz="4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3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There are many ways to edit files in Unix and </a:t>
            </a:r>
            <a:r>
              <a:rPr lang="en-US" sz="1800" dirty="0" smtClean="0"/>
              <a:t>one </a:t>
            </a:r>
            <a:r>
              <a:rPr lang="en-US" sz="1800" dirty="0"/>
              <a:t>of the best ways is using screen-oriented text editor </a:t>
            </a:r>
            <a:r>
              <a:rPr lang="en-US" sz="1800" b="1" dirty="0"/>
              <a:t>vi</a:t>
            </a:r>
            <a:r>
              <a:rPr lang="en-US" sz="1800" dirty="0"/>
              <a:t>. </a:t>
            </a: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Is </a:t>
            </a:r>
            <a:r>
              <a:rPr lang="en-US" sz="1800" dirty="0"/>
              <a:t>usually available on all the flavors of Unix system</a:t>
            </a:r>
            <a:r>
              <a:rPr lang="en-US" sz="18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v</a:t>
            </a:r>
            <a:r>
              <a:rPr lang="en-US" sz="1800" dirty="0" smtClean="0"/>
              <a:t>i has two operation modes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Operation Modes</a:t>
            </a:r>
            <a:endParaRPr lang="en-US" sz="1800" b="1" dirty="0">
              <a:solidFill>
                <a:srgbClr val="1308F2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800" dirty="0"/>
              <a:t>Command </a:t>
            </a:r>
            <a:r>
              <a:rPr lang="en-US" sz="1800" dirty="0" smtClean="0"/>
              <a:t>mode</a:t>
            </a:r>
            <a:endParaRPr lang="en-US" sz="1800" dirty="0"/>
          </a:p>
          <a:p>
            <a:pPr lvl="0">
              <a:lnSpc>
                <a:spcPct val="100000"/>
              </a:lnSpc>
            </a:pPr>
            <a:r>
              <a:rPr lang="en-US" sz="1800" dirty="0"/>
              <a:t>Insert mode</a:t>
            </a:r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 smtClean="0"/>
          </a:p>
          <a:p>
            <a:pPr marL="0" lv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dirty="0">
                <a:solidFill>
                  <a:srgbClr val="1308F2"/>
                </a:solidFill>
              </a:rPr>
              <a:t>Ref: http://www.tutorialspoint.com/unix/unix-getting-started.htm</a:t>
            </a:r>
          </a:p>
        </p:txBody>
      </p:sp>
    </p:spTree>
    <p:extLst>
      <p:ext uri="{BB962C8B-B14F-4D97-AF65-F5344CB8AC3E}">
        <p14:creationId xmlns:p14="http://schemas.microsoft.com/office/powerpoint/2010/main" val="29416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Operation Modes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Command </a:t>
            </a:r>
            <a:r>
              <a:rPr lang="en-US" sz="1800" b="1" dirty="0" smtClean="0">
                <a:solidFill>
                  <a:srgbClr val="1308F2"/>
                </a:solidFill>
              </a:rPr>
              <a:t>Mode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dirty="0"/>
              <a:t>This mode enables to perform administrative tasks such as saving files, executing commands, cutting (yanking) and pasting lines or words, and finding and replacing.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vi always starts in command mode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On pressing Esc twice, vi comes back to command Mode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Insert </a:t>
            </a:r>
            <a:r>
              <a:rPr lang="en-US" sz="1800" b="1" dirty="0" smtClean="0">
                <a:solidFill>
                  <a:srgbClr val="1308F2"/>
                </a:solidFill>
              </a:rPr>
              <a:t>Mode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dirty="0"/>
              <a:t>This mode enables to insert text into the file.</a:t>
            </a:r>
          </a:p>
          <a:p>
            <a:pPr lvl="0">
              <a:lnSpc>
                <a:spcPct val="100000"/>
              </a:lnSpc>
            </a:pPr>
            <a:r>
              <a:rPr lang="en-US" sz="1800" dirty="0"/>
              <a:t>Everything that's typed in this mode is interpreted as input and is put in the file.</a:t>
            </a:r>
          </a:p>
          <a:p>
            <a:pPr lvl="0">
              <a:lnSpc>
                <a:spcPct val="100000"/>
              </a:lnSpc>
            </a:pPr>
            <a:r>
              <a:rPr lang="en-US" sz="1800" dirty="0"/>
              <a:t>To come in insert mode, type i.</a:t>
            </a:r>
          </a:p>
          <a:p>
            <a:pPr lvl="0">
              <a:lnSpc>
                <a:spcPct val="100000"/>
              </a:lnSpc>
            </a:pPr>
            <a:r>
              <a:rPr lang="en-US" sz="1800" dirty="0"/>
              <a:t>To come out of insert mode, press the </a:t>
            </a:r>
            <a:r>
              <a:rPr lang="en-US" sz="1800" b="1" dirty="0"/>
              <a:t>Esc</a:t>
            </a:r>
            <a:r>
              <a:rPr lang="en-US" sz="1800" dirty="0"/>
              <a:t>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Starting vi Editor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$vi  &lt;filename&gt;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Creates a new file if it does not exist, otherwise opens existing file.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$view &lt;filename&gt;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$vi -R filename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Opens an existing file in read only </a:t>
            </a:r>
            <a:r>
              <a:rPr lang="en-US" sz="1800" dirty="0" smtClean="0"/>
              <a:t>mode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i="1" dirty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Getting out of vi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The command to </a:t>
            </a:r>
            <a:r>
              <a:rPr lang="en-US" sz="1800" dirty="0"/>
              <a:t>quit </a:t>
            </a:r>
            <a:r>
              <a:rPr lang="en-US" sz="1800" dirty="0" smtClean="0"/>
              <a:t>vi </a:t>
            </a:r>
            <a:r>
              <a:rPr lang="en-US" sz="1800" dirty="0"/>
              <a:t>is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</a:t>
            </a:r>
            <a:r>
              <a:rPr lang="en-US" sz="1800" dirty="0" smtClean="0"/>
              <a:t>o </a:t>
            </a:r>
            <a:r>
              <a:rPr lang="en-US" sz="1800" dirty="0"/>
              <a:t>quit out of vi without saving is </a:t>
            </a:r>
            <a:r>
              <a:rPr lang="en-US" sz="1800" b="1" dirty="0"/>
              <a:t>:q</a:t>
            </a:r>
            <a:r>
              <a:rPr lang="en-US" sz="1800" b="1" dirty="0" smtClean="0"/>
              <a:t>!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T</a:t>
            </a:r>
            <a:r>
              <a:rPr lang="en-US" sz="1800" dirty="0" smtClean="0"/>
              <a:t>o </a:t>
            </a:r>
            <a:r>
              <a:rPr lang="en-US" sz="1800" dirty="0"/>
              <a:t>save the contents of the editor is </a:t>
            </a:r>
            <a:r>
              <a:rPr lang="en-US" sz="1800" b="1" dirty="0"/>
              <a:t>:</a:t>
            </a:r>
            <a:r>
              <a:rPr lang="en-US" sz="1800" b="1" dirty="0" smtClean="0"/>
              <a:t>w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</a:t>
            </a:r>
            <a:r>
              <a:rPr lang="en-US" sz="1800" dirty="0" smtClean="0"/>
              <a:t>ave changes </a:t>
            </a:r>
            <a:r>
              <a:rPr lang="en-US" sz="1800" dirty="0"/>
              <a:t>and exit out of vi </a:t>
            </a:r>
            <a:r>
              <a:rPr lang="en-US" sz="1800" dirty="0" smtClean="0"/>
              <a:t>in command mode is </a:t>
            </a:r>
            <a:r>
              <a:rPr lang="en-US" sz="1800" b="1" dirty="0" smtClean="0"/>
              <a:t>ZZ</a:t>
            </a:r>
          </a:p>
          <a:p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1308F2"/>
                </a:solidFill>
              </a:rPr>
              <a:t>Best Practice: </a:t>
            </a:r>
            <a:r>
              <a:rPr lang="en-US" sz="1800" dirty="0" smtClean="0"/>
              <a:t>On production boxes use ‘view’ command to view the file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24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smtClean="0"/>
              <a:t>commands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Moving Cursor in vi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 smtClean="0"/>
              <a:t>h  </a:t>
            </a:r>
            <a:r>
              <a:rPr lang="en-US" sz="1800" dirty="0" smtClean="0"/>
              <a:t>moves </a:t>
            </a:r>
            <a:r>
              <a:rPr lang="en-US" sz="1800" dirty="0"/>
              <a:t>the cursor 1 space </a:t>
            </a:r>
            <a:r>
              <a:rPr lang="en-US" sz="1800" dirty="0" smtClean="0"/>
              <a:t>left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j</a:t>
            </a:r>
            <a:r>
              <a:rPr lang="en-US" sz="1800" b="1" dirty="0" smtClean="0"/>
              <a:t> </a:t>
            </a:r>
            <a:r>
              <a:rPr lang="en-US" sz="1800" dirty="0"/>
              <a:t>moves the cursor 1 space </a:t>
            </a:r>
            <a:r>
              <a:rPr lang="en-US" sz="1800" dirty="0" smtClean="0"/>
              <a:t>down</a:t>
            </a:r>
          </a:p>
          <a:p>
            <a:pPr>
              <a:lnSpc>
                <a:spcPct val="100000"/>
              </a:lnSpc>
            </a:pPr>
            <a:r>
              <a:rPr lang="en-US" sz="1800" b="1" dirty="0" smtClean="0"/>
              <a:t>k</a:t>
            </a:r>
            <a:r>
              <a:rPr lang="en-US" sz="1800" dirty="0" smtClean="0"/>
              <a:t> moves </a:t>
            </a:r>
            <a:r>
              <a:rPr lang="en-US" sz="1800" dirty="0"/>
              <a:t>the cursor 1 space </a:t>
            </a:r>
            <a:r>
              <a:rPr lang="en-US" sz="1800" dirty="0" smtClean="0"/>
              <a:t>up</a:t>
            </a:r>
          </a:p>
          <a:p>
            <a:pPr>
              <a:lnSpc>
                <a:spcPct val="100000"/>
              </a:lnSpc>
            </a:pPr>
            <a:r>
              <a:rPr lang="en-US" sz="1800" b="1" dirty="0" smtClean="0"/>
              <a:t>l </a:t>
            </a:r>
            <a:r>
              <a:rPr lang="en-US" sz="1800" dirty="0"/>
              <a:t>moves the cursor 1 space right </a:t>
            </a:r>
            <a:endParaRPr lang="en-US" sz="1800" dirty="0" smtClean="0"/>
          </a:p>
          <a:p>
            <a:pPr marL="231775" lvl="1" indent="-231775">
              <a:lnSpc>
                <a:spcPct val="100000"/>
              </a:lnSpc>
              <a:buSzPct val="125000"/>
              <a:buFont typeface="Arial" charset="0"/>
              <a:buChar char="•"/>
            </a:pPr>
            <a:r>
              <a:rPr lang="en-US" sz="1800" b="1" dirty="0" smtClean="0"/>
              <a:t>^ </a:t>
            </a:r>
            <a:r>
              <a:rPr lang="en-US" sz="1800" dirty="0"/>
              <a:t>moves the cursor to the start of the line</a:t>
            </a:r>
          </a:p>
          <a:p>
            <a:pPr>
              <a:lnSpc>
                <a:spcPct val="100000"/>
              </a:lnSpc>
            </a:pPr>
            <a:r>
              <a:rPr lang="en-US" sz="1800" b="1" dirty="0" smtClean="0"/>
              <a:t>$ </a:t>
            </a:r>
            <a:r>
              <a:rPr lang="en-US" sz="1800" dirty="0"/>
              <a:t>moves the cursor to the end of the </a:t>
            </a:r>
            <a:r>
              <a:rPr lang="en-US" sz="1800" dirty="0" smtClean="0"/>
              <a:t>line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Copy and Paste </a:t>
            </a:r>
            <a:r>
              <a:rPr lang="en-US" sz="1800" b="1" dirty="0" smtClean="0">
                <a:solidFill>
                  <a:srgbClr val="1308F2"/>
                </a:solidFill>
              </a:rPr>
              <a:t>Commands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/>
              <a:t>yy</a:t>
            </a:r>
            <a:r>
              <a:rPr lang="en-US" sz="1800" dirty="0"/>
              <a:t> : Copies the current line.</a:t>
            </a:r>
          </a:p>
          <a:p>
            <a:pPr>
              <a:lnSpc>
                <a:spcPct val="100000"/>
              </a:lnSpc>
            </a:pPr>
            <a:r>
              <a:rPr lang="en-US" sz="1800" b="1" dirty="0" err="1"/>
              <a:t>yw</a:t>
            </a:r>
            <a:r>
              <a:rPr lang="en-US" sz="1800" b="1" dirty="0"/>
              <a:t> : </a:t>
            </a:r>
            <a:r>
              <a:rPr lang="en-US" sz="1800" dirty="0"/>
              <a:t>Copies the current word from the character the lowercase w cursor is on until the end of the word.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p : </a:t>
            </a:r>
            <a:r>
              <a:rPr lang="en-US" sz="1800" dirty="0"/>
              <a:t>Puts the copied text after the cursor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P : </a:t>
            </a:r>
            <a:r>
              <a:rPr lang="en-US" sz="1800" dirty="0"/>
              <a:t>Puts the yanked text before the cursor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14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FTP 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705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 </a:t>
            </a:r>
            <a:r>
              <a:rPr lang="en-US" sz="2800" dirty="0" smtClean="0"/>
              <a:t>commands contd.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Word </a:t>
            </a:r>
            <a:r>
              <a:rPr lang="en-US" sz="1800" b="1" dirty="0">
                <a:solidFill>
                  <a:srgbClr val="1308F2"/>
                </a:solidFill>
              </a:rPr>
              <a:t>and Character </a:t>
            </a:r>
            <a:r>
              <a:rPr lang="en-US" sz="1800" b="1" dirty="0" smtClean="0">
                <a:solidFill>
                  <a:srgbClr val="1308F2"/>
                </a:solidFill>
              </a:rPr>
              <a:t>Searching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For a string search, the / and ? commands are used</a:t>
            </a:r>
          </a:p>
          <a:p>
            <a:pPr lvl="0">
              <a:lnSpc>
                <a:spcPct val="100000"/>
              </a:lnSpc>
            </a:pPr>
            <a:r>
              <a:rPr lang="en-US" sz="1800" dirty="0"/>
              <a:t>The / command searches forwards (downwards) in the file.</a:t>
            </a:r>
          </a:p>
          <a:p>
            <a:pPr lvl="0">
              <a:lnSpc>
                <a:spcPct val="100000"/>
              </a:lnSpc>
            </a:pPr>
            <a:r>
              <a:rPr lang="en-US" sz="1800" dirty="0"/>
              <a:t>The ? command searches backwards (upwards) in the file.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n and N commands repeat the previous search command in the same or opposite direction respectively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Deleting Characters in </a:t>
            </a:r>
            <a:r>
              <a:rPr lang="en-US" sz="1800" b="1" dirty="0" smtClean="0">
                <a:solidFill>
                  <a:srgbClr val="1308F2"/>
                </a:solidFill>
              </a:rPr>
              <a:t>vi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x: Deletes the character under the cursor location.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dw</a:t>
            </a:r>
            <a:r>
              <a:rPr lang="en-US" sz="1800" dirty="0"/>
              <a:t> : Deletes from the current cursor location to the next word.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dd</a:t>
            </a:r>
            <a:r>
              <a:rPr lang="en-US" sz="1800" dirty="0"/>
              <a:t> : Deletes the line the cursor is on.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commands in vi can be prefaced by the number of times the action occur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b="1" dirty="0"/>
              <a:t>2x</a:t>
            </a:r>
            <a:r>
              <a:rPr lang="en-US" sz="1800" dirty="0"/>
              <a:t> deletes two character under the cursor location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68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Exercise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Create a java program to add two numbers in vi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Run the program and  print the output on the console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Redirect the output to a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ivider__interactiv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68300" y="0"/>
            <a:ext cx="592138" cy="6715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24" descr="sapientlogo.gif"/>
          <p:cNvPicPr>
            <a:picLocks noChangeAspect="1"/>
          </p:cNvPicPr>
          <p:nvPr/>
        </p:nvPicPr>
        <p:blipFill>
          <a:blip r:embed="rId4" cstate="print"/>
          <a:srcRect r="80165"/>
          <a:stretch>
            <a:fillRect/>
          </a:stretch>
        </p:blipFill>
        <p:spPr bwMode="auto">
          <a:xfrm>
            <a:off x="552450" y="114300"/>
            <a:ext cx="241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2032000"/>
            <a:ext cx="9144000" cy="2222500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133600"/>
            <a:ext cx="9144000" cy="464820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91" name="TextBox 15"/>
          <p:cNvSpPr txBox="1">
            <a:spLocks noChangeArrowheads="1"/>
          </p:cNvSpPr>
          <p:nvPr/>
        </p:nvSpPr>
        <p:spPr bwMode="auto">
          <a:xfrm>
            <a:off x="838200" y="3810000"/>
            <a:ext cx="7200900" cy="76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Shell Programming</a:t>
            </a:r>
            <a:endParaRPr lang="en-US" sz="4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7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 for a Shell script: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 smtClean="0"/>
              <a:t>A java program needs to run on Unix. Program needs to run 24x7, though needs a quick restart once everyday. 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What all is needed to run and maintain this process: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JAVA_HOME needs to be set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Classpath</a:t>
            </a:r>
            <a:r>
              <a:rPr lang="en-US" dirty="0" smtClean="0"/>
              <a:t> for the program needs to be set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Logic needs to be added to ensure java process has stopped and started successfully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special JVM settings like JMX_PORT needs to be set.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en-US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0005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shell?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 smtClean="0"/>
              <a:t>The </a:t>
            </a:r>
            <a:r>
              <a:rPr lang="en-US" sz="1800" dirty="0"/>
              <a:t>shell provides </a:t>
            </a:r>
            <a:r>
              <a:rPr lang="en-US" sz="1800" dirty="0" smtClean="0"/>
              <a:t>with </a:t>
            </a:r>
            <a:r>
              <a:rPr lang="en-US" sz="1800" dirty="0"/>
              <a:t>an interface to the UNIX system. It gathers </a:t>
            </a:r>
            <a:r>
              <a:rPr lang="en-US" sz="1800" dirty="0" smtClean="0"/>
              <a:t>input and </a:t>
            </a:r>
            <a:r>
              <a:rPr lang="en-US" sz="1800" dirty="0"/>
              <a:t>executes programs based on that </a:t>
            </a:r>
            <a:r>
              <a:rPr lang="en-US" sz="1800" dirty="0" smtClean="0"/>
              <a:t>input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shell is an environment in which </a:t>
            </a:r>
            <a:r>
              <a:rPr lang="en-US" sz="1800" dirty="0" smtClean="0"/>
              <a:t>commands</a:t>
            </a:r>
            <a:r>
              <a:rPr lang="en-US" sz="1800" dirty="0"/>
              <a:t>, programs, and shell </a:t>
            </a:r>
            <a:r>
              <a:rPr lang="en-US" sz="1800" dirty="0" smtClean="0"/>
              <a:t>scripts can run.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Two major types of shells, </a:t>
            </a:r>
            <a:r>
              <a:rPr lang="en-US" sz="1800" dirty="0"/>
              <a:t>B</a:t>
            </a:r>
            <a:r>
              <a:rPr lang="en-US" sz="1800" dirty="0" smtClean="0"/>
              <a:t>ourne and C Shell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subcategories for Bourne </a:t>
            </a:r>
            <a:r>
              <a:rPr lang="en-US" sz="1800" dirty="0" smtClean="0"/>
              <a:t>Shell are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Bourne shell ( </a:t>
            </a:r>
            <a:r>
              <a:rPr lang="en-US" sz="1800" dirty="0" err="1"/>
              <a:t>sh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Korn</a:t>
            </a:r>
            <a:r>
              <a:rPr lang="en-US" sz="1800" dirty="0"/>
              <a:t> shell ( </a:t>
            </a:r>
            <a:r>
              <a:rPr lang="en-US" sz="1800" dirty="0" err="1"/>
              <a:t>ksh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Bourne Again shell ( bash)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POSIX shell ( </a:t>
            </a:r>
            <a:r>
              <a:rPr lang="en-US" sz="1800" dirty="0" err="1"/>
              <a:t>sh</a:t>
            </a:r>
            <a:r>
              <a:rPr lang="en-US" sz="18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different C-type shells </a:t>
            </a:r>
            <a:r>
              <a:rPr lang="en-US" sz="1800" dirty="0" smtClean="0"/>
              <a:t>are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C shell ( </a:t>
            </a:r>
            <a:r>
              <a:rPr lang="en-US" sz="1800" dirty="0" err="1"/>
              <a:t>csh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TENEX/TOPS </a:t>
            </a:r>
            <a:r>
              <a:rPr lang="en-US" dirty="0"/>
              <a:t>C shell ( </a:t>
            </a:r>
            <a:r>
              <a:rPr lang="en-US" dirty="0" err="1"/>
              <a:t>tcsh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1308F2"/>
                </a:solidFill>
              </a:rPr>
              <a:t>Ref: http://www.tutorialspoint.com/unix/unix-getting-started.htm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940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shell</a:t>
            </a:r>
            <a:r>
              <a:rPr lang="en-US" sz="2800" dirty="0" smtClean="0"/>
              <a:t>? contd.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Shell prompt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prompt, $, which is called command prompt, is issued by the shell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shell reads input after Enter is pressed.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For Bourne shell, $ is prompt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For C shell, % is prompt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Shell Scripts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Shell script is a list of commands, which are listed in the order of execution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Shell scripts and functions are both interpreted, not compiled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Shell scripts always starts from hash bang construct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shell? </a:t>
            </a:r>
            <a:r>
              <a:rPr lang="en-US" sz="2800" dirty="0" smtClean="0"/>
              <a:t>contd</a:t>
            </a:r>
            <a:r>
              <a:rPr lang="en-US" sz="2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1800" b="1" dirty="0" smtClean="0">
              <a:solidFill>
                <a:srgbClr val="1308F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Variables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name of a variable can contain only letters ( a to z or A to Z), numbers ( 0 to 9) or the underscore character ( </a:t>
            </a:r>
            <a:r>
              <a:rPr lang="en-US" sz="1800" dirty="0" smtClean="0"/>
              <a:t>_).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Unix Shell variables would have their names in </a:t>
            </a:r>
            <a:r>
              <a:rPr lang="en-US" sz="1800" dirty="0" smtClean="0"/>
              <a:t>UPPERCASE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lvl="0"/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1308F2"/>
                </a:solidFill>
              </a:rPr>
              <a:t>Ref: http</a:t>
            </a:r>
            <a:r>
              <a:rPr lang="en-US" sz="1800" dirty="0">
                <a:solidFill>
                  <a:srgbClr val="1308F2"/>
                </a:solidFill>
              </a:rPr>
              <a:t>://sc.tamu.edu/help/general/unix/vars.html</a:t>
            </a:r>
          </a:p>
          <a:p>
            <a:pPr marL="0" lvl="0" indent="0">
              <a:buNone/>
            </a:pPr>
            <a:r>
              <a:rPr lang="en-US" sz="1800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99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shell?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Variable </a:t>
            </a:r>
            <a:r>
              <a:rPr lang="en-US" sz="1800" b="1" dirty="0" smtClean="0">
                <a:solidFill>
                  <a:srgbClr val="1308F2"/>
                </a:solidFill>
              </a:rPr>
              <a:t>Types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1308F2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800" dirty="0">
                <a:solidFill>
                  <a:srgbClr val="1308F2"/>
                </a:solidFill>
              </a:rPr>
              <a:t>Local Variables: </a:t>
            </a:r>
            <a:r>
              <a:rPr lang="en-US" sz="1800" dirty="0"/>
              <a:t>A local variable is a variable that is present within the current instance of the shell. It is not available to programs that are started by the shell. They are set at command prompt</a:t>
            </a:r>
            <a:r>
              <a:rPr lang="en-US" sz="1800" dirty="0" smtClean="0"/>
              <a:t>.</a:t>
            </a:r>
          </a:p>
          <a:p>
            <a:pPr lvl="0">
              <a:lnSpc>
                <a:spcPct val="100000"/>
              </a:lnSpc>
            </a:pPr>
            <a:endParaRPr lang="en-US" sz="1800" dirty="0"/>
          </a:p>
          <a:p>
            <a:pPr lvl="0">
              <a:lnSpc>
                <a:spcPct val="100000"/>
              </a:lnSpc>
            </a:pPr>
            <a:r>
              <a:rPr lang="en-US" sz="1800" dirty="0">
                <a:solidFill>
                  <a:srgbClr val="1308F2"/>
                </a:solidFill>
              </a:rPr>
              <a:t>Environment Variables: </a:t>
            </a:r>
            <a:r>
              <a:rPr lang="en-US" sz="1800" dirty="0"/>
              <a:t>An environment variable is a variable that is available to any child process of the shell. Some programs need environment variables in order to function correctly. Usually a shell script defines only those environment variables that are needed by the programs that it runs</a:t>
            </a:r>
            <a:r>
              <a:rPr lang="en-US" sz="1800" dirty="0" smtClean="0"/>
              <a:t>.</a:t>
            </a:r>
          </a:p>
          <a:p>
            <a:pPr lvl="0">
              <a:lnSpc>
                <a:spcPct val="100000"/>
              </a:lnSpc>
            </a:pPr>
            <a:endParaRPr lang="en-US" sz="1800" dirty="0"/>
          </a:p>
          <a:p>
            <a:pPr lvl="0">
              <a:lnSpc>
                <a:spcPct val="100000"/>
              </a:lnSpc>
            </a:pPr>
            <a:r>
              <a:rPr lang="en-US" sz="1800" dirty="0">
                <a:solidFill>
                  <a:srgbClr val="1308F2"/>
                </a:solidFill>
              </a:rPr>
              <a:t>Shell Variables: </a:t>
            </a:r>
            <a:r>
              <a:rPr lang="en-US" sz="1800" dirty="0"/>
              <a:t>A shell variable is a special variable that is set by the shell. Is equivalent to class variables in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2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Defining Variables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Variables are defined as follows::</a:t>
            </a:r>
          </a:p>
          <a:p>
            <a:pPr>
              <a:lnSpc>
                <a:spcPct val="100000"/>
              </a:lnSpc>
            </a:pPr>
            <a:r>
              <a:rPr lang="en-US" sz="1800" dirty="0" err="1" smtClean="0"/>
              <a:t>variable_name</a:t>
            </a:r>
            <a:r>
              <a:rPr lang="en-US" sz="1800" dirty="0" smtClean="0"/>
              <a:t>=</a:t>
            </a:r>
            <a:r>
              <a:rPr lang="en-US" sz="1800" dirty="0" err="1" smtClean="0"/>
              <a:t>variable_value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 smtClean="0"/>
              <a:t>Eg</a:t>
            </a:r>
            <a:r>
              <a:rPr lang="en-US" sz="1800" b="1" dirty="0" smtClean="0"/>
              <a:t>: </a:t>
            </a:r>
            <a:r>
              <a:rPr lang="en-US" sz="1800" dirty="0" smtClean="0"/>
              <a:t>VAR1=“GMI”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      VAR2=10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 smtClean="0">
                <a:solidFill>
                  <a:srgbClr val="1308F2"/>
                </a:solidFill>
              </a:rPr>
              <a:t>Acessing</a:t>
            </a:r>
            <a:r>
              <a:rPr lang="en-US" sz="1800" b="1" dirty="0" smtClean="0">
                <a:solidFill>
                  <a:srgbClr val="1308F2"/>
                </a:solidFill>
              </a:rPr>
              <a:t> Variables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To access the value stored in a variable, prefix </a:t>
            </a:r>
            <a:r>
              <a:rPr lang="en-US" sz="1800" dirty="0" smtClean="0"/>
              <a:t>name </a:t>
            </a:r>
            <a:r>
              <a:rPr lang="en-US" sz="1800" dirty="0"/>
              <a:t>with the dollar sign ( </a:t>
            </a:r>
            <a:r>
              <a:rPr lang="en-US" sz="1800" dirty="0" smtClean="0"/>
              <a:t>$)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#!/bin/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800" dirty="0" smtClean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NAME=“GMI“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NAME</a:t>
            </a: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Array Variables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Array variables  can hold multiple values at the same time.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9097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sz="1800" dirty="0"/>
              <a:t>Arithmetic Operators.</a:t>
            </a:r>
          </a:p>
          <a:p>
            <a:pPr lvl="0">
              <a:lnSpc>
                <a:spcPct val="100000"/>
              </a:lnSpc>
            </a:pPr>
            <a:r>
              <a:rPr lang="en-US" sz="1800" dirty="0"/>
              <a:t>Relational Operators.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String </a:t>
            </a:r>
            <a:r>
              <a:rPr lang="en-US" sz="1800" dirty="0"/>
              <a:t>Operators.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File Test </a:t>
            </a:r>
            <a:r>
              <a:rPr lang="en-US" sz="1800" dirty="0" smtClean="0"/>
              <a:t>Operators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The Bourne shell didn't originally have any mechanism to perform simple arithmetic but it uses external </a:t>
            </a:r>
            <a:r>
              <a:rPr lang="en-US" sz="1800" dirty="0" smtClean="0"/>
              <a:t>programs called </a:t>
            </a:r>
            <a:r>
              <a:rPr lang="en-US" sz="1800" b="1" dirty="0" err="1" smtClean="0"/>
              <a:t>expr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 </a:t>
            </a:r>
            <a:r>
              <a:rPr lang="en-US" sz="1800" dirty="0"/>
              <a:t>T</a:t>
            </a:r>
            <a:r>
              <a:rPr lang="en-US" sz="1800" dirty="0" smtClean="0"/>
              <a:t>o </a:t>
            </a:r>
            <a:r>
              <a:rPr lang="en-US" sz="1800" dirty="0"/>
              <a:t>a</a:t>
            </a:r>
            <a:r>
              <a:rPr lang="en-US" sz="1800" dirty="0" smtClean="0"/>
              <a:t>dd two numbers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lvl="0">
              <a:lnSpc>
                <a:spcPct val="100000"/>
              </a:lnSpc>
            </a:pPr>
            <a:r>
              <a:rPr lang="en-US" sz="1800" dirty="0"/>
              <a:t>There must be spaces between operators and expressions for example 2+2 is not correct, where as it should be written as 2 + 2.</a:t>
            </a:r>
          </a:p>
          <a:p>
            <a:pPr lvl="0">
              <a:lnSpc>
                <a:spcPct val="100000"/>
              </a:lnSpc>
            </a:pPr>
            <a:r>
              <a:rPr lang="en-US" sz="1800" dirty="0"/>
              <a:t>Complete expression should be enclosed between </a:t>
            </a:r>
            <a:r>
              <a:rPr lang="en-US" sz="1800" b="1" dirty="0"/>
              <a:t>``</a:t>
            </a:r>
            <a:r>
              <a:rPr lang="en-US" sz="1800" dirty="0"/>
              <a:t>, called inverted commas.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1" y="3581400"/>
            <a:ext cx="4114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ivider__interactiv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68300" y="0"/>
            <a:ext cx="592138" cy="6715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24" descr="sapientlogo.gif"/>
          <p:cNvPicPr>
            <a:picLocks noChangeAspect="1"/>
          </p:cNvPicPr>
          <p:nvPr/>
        </p:nvPicPr>
        <p:blipFill>
          <a:blip r:embed="rId4" cstate="print"/>
          <a:srcRect r="80165"/>
          <a:stretch>
            <a:fillRect/>
          </a:stretch>
        </p:blipFill>
        <p:spPr bwMode="auto">
          <a:xfrm>
            <a:off x="552450" y="114300"/>
            <a:ext cx="241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2032000"/>
            <a:ext cx="9144000" cy="2222500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209800"/>
            <a:ext cx="9144000" cy="464820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91" name="TextBox 15"/>
          <p:cNvSpPr txBox="1">
            <a:spLocks noChangeArrowheads="1"/>
          </p:cNvSpPr>
          <p:nvPr/>
        </p:nvSpPr>
        <p:spPr bwMode="auto">
          <a:xfrm>
            <a:off x="838200" y="3810000"/>
            <a:ext cx="7200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Unix Basics</a:t>
            </a:r>
            <a:endParaRPr lang="en-US" sz="4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Shell supports Addition, Subtraction, Multiplication, Division, Modulus, Assignment, Equality and Not Equality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Addition : </a:t>
            </a:r>
            <a:r>
              <a:rPr lang="en-US" sz="1800" dirty="0"/>
              <a:t>`</a:t>
            </a:r>
            <a:r>
              <a:rPr lang="en-US" sz="1800" dirty="0" err="1"/>
              <a:t>expr</a:t>
            </a:r>
            <a:r>
              <a:rPr lang="en-US" sz="1800" dirty="0"/>
              <a:t> $a + $b` </a:t>
            </a:r>
            <a:endParaRPr lang="en-US" sz="1800" dirty="0" smtClean="0"/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Assignment : </a:t>
            </a:r>
            <a:r>
              <a:rPr lang="en-US" sz="1800" dirty="0"/>
              <a:t>a=$b would assign value of b into </a:t>
            </a:r>
            <a:r>
              <a:rPr lang="en-US" sz="1800" dirty="0" smtClean="0"/>
              <a:t>a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/>
              <a:t>Not </a:t>
            </a:r>
            <a:r>
              <a:rPr lang="en-US" sz="1800" dirty="0" smtClean="0"/>
              <a:t>Equality: </a:t>
            </a:r>
            <a:r>
              <a:rPr lang="en-US" sz="1800" dirty="0"/>
              <a:t>[ $a != $b ] would return </a:t>
            </a:r>
            <a:r>
              <a:rPr lang="en-US" sz="1800" dirty="0" smtClean="0"/>
              <a:t>true/false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Conditional </a:t>
            </a:r>
            <a:r>
              <a:rPr lang="en-US" sz="1800" dirty="0"/>
              <a:t>expressions would be put inside square braces with one spaces around </a:t>
            </a:r>
            <a:r>
              <a:rPr lang="en-US" sz="1800" dirty="0" smtClean="0"/>
              <a:t>them.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/>
              <a:t>All the arithmetical calculations are done using long integers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9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R</a:t>
            </a:r>
            <a:r>
              <a:rPr lang="en-US" sz="1800" dirty="0" smtClean="0"/>
              <a:t>elational operators </a:t>
            </a:r>
            <a:r>
              <a:rPr lang="en-US" sz="1800" dirty="0"/>
              <a:t>are specific to numeric </a:t>
            </a:r>
            <a:r>
              <a:rPr lang="en-US" sz="1800" dirty="0" smtClean="0"/>
              <a:t>values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/>
              <a:t>These operators would not work for string </a:t>
            </a:r>
            <a:r>
              <a:rPr lang="en-US" sz="1800" dirty="0" smtClean="0"/>
              <a:t>values.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Supports equal, not equal, greater than, greater than equal to , less than, lesser than equal to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-</a:t>
            </a:r>
            <a:r>
              <a:rPr lang="en-US" sz="1800" dirty="0" err="1" smtClean="0"/>
              <a:t>gt</a:t>
            </a:r>
            <a:r>
              <a:rPr lang="en-US" sz="1800" dirty="0" smtClean="0"/>
              <a:t> : </a:t>
            </a:r>
            <a:r>
              <a:rPr lang="en-US" sz="1800" dirty="0"/>
              <a:t>Checks if the value of left operand is greater than the value of right </a:t>
            </a:r>
            <a:r>
              <a:rPr lang="en-US" sz="1800" dirty="0" smtClean="0"/>
              <a:t>operand; </a:t>
            </a:r>
            <a:r>
              <a:rPr lang="en-US" sz="1800" dirty="0"/>
              <a:t>[ $a -</a:t>
            </a:r>
            <a:r>
              <a:rPr lang="en-US" sz="1800" dirty="0" err="1"/>
              <a:t>gt</a:t>
            </a:r>
            <a:r>
              <a:rPr lang="en-US" sz="1800" dirty="0"/>
              <a:t> $b ] </a:t>
            </a:r>
            <a:endParaRPr lang="en-US" sz="1800" dirty="0" smtClean="0"/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-le : </a:t>
            </a:r>
            <a:r>
              <a:rPr lang="en-US" sz="1800" dirty="0"/>
              <a:t>Checks if the value of left operand is less than or equal to the value of right </a:t>
            </a:r>
            <a:r>
              <a:rPr lang="en-US" sz="1800" dirty="0" smtClean="0"/>
              <a:t>operand; [ </a:t>
            </a:r>
            <a:r>
              <a:rPr lang="en-US" sz="1800" dirty="0"/>
              <a:t>$a -le $b ]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1308F2"/>
                </a:solidFill>
              </a:rPr>
              <a:t>Note:</a:t>
            </a:r>
            <a:r>
              <a:rPr lang="en-US" sz="1800" dirty="0" smtClean="0"/>
              <a:t> All </a:t>
            </a:r>
            <a:r>
              <a:rPr lang="en-US" sz="1800" dirty="0"/>
              <a:t>the conditional expressions </a:t>
            </a:r>
            <a:r>
              <a:rPr lang="en-US" sz="1800" dirty="0" smtClean="0"/>
              <a:t>are </a:t>
            </a:r>
            <a:r>
              <a:rPr lang="en-US" sz="1800" dirty="0"/>
              <a:t>put inside square braces with one spaces around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Operators that perform on string values are equal, not equal, size is zero, non zero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 Assume variable </a:t>
            </a:r>
            <a:r>
              <a:rPr lang="en-US" sz="1800" dirty="0"/>
              <a:t>a holds "</a:t>
            </a:r>
            <a:r>
              <a:rPr lang="en-US" sz="1800" dirty="0" err="1"/>
              <a:t>abc</a:t>
            </a:r>
            <a:r>
              <a:rPr lang="en-US" sz="1800" dirty="0"/>
              <a:t>" and variable b holds "</a:t>
            </a:r>
            <a:r>
              <a:rPr lang="en-US" sz="1800" dirty="0" err="1"/>
              <a:t>efg</a:t>
            </a:r>
            <a:r>
              <a:rPr lang="en-US" sz="1800" dirty="0"/>
              <a:t>" then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[  </a:t>
            </a:r>
            <a:r>
              <a:rPr lang="en-US" sz="1800" dirty="0"/>
              <a:t>$</a:t>
            </a:r>
            <a:r>
              <a:rPr lang="en-US" sz="1800" dirty="0" smtClean="0"/>
              <a:t>a  </a:t>
            </a:r>
            <a:r>
              <a:rPr lang="en-US" sz="1800" dirty="0"/>
              <a:t>= </a:t>
            </a:r>
            <a:r>
              <a:rPr lang="en-US" sz="1800" dirty="0" smtClean="0"/>
              <a:t>= $</a:t>
            </a:r>
            <a:r>
              <a:rPr lang="en-US" sz="1800" dirty="0"/>
              <a:t>b ] </a:t>
            </a:r>
            <a:r>
              <a:rPr lang="en-US" sz="1800" dirty="0" smtClean="0"/>
              <a:t> is not true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[  </a:t>
            </a:r>
            <a:r>
              <a:rPr lang="en-US" sz="1800" dirty="0"/>
              <a:t>$</a:t>
            </a:r>
            <a:r>
              <a:rPr lang="en-US" sz="1800" dirty="0" smtClean="0"/>
              <a:t>a  </a:t>
            </a:r>
            <a:r>
              <a:rPr lang="en-US" sz="1800" dirty="0"/>
              <a:t>!= </a:t>
            </a:r>
            <a:r>
              <a:rPr lang="en-US" sz="1800" dirty="0" smtClean="0"/>
              <a:t> $</a:t>
            </a:r>
            <a:r>
              <a:rPr lang="en-US" sz="1800" dirty="0"/>
              <a:t>b ] is true.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[ </a:t>
            </a:r>
            <a:r>
              <a:rPr lang="en-US" sz="1800" dirty="0"/>
              <a:t>-z $a ] is not true. </a:t>
            </a:r>
            <a:r>
              <a:rPr lang="en-US" sz="1800" dirty="0" smtClean="0"/>
              <a:t>//checks if operand size is zero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Conditional Statements to perform different actions: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if...else</a:t>
            </a:r>
            <a:r>
              <a:rPr lang="en-US" sz="1800" dirty="0"/>
              <a:t> statements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case...</a:t>
            </a:r>
            <a:r>
              <a:rPr lang="en-US" sz="1800" b="1" dirty="0" err="1"/>
              <a:t>esac</a:t>
            </a:r>
            <a:r>
              <a:rPr lang="en-US" sz="1800" dirty="0"/>
              <a:t> </a:t>
            </a:r>
            <a:r>
              <a:rPr lang="en-US" sz="1800" dirty="0" smtClean="0"/>
              <a:t>statement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The if...else statements</a:t>
            </a:r>
            <a:r>
              <a:rPr lang="en-US" sz="1800" b="1" dirty="0" smtClean="0">
                <a:solidFill>
                  <a:srgbClr val="1308F2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1308F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Unix Shell supports following forms of </a:t>
            </a:r>
            <a:r>
              <a:rPr lang="en-US" sz="1800" dirty="0" err="1"/>
              <a:t>if..else</a:t>
            </a:r>
            <a:r>
              <a:rPr lang="en-US" sz="1800" dirty="0"/>
              <a:t> statement</a:t>
            </a:r>
            <a:r>
              <a:rPr lang="en-US" sz="1800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If…fi statement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If…else…fi statement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If…</a:t>
            </a:r>
            <a:r>
              <a:rPr lang="en-US" sz="1800" dirty="0" err="1" smtClean="0"/>
              <a:t>elif</a:t>
            </a:r>
            <a:r>
              <a:rPr lang="en-US" sz="1800" dirty="0" smtClean="0"/>
              <a:t>…else…fi statement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 smtClean="0">
              <a:solidFill>
                <a:schemeClr val="bg1"/>
              </a:solidFill>
              <a:hlinkClick r:id="rId3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The case...</a:t>
            </a:r>
            <a:r>
              <a:rPr lang="en-US" sz="1800" b="1" dirty="0" err="1">
                <a:solidFill>
                  <a:srgbClr val="1308F2"/>
                </a:solidFill>
              </a:rPr>
              <a:t>esac</a:t>
            </a:r>
            <a:r>
              <a:rPr lang="en-US" sz="1800" b="1" dirty="0">
                <a:solidFill>
                  <a:srgbClr val="1308F2"/>
                </a:solidFill>
              </a:rPr>
              <a:t> Statement</a:t>
            </a:r>
            <a:r>
              <a:rPr lang="en-US" sz="1800" b="1" dirty="0" smtClean="0">
                <a:solidFill>
                  <a:srgbClr val="1308F2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>
              <a:solidFill>
                <a:srgbClr val="1308F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There is only one form of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case...</a:t>
            </a:r>
            <a:r>
              <a:rPr lang="en-US" sz="1800" dirty="0" err="1"/>
              <a:t>esac</a:t>
            </a:r>
            <a:r>
              <a:rPr lang="en-US" sz="1800" dirty="0"/>
              <a:t> </a:t>
            </a:r>
            <a:r>
              <a:rPr lang="en-US" sz="1800" dirty="0" smtClean="0"/>
              <a:t> statement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4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If…else statement</a:t>
            </a:r>
            <a:endParaRPr lang="en-US" sz="1800" b="1" dirty="0" smtClean="0">
              <a:solidFill>
                <a:srgbClr val="1308F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 smtClean="0"/>
              <a:t>Syntax</a:t>
            </a:r>
            <a:r>
              <a:rPr lang="en-US" sz="18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  if </a:t>
            </a:r>
            <a:r>
              <a:rPr lang="en-US" sz="1800" dirty="0"/>
              <a:t>[ expression </a:t>
            </a:r>
            <a:r>
              <a:rPr lang="en-US" sz="1800" dirty="0" smtClean="0"/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then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Statement(s</a:t>
            </a:r>
            <a:r>
              <a:rPr lang="en-US" sz="1800" dirty="0"/>
              <a:t>) to be executed if expression is </a:t>
            </a:r>
            <a:r>
              <a:rPr lang="en-US" sz="1800" dirty="0" smtClean="0"/>
              <a:t>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fi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6514" y="4972939"/>
            <a:ext cx="962123" cy="361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33700"/>
            <a:ext cx="5229225" cy="209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486400"/>
            <a:ext cx="304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Decision Making contd</a:t>
            </a:r>
            <a:r>
              <a:rPr lang="en-US" sz="3100" dirty="0" smtClean="0"/>
              <a:t>.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990600"/>
            <a:ext cx="84582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case...</a:t>
            </a:r>
            <a:r>
              <a:rPr lang="en-US" sz="1800" b="1" dirty="0" err="1"/>
              <a:t>esac</a:t>
            </a:r>
            <a:r>
              <a:rPr lang="en-US" sz="1800" b="1" dirty="0"/>
              <a:t> </a:t>
            </a:r>
            <a:endParaRPr lang="en-US" sz="18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case </a:t>
            </a:r>
            <a:r>
              <a:rPr lang="en-US" sz="1800" dirty="0"/>
              <a:t>word in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pattern1)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Statement(s) to be executed if pattern1 matches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;;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pattern2)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Statement(s) to be executed if pattern2 matches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esac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627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Making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Example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latin typeface="+mj-lt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#!/bin/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FRUIT="kiwi"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case "$FRUIT" in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"apple")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echo "Apple pie is quite tasty."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;;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"banana")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echo "I like banana nut bread."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;;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"kiwi")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echo "New Zealand is famous for kiwi."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esac</a:t>
            </a: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Loops are a powerful programming tool that </a:t>
            </a:r>
            <a:r>
              <a:rPr lang="en-US" sz="1800" dirty="0" smtClean="0"/>
              <a:t>enables to </a:t>
            </a:r>
            <a:r>
              <a:rPr lang="en-US" sz="1800" dirty="0"/>
              <a:t>execute a set of commands repeatedly</a:t>
            </a:r>
            <a:r>
              <a:rPr lang="en-US" sz="18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The while Loop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The for loop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The until loop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The select loop</a:t>
            </a:r>
            <a:endParaRPr lang="en-US" sz="1800" dirty="0"/>
          </a:p>
          <a:p>
            <a:pPr marL="0" lv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5503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while loop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while expression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do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Statement(s) to be executed if command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done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/>
              <a:t>Eg</a:t>
            </a:r>
            <a:r>
              <a:rPr lang="en-US" sz="1800" b="1" dirty="0"/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#!/bin/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a=0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while [ $a -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10 ]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do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echo $a   a=`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$a + 1`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done</a:t>
            </a:r>
            <a:endParaRPr lang="en-US" sz="1800" b="1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9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Function enables to </a:t>
            </a:r>
            <a:r>
              <a:rPr lang="en-US" sz="1800" dirty="0"/>
              <a:t>break down the overall functionality of a script into smaller, logical </a:t>
            </a:r>
            <a:r>
              <a:rPr lang="en-US" sz="1800" dirty="0" smtClean="0"/>
              <a:t>subsections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Recursive Functions are also allowed in Unix.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308F2"/>
                </a:solidFill>
              </a:rPr>
              <a:t>Creating </a:t>
            </a:r>
            <a:r>
              <a:rPr lang="en-US" sz="1800" b="1" dirty="0" smtClean="0">
                <a:solidFill>
                  <a:srgbClr val="1308F2"/>
                </a:solidFill>
              </a:rPr>
              <a:t>Functions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function_name</a:t>
            </a:r>
            <a:r>
              <a:rPr lang="en-US" sz="1800" dirty="0"/>
              <a:t> () </a:t>
            </a:r>
            <a:r>
              <a:rPr lang="en-US" sz="1800" dirty="0" smtClean="0"/>
              <a:t>{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list </a:t>
            </a:r>
            <a:r>
              <a:rPr lang="en-US" sz="1800" dirty="0"/>
              <a:t>of </a:t>
            </a:r>
            <a:r>
              <a:rPr lang="en-US" sz="1800" dirty="0" smtClean="0"/>
              <a:t>commands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  <a:cs typeface="Arial" pitchFamily="34" charset="0"/>
              </a:rPr>
              <a:t>What is Unix?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46088" y="1282700"/>
            <a:ext cx="7402512" cy="481330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1800" dirty="0" smtClean="0">
                <a:latin typeface="+mj-lt"/>
                <a:cs typeface="Arial" pitchFamily="34" charset="0"/>
              </a:rPr>
              <a:t>An </a:t>
            </a:r>
            <a:r>
              <a:rPr lang="en-US" sz="1800" dirty="0">
                <a:latin typeface="+mj-lt"/>
                <a:cs typeface="Arial" pitchFamily="34" charset="0"/>
              </a:rPr>
              <a:t>operating system which was first developed in the </a:t>
            </a:r>
            <a:r>
              <a:rPr lang="en-US" sz="1800" dirty="0" smtClean="0">
                <a:latin typeface="+mj-lt"/>
                <a:cs typeface="Arial" pitchFamily="34" charset="0"/>
              </a:rPr>
              <a:t>1960s at </a:t>
            </a:r>
            <a:r>
              <a:rPr lang="en-US" sz="1800" dirty="0">
                <a:latin typeface="+mj-lt"/>
                <a:cs typeface="Arial" pitchFamily="34" charset="0"/>
              </a:rPr>
              <a:t>AT&amp;T's </a:t>
            </a:r>
            <a:r>
              <a:rPr lang="en-US" sz="1800" dirty="0" smtClean="0">
                <a:latin typeface="+mj-lt"/>
                <a:cs typeface="Arial" pitchFamily="34" charset="0"/>
              </a:rPr>
              <a:t>Bell Labs.</a:t>
            </a:r>
          </a:p>
          <a:p>
            <a:pPr algn="just">
              <a:lnSpc>
                <a:spcPct val="100000"/>
              </a:lnSpc>
            </a:pPr>
            <a:endParaRPr lang="en-US" sz="1800" dirty="0" smtClean="0">
              <a:latin typeface="+mj-lt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 smtClean="0">
                <a:latin typeface="+mj-lt"/>
                <a:cs typeface="Arial" pitchFamily="34" charset="0"/>
              </a:rPr>
              <a:t>It </a:t>
            </a:r>
            <a:r>
              <a:rPr lang="en-US" sz="1800" dirty="0">
                <a:latin typeface="+mj-lt"/>
                <a:cs typeface="Arial" pitchFamily="34" charset="0"/>
              </a:rPr>
              <a:t>is a stable, multi-user, multi-tasking system for </a:t>
            </a:r>
            <a:r>
              <a:rPr lang="en-US" sz="1800" dirty="0" smtClean="0">
                <a:latin typeface="+mj-lt"/>
                <a:cs typeface="Arial" pitchFamily="34" charset="0"/>
              </a:rPr>
              <a:t>servers and desktops</a:t>
            </a:r>
          </a:p>
          <a:p>
            <a:pPr algn="just">
              <a:lnSpc>
                <a:spcPct val="100000"/>
              </a:lnSpc>
            </a:pPr>
            <a:endParaRPr lang="en-US" sz="1800" dirty="0" smtClean="0">
              <a:latin typeface="+mj-lt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+mj-lt"/>
                <a:cs typeface="Arial" pitchFamily="34" charset="0"/>
              </a:rPr>
              <a:t>UNIX systems also have a graphical user interface (GUI) similar to Microsoft Windows which provides an easy to use environment</a:t>
            </a:r>
            <a:r>
              <a:rPr lang="en-US" sz="1800" dirty="0" smtClean="0">
                <a:latin typeface="+mj-lt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1800" dirty="0">
              <a:latin typeface="+mj-lt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+mj-lt"/>
                <a:cs typeface="Arial" pitchFamily="34" charset="0"/>
              </a:rPr>
              <a:t>There are various Unix variants available in the market. Solaris Unix, AIX, HP Unix and BSD are few examples. Linux is also a flavor of Unix which is freely available</a:t>
            </a:r>
            <a:r>
              <a:rPr lang="en-US" sz="1800" dirty="0" smtClean="0">
                <a:latin typeface="+mj-lt"/>
                <a:cs typeface="Arial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1800" dirty="0">
              <a:latin typeface="+mj-lt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800" dirty="0" smtClean="0">
              <a:latin typeface="+mj-lt"/>
              <a:cs typeface="Arial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+mj-lt"/>
                <a:cs typeface="Arial" pitchFamily="34" charset="0"/>
              </a:rPr>
              <a:t>Ref : </a:t>
            </a:r>
            <a:r>
              <a:rPr lang="en-US" sz="1800" dirty="0">
                <a:solidFill>
                  <a:srgbClr val="1308F2"/>
                </a:solidFill>
                <a:latin typeface="+mj-lt"/>
                <a:cs typeface="Arial" pitchFamily="34" charset="0"/>
                <a:hlinkClick r:id="rId3"/>
              </a:rPr>
              <a:t>http://</a:t>
            </a:r>
            <a:r>
              <a:rPr lang="en-US" sz="1800" dirty="0" smtClean="0">
                <a:solidFill>
                  <a:srgbClr val="1308F2"/>
                </a:solidFill>
                <a:latin typeface="+mj-lt"/>
                <a:cs typeface="Arial" pitchFamily="34" charset="0"/>
                <a:hlinkClick r:id="rId3"/>
              </a:rPr>
              <a:t>snap.nlc.dcccd.edu/learn/idaho/whatis.html</a:t>
            </a:r>
            <a:endParaRPr lang="en-US" sz="1800" dirty="0" smtClean="0">
              <a:solidFill>
                <a:srgbClr val="1308F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 smtClean="0">
              <a:solidFill>
                <a:srgbClr val="1308F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functions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#!/bin/</a:t>
            </a:r>
            <a:r>
              <a:rPr lang="en-US" sz="1800" dirty="0" err="1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sh</a:t>
            </a: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 # Define your function 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Hello 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 echo "Hello World"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  # Invoke your function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Hello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1308F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6600"/>
                </a:solidFill>
                <a:latin typeface="+mj-lt"/>
                <a:cs typeface="Courier New" pitchFamily="49" charset="0"/>
              </a:rPr>
              <a:t>Execution of script would produce following result: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$./test.sh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 Hello World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1308F2"/>
                </a:solidFill>
                <a:latin typeface="Courier New" pitchFamily="49" charset="0"/>
                <a:cs typeface="Courier New" pitchFamily="49" charset="0"/>
              </a:rPr>
              <a:t>   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Write a  java program that creates n number of files with random dates prefixed in a log directory 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Now, assume that you have n number of log  files in log directory.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Write a shell script that does below mentioned house keeping activity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Find all the log files that have not been modified in last 30 days.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Archive the logs file that are older than 30 days to archive directory.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Inside the archive directory, files which are older than 60 days, should be deleted.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/>
              <a:t>Example Log directory: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MyApplicationLog.2Dec2013.1.log, MyApplicationLog.3Dec2013.2.log …..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/>
              <a:t>Directory where files should be moved: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/log/archive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9912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close: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Need to decide on assignment submission date.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0 evaluation for whole of Unix if assignment not submitted.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Read Self-Study. Assessment will have questions from Self-Study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In order to use Putty from home, install </a:t>
            </a:r>
            <a:r>
              <a:rPr lang="en-US" dirty="0" err="1" smtClean="0"/>
              <a:t>Junos</a:t>
            </a:r>
            <a:r>
              <a:rPr lang="en-US" dirty="0" smtClean="0"/>
              <a:t> software.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 ‘</a:t>
            </a:r>
            <a:r>
              <a:rPr lang="en-US" dirty="0" err="1" smtClean="0"/>
              <a:t>Junos</a:t>
            </a:r>
            <a:r>
              <a:rPr lang="en-US" dirty="0" smtClean="0"/>
              <a:t>’ in  </a:t>
            </a:r>
            <a:r>
              <a:rPr lang="en-US" dirty="0" err="1" smtClean="0"/>
              <a:t>PeoplePortal</a:t>
            </a:r>
            <a:r>
              <a:rPr lang="en-US" dirty="0" smtClean="0"/>
              <a:t> 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peopleportal2.sapient.com/Content/IT/Pages/VPN.aspx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6123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ChangeArrowheads="1"/>
          </p:cNvSpPr>
          <p:nvPr/>
        </p:nvSpPr>
        <p:spPr bwMode="auto">
          <a:xfrm>
            <a:off x="0" y="2209800"/>
            <a:ext cx="9144000" cy="2044700"/>
          </a:xfrm>
          <a:prstGeom prst="rect">
            <a:avLst/>
          </a:prstGeom>
          <a:solidFill>
            <a:srgbClr val="9ED2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659" name="TextBox 15"/>
          <p:cNvSpPr txBox="1">
            <a:spLocks noChangeArrowheads="1"/>
          </p:cNvSpPr>
          <p:nvPr/>
        </p:nvSpPr>
        <p:spPr bwMode="auto">
          <a:xfrm>
            <a:off x="152400" y="2971800"/>
            <a:ext cx="876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4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4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4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4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i="1">
                <a:latin typeface="Georgia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5109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  <a:cs typeface="Arial" pitchFamily="34" charset="0"/>
              </a:rPr>
              <a:t>What is Unix?  contd. </a:t>
            </a:r>
            <a:endParaRPr lang="en-US" sz="3200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+mn-lt"/>
                <a:cs typeface="Arial" pitchFamily="34" charset="0"/>
              </a:rPr>
              <a:t>Unix is flexible </a:t>
            </a:r>
            <a:r>
              <a:rPr lang="en-US" sz="1800" dirty="0">
                <a:latin typeface="+mn-lt"/>
                <a:cs typeface="Arial" pitchFamily="34" charset="0"/>
              </a:rPr>
              <a:t>and can be installed on many different types of machines, including main-frame computers, supercomputers and </a:t>
            </a:r>
            <a:r>
              <a:rPr lang="en-US" sz="1800" dirty="0" smtClean="0">
                <a:latin typeface="+mn-lt"/>
                <a:cs typeface="Arial" pitchFamily="34" charset="0"/>
              </a:rPr>
              <a:t>micro-computers.</a:t>
            </a: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+mn-lt"/>
                <a:cs typeface="Arial" pitchFamily="34" charset="0"/>
              </a:rPr>
              <a:t>Unix (and Unix flavors like Linux) are typically used as Server Operating system.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+mn-lt"/>
                <a:cs typeface="Arial" pitchFamily="34" charset="0"/>
              </a:rPr>
              <a:t>Is free open-source </a:t>
            </a:r>
            <a:r>
              <a:rPr lang="en-US" sz="1800" dirty="0">
                <a:latin typeface="+mn-lt"/>
                <a:cs typeface="Arial" pitchFamily="34" charset="0"/>
              </a:rPr>
              <a:t>operating </a:t>
            </a:r>
            <a:r>
              <a:rPr lang="en-US" sz="1800" dirty="0" smtClean="0">
                <a:latin typeface="+mn-lt"/>
                <a:cs typeface="Arial" pitchFamily="34" charset="0"/>
              </a:rPr>
              <a:t>systems.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1308F2"/>
                </a:solidFill>
              </a:rPr>
              <a:t>Ref: </a:t>
            </a:r>
            <a:r>
              <a:rPr lang="en-US" sz="1800" dirty="0">
                <a:solidFill>
                  <a:srgbClr val="1308F2"/>
                </a:solidFill>
                <a:hlinkClick r:id="rId3"/>
              </a:rPr>
              <a:t>http://</a:t>
            </a:r>
            <a:r>
              <a:rPr lang="en-US" sz="1800" dirty="0" smtClean="0">
                <a:solidFill>
                  <a:srgbClr val="1308F2"/>
                </a:solidFill>
                <a:hlinkClick r:id="rId3"/>
              </a:rPr>
              <a:t>linux.about.com/cs/linux101/a/unix_win.htm</a:t>
            </a:r>
            <a:endParaRPr lang="en-US" sz="1800" dirty="0" smtClean="0">
              <a:solidFill>
                <a:srgbClr val="1308F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1308F2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property id=&quot;20226&quot; value=&quot;D:\Tech101_new\JEE 102\Struts2_Day#2.pptx&quot;/&gt;&lt;object type=&quot;8&quot; unique_id=&quot;32444&quot;&gt;&lt;/object&gt;&lt;object type=&quot;2&quot; unique_id=&quot;32445&quot;&gt;&lt;object type=&quot;3&quot; unique_id=&quot;32447&quot;&gt;&lt;property id=&quot;20148&quot; value=&quot;5&quot;/&gt;&lt;property id=&quot;20300&quot; value=&quot;Slide 1&quot;/&gt;&lt;property id=&quot;20307&quot; value=&quot;520&quot;/&gt;&lt;/object&gt;&lt;object type=&quot;3&quot; unique_id=&quot;32448&quot;&gt;&lt;property id=&quot;20148&quot; value=&quot;5&quot;/&gt;&lt;property id=&quot;20300&quot; value=&quot;Slide 2 - &amp;quot;&amp;#x0D;&amp;#x0A;&amp;#x0D;&amp;#x0A;Agenda – Three Days&amp;#x0D;&amp;#x0A;&amp;#x0D;&amp;#x0A;&amp;quot;&quot;/&gt;&lt;property id=&quot;20307&quot; value=&quot;348&quot;/&gt;&lt;/object&gt;&lt;object type=&quot;3&quot; unique_id=&quot;32450&quot;&gt;&lt;property id=&quot;20148&quot; value=&quot;5&quot;/&gt;&lt;property id=&quot;20300&quot; value=&quot;Slide 5 - &amp;quot;How Struts 2 works – Missing parts : Value stack and OGNL&amp;quot;&quot;/&gt;&lt;property id=&quot;20307&quot; value=&quot;475&quot;/&gt;&lt;/object&gt;&lt;object type=&quot;3&quot; unique_id=&quot;32451&quot;&gt;&lt;property id=&quot;20148&quot; value=&quot;5&quot;/&gt;&lt;property id=&quot;20300&quot; value=&quot;Slide 6 - &amp;quot;Value Stack lives in ActionContext&amp;quot;&quot;/&gt;&lt;property id=&quot;20307&quot; value=&quot;476&quot;/&gt;&lt;/object&gt;&lt;object type=&quot;3&quot; unique_id=&quot;32452&quot;&gt;&lt;property id=&quot;20148&quot; value=&quot;5&quot;/&gt;&lt;property id=&quot;20300&quot; value=&quot;Slide 7 - &amp;quot;Action and the  ValueStack. &amp;#x0D;&amp;#x0A;&amp;quot;&quot;/&gt;&lt;property id=&quot;20307&quot; value=&quot;478&quot;/&gt;&lt;/object&gt;&lt;object type=&quot;3&quot; unique_id=&quot;32453&quot;&gt;&lt;property id=&quot;20148&quot; value=&quot;5&quot;/&gt;&lt;property id=&quot;20300&quot; value=&quot;Slide 8 - &amp;quot;OGNL’s role in the framework &amp;quot;&quot;/&gt;&lt;property id=&quot;20307&quot; value=&quot;479&quot;/&gt;&lt;/object&gt;&lt;object type=&quot;3&quot; unique_id=&quot;32454&quot;&gt;&lt;property id=&quot;20148&quot; value=&quot;5&quot;/&gt;&lt;property id=&quot;20300&quot; value=&quot;Slide 9 - &amp;quot;Out-of-the-box conversions&amp;#x0D;&amp;#x0A;&amp;quot;&quot;/&gt;&lt;property id=&quot;20307&quot; value=&quot;486&quot;/&gt;&lt;/object&gt;&lt;object type=&quot;3&quot; unique_id=&quot;32455&quot;&gt;&lt;property id=&quot;20148&quot; value=&quot;5&quot;/&gt;&lt;property id=&quot;20300&quot; value=&quot;Slide 10 - &amp;quot;Let us revise…&amp;quot;&quot;/&gt;&lt;property id=&quot;20307&quot; value=&quot;511&quot;/&gt;&lt;/object&gt;&lt;object type=&quot;3&quot; unique_id=&quot;32456&quot;&gt;&lt;property id=&quot;20148&quot; value=&quot;5&quot;/&gt;&lt;property id=&quot;20300&quot; value=&quot;Slide 11 - &amp;quot;Quiz Time &amp;quot;&quot;/&gt;&lt;property id=&quot;20307&quot; value=&quot;515&quot;/&gt;&lt;/object&gt;&lt;object type=&quot;3&quot; unique_id=&quot;32457&quot;&gt;&lt;property id=&quot;20148&quot; value=&quot;5&quot;/&gt;&lt;property id=&quot;20300&quot; value=&quot;Slide 12 - &amp;quot;Exercise : Coding – Working with list and array in OGNL.&amp;quot;&quot;/&gt;&lt;property id=&quot;20307&quot; value=&quot;487&quot;/&gt;&lt;/object&gt;&lt;object type=&quot;3&quot; unique_id=&quot;32459&quot;&gt;&lt;property id=&quot;20148&quot; value=&quot;5&quot;/&gt;&lt;property id=&quot;20300&quot; value=&quot;Slide 14 - &amp;quot;   Data mapping with the domain model  -  problem.&amp;quot;&quot;/&gt;&lt;property id=&quot;20307&quot; value=&quot;482&quot;/&gt;&lt;/object&gt;&lt;object type=&quot;3&quot; unique_id=&quot;32460&quot;&gt;&lt;property id=&quot;20148&quot; value=&quot;5&quot;/&gt;&lt;property id=&quot;20300&quot; value=&quot;Slide 15 - &amp;quot;Object backed properties&amp;quot;&quot;/&gt;&lt;property id=&quot;20307&quot; value=&quot;480&quot;/&gt;&lt;/object&gt;&lt;object type=&quot;3&quot; unique_id=&quot;32461&quot;&gt;&lt;property id=&quot;20148&quot; value=&quot;5&quot;/&gt;&lt;property id=&quot;20300&quot; value=&quot;Slide 16 - &amp;quot;We need some modifications…&amp;quot;&quot;/&gt;&lt;property id=&quot;20307&quot; value=&quot;483&quot;/&gt;&lt;/object&gt;&lt;object type=&quot;3&quot; unique_id=&quot;32462&quot;&gt;&lt;property id=&quot;20148&quot; value=&quot;5&quot;/&gt;&lt;property id=&quot;20300&quot; value=&quot;Slide 17 - &amp;quot;ModelDriven Actions&amp;quot;&quot;/&gt;&lt;property id=&quot;20307&quot; value=&quot;484&quot;/&gt;&lt;/object&gt;&lt;object type=&quot;3&quot; unique_id=&quot;32463&quot;&gt;&lt;property id=&quot;20148&quot; value=&quot;5&quot;/&gt;&lt;property id=&quot;20300&quot; value=&quot;Slide 18 - &amp;quot;We need no modifications in view layer&amp;quot;&quot;/&gt;&lt;property id=&quot;20307&quot; value=&quot;485&quot;/&gt;&lt;/object&gt;&lt;object type=&quot;3&quot; unique_id=&quot;32464&quot;&gt;&lt;property id=&quot;20148&quot; value=&quot;5&quot;/&gt;&lt;property id=&quot;20300&quot; value=&quot;Slide 19 - &amp;quot;Let us revise…&amp;quot;&quot;/&gt;&lt;property id=&quot;20307&quot; value=&quot;512&quot;/&gt;&lt;/object&gt;&lt;object type=&quot;3&quot; unique_id=&quot;32465&quot;&gt;&lt;property id=&quot;20148&quot; value=&quot;5&quot;/&gt;&lt;property id=&quot;20300&quot; value=&quot;Slide 20 - &amp;quot;Quiz Time &amp;quot;&quot;/&gt;&lt;property id=&quot;20307&quot; value=&quot;516&quot;/&gt;&lt;/object&gt;&lt;object type=&quot;3&quot; unique_id=&quot;32466&quot;&gt;&lt;property id=&quot;20148&quot; value=&quot;5&quot;/&gt;&lt;property id=&quot;20300&quot; value=&quot;Slide 21 - &amp;quot;Exercise : Coding – Working with list and array in OGNL.&amp;quot;&quot;/&gt;&lt;property id=&quot;20307&quot; value=&quot;518&quot;/&gt;&lt;/object&gt;&lt;object type=&quot;3&quot; unique_id=&quot;32468&quot;&gt;&lt;property id=&quot;20148&quot; value=&quot;5&quot;/&gt;&lt;property id=&quot;20300&quot; value=&quot;Slide 23 - &amp;quot;Interceptors&amp;quot;&quot;/&gt;&lt;property id=&quot;20307&quot; value=&quot;489&quot;/&gt;&lt;/object&gt;&lt;object type=&quot;3&quot; unique_id=&quot;32469&quot;&gt;&lt;property id=&quot;20148&quot; value=&quot;5&quot;/&gt;&lt;property id=&quot;20300&quot; value=&quot;Slide 24 - &amp;quot;Why intercept request ?&amp;quot;&quot;/&gt;&lt;property id=&quot;20307&quot; value=&quot;490&quot;/&gt;&lt;/object&gt;&lt;object type=&quot;3&quot; unique_id=&quot;32470&quot;&gt;&lt;property id=&quot;20148&quot; value=&quot;5&quot;/&gt;&lt;property id=&quot;20300&quot; value=&quot;Slide 25 - &amp;quot;How it all works ?&amp;quot;&quot;/&gt;&lt;property id=&quot;20307&quot; value=&quot;491&quot;/&gt;&lt;/object&gt;&lt;object type=&quot;3&quot; unique_id=&quot;32471&quot;&gt;&lt;property id=&quot;20148&quot; value=&quot;5&quot;/&gt;&lt;property id=&quot;20300&quot; value=&quot;Slide 26 - &amp;quot;How it all works – Example.&amp;quot;&quot;/&gt;&lt;property id=&quot;20307&quot; value=&quot;492&quot;/&gt;&lt;/object&gt;&lt;object type=&quot;3&quot; unique_id=&quot;32472&quot;&gt;&lt;property id=&quot;20148&quot; value=&quot;5&quot;/&gt;&lt;property id=&quot;20300&quot; value=&quot;Slide 27 - &amp;quot;Surveying the built-in Struts 2 interceptor&amp;quot;&quot;/&gt;&lt;property id=&quot;20307&quot; value=&quot;493&quot;/&gt;&lt;/object&gt;&lt;object type=&quot;3&quot; unique_id=&quot;32473&quot;&gt;&lt;property id=&quot;20148&quot; value=&quot;5&quot;/&gt;&lt;property id=&quot;20300&quot; value=&quot;Slide 28 - &amp;quot;Utility Interceptors&amp;quot;&quot;/&gt;&lt;property id=&quot;20307&quot; value=&quot;494&quot;/&gt;&lt;/object&gt;&lt;object type=&quot;3&quot; unique_id=&quot;32474&quot;&gt;&lt;property id=&quot;20148&quot; value=&quot;5&quot;/&gt;&lt;property id=&quot;20300&quot; value=&quot;Slide 29 - &amp;quot;Data transfer Interceptor&amp;quot;&quot;/&gt;&lt;property id=&quot;20307&quot; value=&quot;495&quot;/&gt;&lt;/object&gt;&lt;object type=&quot;3&quot; unique_id=&quot;32475&quot;&gt;&lt;property id=&quot;20148&quot; value=&quot;5&quot;/&gt;&lt;property id=&quot;20300&quot; value=&quot;Slide 30 - &amp;quot;Data transfer Interceptor Contd…&amp;quot;&quot;/&gt;&lt;property id=&quot;20307&quot; value=&quot;496&quot;/&gt;&lt;/object&gt;&lt;object type=&quot;3&quot; unique_id=&quot;32476&quot;&gt;&lt;property id=&quot;20148&quot; value=&quot;5&quot;/&gt;&lt;property id=&quot;20300&quot; value=&quot;Slide 31 - &amp;quot;Workflow Interceptors&amp;quot;&quot;/&gt;&lt;property id=&quot;20307&quot; value=&quot;497&quot;/&gt;&lt;/object&gt;&lt;object type=&quot;3&quot; unique_id=&quot;32477&quot;&gt;&lt;property id=&quot;20148&quot; value=&quot;5&quot;/&gt;&lt;property id=&quot;20300&quot; value=&quot;Slide 32 - &amp;quot;Miscellaneous Interceptors&amp;quot;&quot;/&gt;&lt;property id=&quot;20307&quot; value=&quot;498&quot;/&gt;&lt;/object&gt;&lt;object type=&quot;3&quot; unique_id=&quot;32478&quot;&gt;&lt;property id=&quot;20148&quot; value=&quot;5&quot;/&gt;&lt;property id=&quot;20300&quot; value=&quot;Slide 33 - &amp;quot;Let us revise…&amp;quot;&quot;/&gt;&lt;property id=&quot;20307&quot; value=&quot;513&quot;/&gt;&lt;/object&gt;&lt;object type=&quot;3&quot; unique_id=&quot;32479&quot;&gt;&lt;property id=&quot;20148&quot; value=&quot;5&quot;/&gt;&lt;property id=&quot;20300&quot; value=&quot;Slide 34 - &amp;quot;Quiz Time &amp;quot;&quot;/&gt;&lt;property id=&quot;20307&quot; value=&quot;517&quot;/&gt;&lt;/object&gt;&lt;object type=&quot;3&quot; unique_id=&quot;32481&quot;&gt;&lt;property id=&quot;20148&quot; value=&quot;5&quot;/&gt;&lt;property id=&quot;20300&quot; value=&quot;Slide 36 - &amp;quot;Types of struts tags&amp;quot;&quot;/&gt;&lt;property id=&quot;20307&quot; value=&quot;500&quot;/&gt;&lt;/object&gt;&lt;object type=&quot;3&quot; unique_id=&quot;32482&quot;&gt;&lt;property id=&quot;20148&quot; value=&quot;5&quot;/&gt;&lt;property id=&quot;20300&quot; value=&quot;Slide 38 - &amp;quot;Data Tags&amp;quot;&quot;/&gt;&lt;property id=&quot;20307&quot; value=&quot;501&quot;/&gt;&lt;/object&gt;&lt;object type=&quot;3&quot; unique_id=&quot;32483&quot;&gt;&lt;property id=&quot;20148&quot; value=&quot;5&quot;/&gt;&lt;property id=&quot;20300&quot; value=&quot;Slide 39 - &amp;quot;Data Tags&amp;quot;&quot;/&gt;&lt;property id=&quot;20307&quot; value=&quot;502&quot;/&gt;&lt;/object&gt;&lt;object type=&quot;3&quot; unique_id=&quot;32484&quot;&gt;&lt;property id=&quot;20148&quot; value=&quot;5&quot;/&gt;&lt;property id=&quot;20300&quot; value=&quot;Slide 40 - &amp;quot;Control Tags&amp;quot;&quot;/&gt;&lt;property id=&quot;20307&quot; value=&quot;503&quot;/&gt;&lt;/object&gt;&lt;object type=&quot;3&quot; unique_id=&quot;32485&quot;&gt;&lt;property id=&quot;20148&quot; value=&quot;5&quot;/&gt;&lt;property id=&quot;20300&quot; value=&quot;Slide 41 - &amp;quot;Control Tags&amp;quot;&quot;/&gt;&lt;property id=&quot;20307&quot; value=&quot;504&quot;/&gt;&lt;/object&gt;&lt;object type=&quot;3&quot; unique_id=&quot;32486&quot;&gt;&lt;property id=&quot;20148&quot; value=&quot;5&quot;/&gt;&lt;property id=&quot;20300&quot; value=&quot;Slide 42 - &amp;quot;UI Tags&amp;quot;&quot;/&gt;&lt;property id=&quot;20307&quot; value=&quot;505&quot;/&gt;&lt;/object&gt;&lt;object type=&quot;3&quot; unique_id=&quot;32487&quot;&gt;&lt;property id=&quot;20148&quot; value=&quot;5&quot;/&gt;&lt;property id=&quot;20300&quot; value=&quot;Slide 43 - &amp;quot;UI Tags&amp;quot;&quot;/&gt;&lt;property id=&quot;20307&quot; value=&quot;506&quot;/&gt;&lt;/object&gt;&lt;object type=&quot;3&quot; unique_id=&quot;32488&quot;&gt;&lt;property id=&quot;20148&quot; value=&quot;5&quot;/&gt;&lt;property id=&quot;20300&quot; value=&quot;Slide 44 - &amp;quot;UI Tags&amp;quot;&quot;/&gt;&lt;property id=&quot;20307&quot; value=&quot;507&quot;/&gt;&lt;/object&gt;&lt;object type=&quot;3&quot; unique_id=&quot;32489&quot;&gt;&lt;property id=&quot;20148&quot; value=&quot;5&quot;/&gt;&lt;property id=&quot;20300&quot; value=&quot;Slide 45 - &amp;quot;UI Tags&amp;quot;&quot;/&gt;&lt;property id=&quot;20307&quot; value=&quot;508&quot;/&gt;&lt;/object&gt;&lt;object type=&quot;3&quot; unique_id=&quot;32490&quot;&gt;&lt;property id=&quot;20148&quot; value=&quot;5&quot;/&gt;&lt;property id=&quot;20300&quot; value=&quot;Slide 46 - &amp;quot;UI Tags&amp;quot;&quot;/&gt;&lt;property id=&quot;20307&quot; value=&quot;509&quot;/&gt;&lt;/object&gt;&lt;object type=&quot;3&quot; unique_id=&quot;32491&quot;&gt;&lt;property id=&quot;20148&quot; value=&quot;5&quot;/&gt;&lt;property id=&quot;20300&quot; value=&quot;Slide 47 - &amp;quot;UI Tags&amp;quot;&quot;/&gt;&lt;property id=&quot;20307&quot; value=&quot;510&quot;/&gt;&lt;/object&gt;&lt;object type=&quot;3&quot; unique_id=&quot;32492&quot;&gt;&lt;property id=&quot;20148&quot; value=&quot;5&quot;/&gt;&lt;property id=&quot;20300&quot; value=&quot;Slide 48 - &amp;quot;Let us revise…&amp;quot;&quot;/&gt;&lt;property id=&quot;20307&quot; value=&quot;514&quot;/&gt;&lt;/object&gt;&lt;object type=&quot;3&quot; unique_id=&quot;32493&quot;&gt;&lt;property id=&quot;20148&quot; value=&quot;5&quot;/&gt;&lt;property id=&quot;20300&quot; value=&quot;Slide 49 - &amp;quot;Quiz Time &amp;quot;&quot;/&gt;&lt;property id=&quot;20307&quot; value=&quot;464&quot;/&gt;&lt;/object&gt;&lt;object type=&quot;3&quot; unique_id=&quot;32494&quot;&gt;&lt;property id=&quot;20148&quot; value=&quot;5&quot;/&gt;&lt;property id=&quot;20300&quot; value=&quot;Slide 50 - &amp;quot;Exercise : Coding – Working with list and array in OGNL.&amp;quot;&quot;/&gt;&lt;property id=&quot;20307&quot; value=&quot;519&quot;/&gt;&lt;/object&gt;&lt;object type=&quot;3&quot; unique_id=&quot;32704&quot;&gt;&lt;property id=&quot;20148&quot; value=&quot;5&quot;/&gt;&lt;property id=&quot;20300&quot; value=&quot;Slide 4&quot;/&gt;&lt;property id=&quot;20307&quot; value=&quot;521&quot;/&gt;&lt;/object&gt;&lt;object type=&quot;3&quot; unique_id=&quot;33270&quot;&gt;&lt;property id=&quot;20148&quot; value=&quot;5&quot;/&gt;&lt;property id=&quot;20300&quot; value=&quot;Slide 13&quot;/&gt;&lt;property id=&quot;20307&quot; value=&quot;522&quot;/&gt;&lt;/object&gt;&lt;object type=&quot;3&quot; unique_id=&quot;34190&quot;&gt;&lt;property id=&quot;20148&quot; value=&quot;5&quot;/&gt;&lt;property id=&quot;20300&quot; value=&quot;Slide 22&quot;/&gt;&lt;property id=&quot;20307&quot; value=&quot;524&quot;/&gt;&lt;/object&gt;&lt;object type=&quot;3&quot; unique_id=&quot;35059&quot;&gt;&lt;property id=&quot;20148&quot; value=&quot;5&quot;/&gt;&lt;property id=&quot;20300&quot; value=&quot;Slide 35&quot;/&gt;&lt;property id=&quot;20307&quot; value=&quot;525&quot;/&gt;&lt;/object&gt;&lt;object type=&quot;3&quot; unique_id=&quot;35214&quot;&gt;&lt;property id=&quot;20148&quot; value=&quot;5&quot;/&gt;&lt;property id=&quot;20300&quot; value=&quot;Slide 37 - &amp;quot;String and Non-String attributes&amp;quot;&quot;/&gt;&lt;property id=&quot;20307&quot; value=&quot;526&quot;/&gt;&lt;/object&gt;&lt;object type=&quot;3&quot; unique_id=&quot;35735&quot;&gt;&lt;property id=&quot;20148&quot; value=&quot;5&quot;/&gt;&lt;property id=&quot;20300&quot; value=&quot;Slide 55&quot;/&gt;&lt;property id=&quot;20307&quot; value=&quot;527&quot;/&gt;&lt;/object&gt;&lt;object type=&quot;3&quot; unique_id=&quot;36446&quot;&gt;&lt;property id=&quot;20148&quot; value=&quot;5&quot;/&gt;&lt;property id=&quot;20300&quot; value=&quot;Slide 52 - &amp;quot;Assignment (Part – 1)&amp;quot;&quot;/&gt;&lt;property id=&quot;20307&quot; value=&quot;528&quot;/&gt;&lt;/object&gt;&lt;object type=&quot;3&quot; unique_id=&quot;36712&quot;&gt;&lt;property id=&quot;20148&quot; value=&quot;5&quot;/&gt;&lt;property id=&quot;20300&quot; value=&quot;Slide 53 - &amp;quot;Assignment (Part – 2)&amp;quot;&quot;/&gt;&lt;property id=&quot;20307&quot; value=&quot;529&quot;/&gt;&lt;/object&gt;&lt;object type=&quot;3&quot; unique_id=&quot;36713&quot;&gt;&lt;property id=&quot;20148&quot; value=&quot;5&quot;/&gt;&lt;property id=&quot;20300&quot; value=&quot;Slide 54 - &amp;quot;Bonus Assignment (Part – 3)&amp;quot;&quot;/&gt;&lt;property id=&quot;20307&quot; value=&quot;530&quot;/&gt;&lt;/object&gt;&lt;object type=&quot;3&quot; unique_id=&quot;36769&quot;&gt;&lt;property id=&quot;20148&quot; value=&quot;5&quot;/&gt;&lt;property id=&quot;20300&quot; value=&quot;Slide 51 - &amp;quot;Resource Bundles (there’s more to it)&amp;quot;&quot;/&gt;&lt;property id=&quot;20307&quot; value=&quot;531&quot;/&gt;&lt;/object&gt;&lt;object type=&quot;3&quot; unique_id=&quot;41184&quot;&gt;&lt;property id=&quot;20148&quot; value=&quot;5&quot;/&gt;&lt;property id=&quot;20300&quot; value=&quot;Slide 3 - &amp;quot;Learning Outcomes for today’s session&amp;#x0D;&amp;#x0A;&amp;#x0D;&amp;#x0A;&amp;quot;&quot;/&gt;&lt;property id=&quot;20307&quot; value=&quot;53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apient1">
  <a:themeElements>
    <a:clrScheme name="GM Theme Colors">
      <a:dk1>
        <a:srgbClr val="355F99"/>
      </a:dk1>
      <a:lt1>
        <a:srgbClr val="5A5A5A"/>
      </a:lt1>
      <a:dk2>
        <a:srgbClr val="254D50"/>
      </a:dk2>
      <a:lt2>
        <a:srgbClr val="600617"/>
      </a:lt2>
      <a:accent1>
        <a:srgbClr val="086482"/>
      </a:accent1>
      <a:accent2>
        <a:srgbClr val="492E4D"/>
      </a:accent2>
      <a:accent3>
        <a:srgbClr val="515F8C"/>
      </a:accent3>
      <a:accent4>
        <a:srgbClr val="EEECCB"/>
      </a:accent4>
      <a:accent5>
        <a:srgbClr val="A7A37E"/>
      </a:accent5>
      <a:accent6>
        <a:srgbClr val="D9A400"/>
      </a:accent6>
      <a:hlink>
        <a:srgbClr val="F07800"/>
      </a:hlink>
      <a:folHlink>
        <a:srgbClr val="00A6AD"/>
      </a:folHlink>
    </a:clrScheme>
    <a:fontScheme name="java Trai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F07800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73799</TotalTime>
  <Words>5013</Words>
  <Application>Microsoft Office PowerPoint</Application>
  <PresentationFormat>On-screen Show (4:3)</PresentationFormat>
  <Paragraphs>1093</Paragraphs>
  <Slides>83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sapient1</vt:lpstr>
      <vt:lpstr>PowerPoint Presentation</vt:lpstr>
      <vt:lpstr>  Getting Started:  </vt:lpstr>
      <vt:lpstr>  Agenda  </vt:lpstr>
      <vt:lpstr>PowerPoint Presentation</vt:lpstr>
      <vt:lpstr>Network Communication Utilities</vt:lpstr>
      <vt:lpstr>Network Communication Utilities</vt:lpstr>
      <vt:lpstr>PowerPoint Presentation</vt:lpstr>
      <vt:lpstr>What is Unix?</vt:lpstr>
      <vt:lpstr>What is Unix?  contd. </vt:lpstr>
      <vt:lpstr>Unix Architecture</vt:lpstr>
      <vt:lpstr>PowerPoint Presentation</vt:lpstr>
      <vt:lpstr>Man Page Help</vt:lpstr>
      <vt:lpstr>Exercise</vt:lpstr>
      <vt:lpstr>PowerPoint Presentation</vt:lpstr>
      <vt:lpstr>Types of Files </vt:lpstr>
      <vt:lpstr>Listing Files</vt:lpstr>
      <vt:lpstr>View File</vt:lpstr>
      <vt:lpstr>View file contd.</vt:lpstr>
      <vt:lpstr>Copying and Renaming Files</vt:lpstr>
      <vt:lpstr>Deleting Files</vt:lpstr>
      <vt:lpstr>Counting words in a file</vt:lpstr>
      <vt:lpstr>Counting words in a file contd.</vt:lpstr>
      <vt:lpstr>Searching in files</vt:lpstr>
      <vt:lpstr>Searching in files contd.</vt:lpstr>
      <vt:lpstr>Searching in files contd.</vt:lpstr>
      <vt:lpstr>IO Redirections</vt:lpstr>
      <vt:lpstr>IO Redirections contd.</vt:lpstr>
      <vt:lpstr>Exercise</vt:lpstr>
      <vt:lpstr>PowerPoint Presentation</vt:lpstr>
      <vt:lpstr>Directory Structure</vt:lpstr>
      <vt:lpstr>Directory Structure</vt:lpstr>
      <vt:lpstr>Directory Structure contd.</vt:lpstr>
      <vt:lpstr>Directory Structure contd.</vt:lpstr>
      <vt:lpstr>Directory Structure contd.</vt:lpstr>
      <vt:lpstr>Directory Structure contd.</vt:lpstr>
      <vt:lpstr>Directory Structure contd.</vt:lpstr>
      <vt:lpstr>Directory Structure contd.</vt:lpstr>
      <vt:lpstr>Exercise</vt:lpstr>
      <vt:lpstr>PowerPoint Presentation</vt:lpstr>
      <vt:lpstr>File Permissions</vt:lpstr>
      <vt:lpstr>File Permissions contd.</vt:lpstr>
      <vt:lpstr>File Permissions contd.</vt:lpstr>
      <vt:lpstr>PowerPoint Presentation</vt:lpstr>
      <vt:lpstr>Environment</vt:lpstr>
      <vt:lpstr>Environment contd.</vt:lpstr>
      <vt:lpstr>Environment contd.</vt:lpstr>
      <vt:lpstr>Setting and Viewing Environment Variable</vt:lpstr>
      <vt:lpstr>Setting and Viewing Environment Variable</vt:lpstr>
      <vt:lpstr>Exercise</vt:lpstr>
      <vt:lpstr>PowerPoint Presentation</vt:lpstr>
      <vt:lpstr>Process Control</vt:lpstr>
      <vt:lpstr>Process Control contd.</vt:lpstr>
      <vt:lpstr>Process Control contd.</vt:lpstr>
      <vt:lpstr>Process Control contd.</vt:lpstr>
      <vt:lpstr>PowerPoint Presentation</vt:lpstr>
      <vt:lpstr>vi Editor</vt:lpstr>
      <vt:lpstr>Operation Modes</vt:lpstr>
      <vt:lpstr>vi commands</vt:lpstr>
      <vt:lpstr>vi commands contd.</vt:lpstr>
      <vt:lpstr>vi commands contd.</vt:lpstr>
      <vt:lpstr>Exercise</vt:lpstr>
      <vt:lpstr>PowerPoint Presentation</vt:lpstr>
      <vt:lpstr>Need for a Shell script:</vt:lpstr>
      <vt:lpstr>What is shell?</vt:lpstr>
      <vt:lpstr>What is shell? contd.</vt:lpstr>
      <vt:lpstr>What is shell? contd.</vt:lpstr>
      <vt:lpstr>What is shell? contd.</vt:lpstr>
      <vt:lpstr>Variables</vt:lpstr>
      <vt:lpstr>Basic Operators</vt:lpstr>
      <vt:lpstr>Arithmetic Operators</vt:lpstr>
      <vt:lpstr>Relational Operators</vt:lpstr>
      <vt:lpstr>String Operators</vt:lpstr>
      <vt:lpstr>Decision Making</vt:lpstr>
      <vt:lpstr>Decision Making contd.</vt:lpstr>
      <vt:lpstr>Decision Making contd. </vt:lpstr>
      <vt:lpstr>Decision Making contd.</vt:lpstr>
      <vt:lpstr>Shell Loops</vt:lpstr>
      <vt:lpstr>Loops contd.</vt:lpstr>
      <vt:lpstr>Shell Functions</vt:lpstr>
      <vt:lpstr>Shell functions contd.</vt:lpstr>
      <vt:lpstr>Assignment</vt:lpstr>
      <vt:lpstr>Before we close:</vt:lpstr>
      <vt:lpstr>PowerPoint Presentation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Sapient</dc:creator>
  <cp:lastModifiedBy>WIN764BIT</cp:lastModifiedBy>
  <cp:revision>3150</cp:revision>
  <dcterms:created xsi:type="dcterms:W3CDTF">2010-11-15T08:47:12Z</dcterms:created>
  <dcterms:modified xsi:type="dcterms:W3CDTF">2016-02-08T03:46:05Z</dcterms:modified>
</cp:coreProperties>
</file>