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6" autoAdjust="0"/>
    <p:restoredTop sz="94660"/>
  </p:normalViewPr>
  <p:slideViewPr>
    <p:cSldViewPr snapToGrid="0">
      <p:cViewPr varScale="1">
        <p:scale>
          <a:sx n="52" d="100"/>
          <a:sy n="52"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Lab Report on Presentation Package</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84D773-4219-4D6F-85D5-C3E3DD566114}" type="datetimeFigureOut">
              <a:rPr lang="en-US" smtClean="0"/>
              <a:t>12/19/2017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Prepared by: Rahul Jha</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641F9-E6EA-4A53-B1C8-5C861C5384E3}" type="slidenum">
              <a:rPr lang="en-US" smtClean="0"/>
              <a:t>‹#›</a:t>
            </a:fld>
            <a:endParaRPr lang="en-US"/>
          </a:p>
        </p:txBody>
      </p:sp>
    </p:spTree>
    <p:extLst>
      <p:ext uri="{BB962C8B-B14F-4D97-AF65-F5344CB8AC3E}">
        <p14:creationId xmlns:p14="http://schemas.microsoft.com/office/powerpoint/2010/main" val="232987522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Lab Report on Presentation Package</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A82D6-E8B0-467C-AB08-8D8B4F4C78B8}" type="datetimeFigureOut">
              <a:rPr lang="en-US" smtClean="0"/>
              <a:t>12/19/2017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Prepared by: Rahul Jha</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72573-7D6F-45A1-9240-5C97E4C827C6}" type="slidenum">
              <a:rPr lang="en-US" smtClean="0"/>
              <a:t>‹#›</a:t>
            </a:fld>
            <a:endParaRPr lang="en-US"/>
          </a:p>
        </p:txBody>
      </p:sp>
    </p:spTree>
    <p:extLst>
      <p:ext uri="{BB962C8B-B14F-4D97-AF65-F5344CB8AC3E}">
        <p14:creationId xmlns:p14="http://schemas.microsoft.com/office/powerpoint/2010/main" val="157683748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Prepared by: Rahul Jha</a:t>
            </a:r>
            <a:endParaRPr lang="en-US"/>
          </a:p>
        </p:txBody>
      </p:sp>
      <p:sp>
        <p:nvSpPr>
          <p:cNvPr id="6" name="Header Placeholder 5"/>
          <p:cNvSpPr>
            <a:spLocks noGrp="1"/>
          </p:cNvSpPr>
          <p:nvPr>
            <p:ph type="hdr" sz="quarter" idx="12"/>
          </p:nvPr>
        </p:nvSpPr>
        <p:spPr/>
        <p:txBody>
          <a:bodyPr/>
          <a:lstStyle/>
          <a:p>
            <a:r>
              <a:rPr lang="en-US" smtClean="0"/>
              <a:t>Lab Report on Presentation Package</a:t>
            </a:r>
            <a:endParaRPr lang="en-US"/>
          </a:p>
        </p:txBody>
      </p:sp>
    </p:spTree>
    <p:extLst>
      <p:ext uri="{BB962C8B-B14F-4D97-AF65-F5344CB8AC3E}">
        <p14:creationId xmlns:p14="http://schemas.microsoft.com/office/powerpoint/2010/main" val="155336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88174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34923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005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75757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789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3328176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623959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46934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157156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398850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384513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4519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44353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20566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26881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D02CA-4DFF-4430-95DA-53B0B9801404}" type="datetimeFigureOut">
              <a:rPr lang="en-US" smtClean="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97372-6C7F-4AC2-8BEE-C694DB1DE141}" type="slidenum">
              <a:rPr lang="en-US" smtClean="0"/>
              <a:t>‹#›</a:t>
            </a:fld>
            <a:endParaRPr lang="en-US" dirty="0"/>
          </a:p>
        </p:txBody>
      </p:sp>
    </p:spTree>
    <p:extLst>
      <p:ext uri="{BB962C8B-B14F-4D97-AF65-F5344CB8AC3E}">
        <p14:creationId xmlns:p14="http://schemas.microsoft.com/office/powerpoint/2010/main" val="29434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7D02CA-4DFF-4430-95DA-53B0B9801404}" type="datetimeFigureOut">
              <a:rPr lang="en-US" smtClean="0"/>
              <a:t>12/19/2017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797372-6C7F-4AC2-8BEE-C694DB1DE141}" type="slidenum">
              <a:rPr lang="en-US" smtClean="0"/>
              <a:t>‹#›</a:t>
            </a:fld>
            <a:endParaRPr lang="en-US" dirty="0"/>
          </a:p>
        </p:txBody>
      </p:sp>
    </p:spTree>
    <p:extLst>
      <p:ext uri="{BB962C8B-B14F-4D97-AF65-F5344CB8AC3E}">
        <p14:creationId xmlns:p14="http://schemas.microsoft.com/office/powerpoint/2010/main" val="5770506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497" y="365760"/>
            <a:ext cx="8079385" cy="1642913"/>
          </a:xfrm>
        </p:spPr>
        <p:txBody>
          <a:bodyPr/>
          <a:lstStyle/>
          <a:p>
            <a:pPr algn="ctr"/>
            <a:r>
              <a:rPr lang="en-US" dirty="0"/>
              <a:t>A</a:t>
            </a:r>
            <a:r>
              <a:rPr lang="en-US" dirty="0" smtClean="0"/>
              <a:t>RTIFICIAL INTELLIGENCE</a:t>
            </a:r>
            <a:endParaRPr lang="en-US" dirty="0"/>
          </a:p>
        </p:txBody>
      </p:sp>
      <p:sp>
        <p:nvSpPr>
          <p:cNvPr id="3" name="Subtitle 2"/>
          <p:cNvSpPr>
            <a:spLocks noGrp="1"/>
          </p:cNvSpPr>
          <p:nvPr>
            <p:ph type="subTitle" idx="1"/>
          </p:nvPr>
        </p:nvSpPr>
        <p:spPr>
          <a:xfrm>
            <a:off x="1167361" y="2008673"/>
            <a:ext cx="7887655" cy="2571194"/>
          </a:xfrm>
        </p:spPr>
        <p:txBody>
          <a:bodyPr>
            <a:noAutofit/>
          </a:bodyPr>
          <a:lstStyle/>
          <a:p>
            <a:pPr algn="l"/>
            <a:r>
              <a:rPr lang="en-US" b="1" dirty="0">
                <a:solidFill>
                  <a:schemeClr val="tx1"/>
                </a:solidFill>
              </a:rPr>
              <a:t>Artificial intelligence</a:t>
            </a:r>
            <a:r>
              <a:rPr lang="en-US" dirty="0">
                <a:solidFill>
                  <a:schemeClr val="tx1"/>
                </a:solidFill>
              </a:rPr>
              <a:t> (</a:t>
            </a:r>
            <a:r>
              <a:rPr lang="en-US" b="1" dirty="0">
                <a:solidFill>
                  <a:schemeClr val="tx1"/>
                </a:solidFill>
              </a:rPr>
              <a:t>AI</a:t>
            </a:r>
            <a:r>
              <a:rPr lang="en-US" dirty="0">
                <a:solidFill>
                  <a:schemeClr val="tx1"/>
                </a:solidFill>
              </a:rPr>
              <a:t>, also </a:t>
            </a:r>
            <a:r>
              <a:rPr lang="en-US" b="1" dirty="0">
                <a:solidFill>
                  <a:schemeClr val="tx1"/>
                </a:solidFill>
              </a:rPr>
              <a:t>machine intelligence</a:t>
            </a:r>
            <a:r>
              <a:rPr lang="en-US" dirty="0">
                <a:solidFill>
                  <a:schemeClr val="tx1"/>
                </a:solidFill>
              </a:rPr>
              <a:t>, </a:t>
            </a:r>
            <a:r>
              <a:rPr lang="en-US" b="1" dirty="0">
                <a:solidFill>
                  <a:schemeClr val="tx1"/>
                </a:solidFill>
              </a:rPr>
              <a:t>MI</a:t>
            </a:r>
            <a:r>
              <a:rPr lang="en-US" dirty="0">
                <a:solidFill>
                  <a:schemeClr val="tx1"/>
                </a:solidFill>
              </a:rPr>
              <a:t>) is intelligence displayed by machines, in contrast with the </a:t>
            </a:r>
            <a:r>
              <a:rPr lang="en-US" b="1" dirty="0">
                <a:solidFill>
                  <a:schemeClr val="tx1"/>
                </a:solidFill>
              </a:rPr>
              <a:t>natural intelligence</a:t>
            </a:r>
            <a:r>
              <a:rPr lang="en-US" dirty="0">
                <a:solidFill>
                  <a:schemeClr val="tx1"/>
                </a:solidFill>
              </a:rPr>
              <a:t> (</a:t>
            </a:r>
            <a:r>
              <a:rPr lang="en-US" b="1" dirty="0">
                <a:solidFill>
                  <a:schemeClr val="tx1"/>
                </a:solidFill>
              </a:rPr>
              <a:t>NI</a:t>
            </a:r>
            <a:r>
              <a:rPr lang="en-US" dirty="0">
                <a:solidFill>
                  <a:schemeClr val="tx1"/>
                </a:solidFill>
              </a:rPr>
              <a:t>) displayed by humans and other animals. In </a:t>
            </a:r>
            <a:r>
              <a:rPr lang="en-US" dirty="0" smtClean="0">
                <a:solidFill>
                  <a:schemeClr val="tx1"/>
                </a:solidFill>
              </a:rPr>
              <a:t>computer science, AI </a:t>
            </a:r>
            <a:r>
              <a:rPr lang="en-US" dirty="0">
                <a:solidFill>
                  <a:schemeClr val="tx1"/>
                </a:solidFill>
              </a:rPr>
              <a:t>research is defined as the study of "</a:t>
            </a:r>
            <a:r>
              <a:rPr lang="en-US" dirty="0" smtClean="0">
                <a:solidFill>
                  <a:schemeClr val="tx1"/>
                </a:solidFill>
              </a:rPr>
              <a:t>intelligent agents</a:t>
            </a:r>
            <a:r>
              <a:rPr lang="en-US" dirty="0">
                <a:solidFill>
                  <a:schemeClr val="tx1"/>
                </a:solidFill>
              </a:rPr>
              <a:t>": any device that perceives its environment and takes actions that maximize its chance of success at some </a:t>
            </a:r>
            <a:r>
              <a:rPr lang="en-US" dirty="0" smtClean="0">
                <a:solidFill>
                  <a:schemeClr val="tx1"/>
                </a:solidFill>
              </a:rPr>
              <a:t>goal. Colloquially</a:t>
            </a:r>
            <a:r>
              <a:rPr lang="en-US" dirty="0">
                <a:solidFill>
                  <a:schemeClr val="tx1"/>
                </a:solidFill>
              </a:rPr>
              <a:t>, the term "artificial intelligence" is applied when a machine mimics "cognitive" functions that humans associate with other </a:t>
            </a:r>
            <a:r>
              <a:rPr lang="en-US" dirty="0" smtClean="0">
                <a:solidFill>
                  <a:schemeClr val="tx1"/>
                </a:solidFill>
              </a:rPr>
              <a:t>human minds, </a:t>
            </a:r>
            <a:r>
              <a:rPr lang="en-US" dirty="0">
                <a:solidFill>
                  <a:schemeClr val="tx1"/>
                </a:solidFill>
              </a:rPr>
              <a:t>such as "learning" and "problem solving</a:t>
            </a:r>
            <a:r>
              <a:rPr lang="en-US" dirty="0" smtClean="0">
                <a:solidFill>
                  <a:schemeClr val="tx1"/>
                </a:solidFill>
              </a:rPr>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6156" y="4272577"/>
            <a:ext cx="5621812" cy="2478743"/>
          </a:xfrm>
          <a:prstGeom prst="rect">
            <a:avLst/>
          </a:prstGeom>
          <a:effectLst>
            <a:softEdge rad="50800"/>
          </a:effectLst>
        </p:spPr>
      </p:pic>
    </p:spTree>
    <p:extLst>
      <p:ext uri="{BB962C8B-B14F-4D97-AF65-F5344CB8AC3E}">
        <p14:creationId xmlns:p14="http://schemas.microsoft.com/office/powerpoint/2010/main" val="1706641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677334" y="1270000"/>
            <a:ext cx="8596668" cy="3880773"/>
          </a:xfrm>
        </p:spPr>
        <p:txBody>
          <a:bodyPr/>
          <a:lstStyle/>
          <a:p>
            <a:pPr algn="ctr"/>
            <a:r>
              <a:rPr lang="en-US" dirty="0"/>
              <a:t>While thought-capable artificial </a:t>
            </a:r>
            <a:r>
              <a:rPr lang="en-US" dirty="0" smtClean="0"/>
              <a:t>beings appeared </a:t>
            </a:r>
            <a:r>
              <a:rPr lang="en-US" dirty="0"/>
              <a:t>as storytelling devices in antiquity</a:t>
            </a:r>
            <a:r>
              <a:rPr lang="en-US" dirty="0" smtClean="0"/>
              <a:t>,</a:t>
            </a:r>
            <a:r>
              <a:rPr lang="en-US" dirty="0"/>
              <a:t> the idea of actually trying to build a machine to perform useful reasoning may have begun with Ramon </a:t>
            </a:r>
            <a:r>
              <a:rPr lang="en-US" dirty="0" err="1"/>
              <a:t>Llull</a:t>
            </a:r>
            <a:r>
              <a:rPr lang="en-US" dirty="0"/>
              <a:t> (c. 1300 CE). With his Calculus ratiocinator, Gottfried Leibniz extended the concept of the calculating machine (Wilhelm </a:t>
            </a:r>
            <a:r>
              <a:rPr lang="en-US" dirty="0" err="1" smtClean="0"/>
              <a:t>Schickard</a:t>
            </a:r>
            <a:r>
              <a:rPr lang="en-US" dirty="0" smtClean="0"/>
              <a:t> engineered </a:t>
            </a:r>
            <a:r>
              <a:rPr lang="en-US" dirty="0"/>
              <a:t>the first one around 1623), intending to perform operations on concepts rather than numbers</a:t>
            </a:r>
            <a:r>
              <a:rPr lang="en-US" dirty="0" smtClean="0"/>
              <a:t>.</a:t>
            </a:r>
            <a:r>
              <a:rPr lang="en-US" dirty="0"/>
              <a:t> Since the 19th century, artificial beings are common in fiction, as in Mary Shelley's </a:t>
            </a:r>
            <a:r>
              <a:rPr lang="en-US" i="1" dirty="0"/>
              <a:t>Frankenstein</a:t>
            </a:r>
            <a:r>
              <a:rPr lang="en-US" dirty="0"/>
              <a:t> or Karel </a:t>
            </a:r>
            <a:r>
              <a:rPr lang="en-US" dirty="0" smtClean="0"/>
              <a:t>Čapek’s</a:t>
            </a:r>
            <a:r>
              <a:rPr lang="en-US" dirty="0"/>
              <a:t> </a:t>
            </a:r>
            <a:r>
              <a:rPr lang="en-US" i="1" dirty="0"/>
              <a:t>R.U.R. (</a:t>
            </a:r>
            <a:r>
              <a:rPr lang="en-US" i="1" dirty="0" err="1"/>
              <a:t>Rossum's</a:t>
            </a:r>
            <a:r>
              <a:rPr lang="en-US" i="1" dirty="0"/>
              <a:t> Universal Robots</a:t>
            </a:r>
            <a:r>
              <a:rPr lang="en-US" i="1" dirty="0" smtClean="0"/>
              <a:t>)</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71" y="3534267"/>
            <a:ext cx="7772400" cy="2089785"/>
          </a:xfrm>
          <a:prstGeom prst="rect">
            <a:avLst/>
          </a:prstGeom>
          <a:effectLst>
            <a:softEdge rad="88900"/>
          </a:effectLst>
        </p:spPr>
      </p:pic>
    </p:spTree>
    <p:extLst>
      <p:ext uri="{BB962C8B-B14F-4D97-AF65-F5344CB8AC3E}">
        <p14:creationId xmlns:p14="http://schemas.microsoft.com/office/powerpoint/2010/main" val="405309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1320800"/>
          </a:xfrm>
        </p:spPr>
        <p:txBody>
          <a:bodyPr/>
          <a:lstStyle/>
          <a:p>
            <a:r>
              <a:rPr lang="en-US" dirty="0" smtClean="0"/>
              <a:t>GOALS:</a:t>
            </a:r>
            <a:endParaRPr lang="en-US" dirty="0"/>
          </a:p>
        </p:txBody>
      </p:sp>
      <p:sp>
        <p:nvSpPr>
          <p:cNvPr id="3" name="Content Placeholder 2"/>
          <p:cNvSpPr>
            <a:spLocks noGrp="1"/>
          </p:cNvSpPr>
          <p:nvPr>
            <p:ph idx="1"/>
          </p:nvPr>
        </p:nvSpPr>
        <p:spPr>
          <a:xfrm>
            <a:off x="670176" y="1270001"/>
            <a:ext cx="8596668" cy="3880773"/>
          </a:xfrm>
        </p:spPr>
        <p:txBody>
          <a:bodyPr/>
          <a:lstStyle/>
          <a:p>
            <a:r>
              <a:rPr lang="en-US" dirty="0"/>
              <a:t>The overall research goal of artificial intelligence is to create technology that allows computers and machines to function in an intelligent manner. The general problem of simulating (or creating) intelligence has been broken down into sub-problems. These consist of particular traits or capabilities that researchers expect an intelligent system to display. The traits </a:t>
            </a:r>
            <a:r>
              <a:rPr lang="en-US" dirty="0" smtClean="0"/>
              <a:t>mentioned here </a:t>
            </a:r>
            <a:r>
              <a:rPr lang="en-US" dirty="0"/>
              <a:t>have received the most </a:t>
            </a:r>
            <a:r>
              <a:rPr lang="en-US" dirty="0" smtClean="0"/>
              <a:t>attention: Reasoning, problem solving, knowledge representation, planning, learning, natural language processing, perception, motion and </a:t>
            </a:r>
            <a:r>
              <a:rPr lang="en-US" dirty="0" err="1" smtClean="0"/>
              <a:t>manuplation</a:t>
            </a:r>
            <a:r>
              <a:rPr lang="en-US" dirty="0" smtClean="0"/>
              <a:t>, social intelligence, creativity and General intelligence.</a:t>
            </a:r>
            <a:endParaRPr lang="en-US" dirty="0"/>
          </a:p>
          <a:p>
            <a:pPr algn="ct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960" y="3637787"/>
            <a:ext cx="5516880" cy="2061973"/>
          </a:xfrm>
          <a:prstGeom prst="rect">
            <a:avLst/>
          </a:prstGeom>
          <a:effectLst>
            <a:softEdge rad="63500"/>
          </a:effectLst>
        </p:spPr>
      </p:pic>
    </p:spTree>
    <p:extLst>
      <p:ext uri="{BB962C8B-B14F-4D97-AF65-F5344CB8AC3E}">
        <p14:creationId xmlns:p14="http://schemas.microsoft.com/office/powerpoint/2010/main" val="303493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a:xfrm>
            <a:off x="570654" y="1270000"/>
            <a:ext cx="8596668" cy="3880773"/>
          </a:xfrm>
        </p:spPr>
        <p:txBody>
          <a:bodyPr>
            <a:normAutofit lnSpcReduction="10000"/>
          </a:bodyPr>
          <a:lstStyle/>
          <a:p>
            <a:pPr algn="ctr"/>
            <a:r>
              <a:rPr lang="en-US" dirty="0"/>
              <a:t>There is no established unifying theory or paradigm that guides AI research. Researchers disagree about many </a:t>
            </a:r>
            <a:r>
              <a:rPr lang="en-US" dirty="0" smtClean="0"/>
              <a:t>issues.</a:t>
            </a:r>
            <a:r>
              <a:rPr lang="en-US" dirty="0"/>
              <a:t> </a:t>
            </a:r>
            <a:r>
              <a:rPr lang="en-US" dirty="0" smtClean="0"/>
              <a:t>A </a:t>
            </a:r>
            <a:r>
              <a:rPr lang="en-US" dirty="0"/>
              <a:t>few of the most long standing questions that have remained unanswered are these: should artificial intelligence simulate natural intelligence </a:t>
            </a:r>
            <a:r>
              <a:rPr lang="en-US" dirty="0" smtClean="0"/>
              <a:t>by studying</a:t>
            </a:r>
            <a:r>
              <a:rPr lang="en-US" dirty="0"/>
              <a:t> psychology or neurology? Or is human biology as irrelevant to AI research as bird biology is to aeronautical engineering</a:t>
            </a:r>
            <a:r>
              <a:rPr lang="en-US" dirty="0" smtClean="0"/>
              <a:t>?</a:t>
            </a:r>
            <a:r>
              <a:rPr lang="en-US" dirty="0"/>
              <a:t> Can intelligent behavior be described using simple, elegant principles (such as logic or optimization)? Or does it necessarily require solving a large number of completely unrelated </a:t>
            </a:r>
            <a:r>
              <a:rPr lang="en-US" dirty="0" smtClean="0"/>
              <a:t>problems? Can </a:t>
            </a:r>
            <a:r>
              <a:rPr lang="en-US" dirty="0"/>
              <a:t>intelligence be reproduced using high-level symbols, similar to words and ideas? Or does it require "sub-symbolic" </a:t>
            </a:r>
            <a:r>
              <a:rPr lang="en-US" dirty="0" smtClean="0"/>
              <a:t>processing? John </a:t>
            </a:r>
            <a:r>
              <a:rPr lang="en-US" dirty="0" err="1"/>
              <a:t>Haugeland</a:t>
            </a:r>
            <a:r>
              <a:rPr lang="en-US" dirty="0"/>
              <a:t>, who coined the term GOFAI (Good Old-Fashioned Artificial Intelligence), also proposed that AI should more properly be referred to as synthetic intelligence</a:t>
            </a:r>
            <a:r>
              <a:rPr lang="en-US" dirty="0" smtClean="0"/>
              <a:t>,</a:t>
            </a:r>
            <a:r>
              <a:rPr lang="en-US" dirty="0"/>
              <a:t> a term which has since been adopted by some non-GOFAI researchers</a:t>
            </a:r>
            <a:r>
              <a:rPr lang="en-US" dirty="0" smtClean="0"/>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0" y="4749800"/>
            <a:ext cx="4389120" cy="1788160"/>
          </a:xfrm>
          <a:prstGeom prst="rect">
            <a:avLst/>
          </a:prstGeom>
        </p:spPr>
      </p:pic>
    </p:spTree>
    <p:extLst>
      <p:ext uri="{BB962C8B-B14F-4D97-AF65-F5344CB8AC3E}">
        <p14:creationId xmlns:p14="http://schemas.microsoft.com/office/powerpoint/2010/main" val="4157175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411480"/>
            <a:ext cx="8596668" cy="1320800"/>
          </a:xfrm>
        </p:spPr>
        <p:txBody>
          <a:bodyPr/>
          <a:lstStyle/>
          <a:p>
            <a:r>
              <a:rPr lang="en-US" dirty="0" smtClean="0"/>
              <a:t>TOOLS:</a:t>
            </a:r>
            <a:endParaRPr lang="en-US" dirty="0"/>
          </a:p>
        </p:txBody>
      </p:sp>
      <p:sp>
        <p:nvSpPr>
          <p:cNvPr id="3" name="Content Placeholder 2"/>
          <p:cNvSpPr>
            <a:spLocks noGrp="1"/>
          </p:cNvSpPr>
          <p:nvPr>
            <p:ph idx="1"/>
          </p:nvPr>
        </p:nvSpPr>
        <p:spPr>
          <a:xfrm>
            <a:off x="387774" y="1071880"/>
            <a:ext cx="8596668" cy="3880773"/>
          </a:xfrm>
        </p:spPr>
        <p:txBody>
          <a:bodyPr/>
          <a:lstStyle/>
          <a:p>
            <a:r>
              <a:rPr lang="en-US" dirty="0" smtClean="0"/>
              <a:t>In the course of 60 or so years of research, AI has developed a large number of tools to solve the most difficult problems in Computer Science. A few of the most general of these methods are: Search and </a:t>
            </a:r>
            <a:r>
              <a:rPr lang="en-US" dirty="0" err="1" smtClean="0"/>
              <a:t>ptimization</a:t>
            </a:r>
            <a:r>
              <a:rPr lang="en-US" dirty="0" smtClean="0"/>
              <a:t>, Logic, Probabilistic methods for uncertain reasoning, Classifiers and statistical learning methods, Neural networks, Deep </a:t>
            </a:r>
            <a:r>
              <a:rPr lang="en-US" dirty="0" err="1" smtClean="0"/>
              <a:t>feedforward</a:t>
            </a:r>
            <a:r>
              <a:rPr lang="en-US" dirty="0" smtClean="0"/>
              <a:t> neural networks, Deep recurrent </a:t>
            </a:r>
            <a:r>
              <a:rPr lang="en-US" dirty="0"/>
              <a:t>neural </a:t>
            </a:r>
            <a:r>
              <a:rPr lang="en-US" dirty="0" smtClean="0"/>
              <a:t>networks, etc.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2625852"/>
            <a:ext cx="4746606" cy="2033016"/>
          </a:xfrm>
          <a:prstGeom prst="rect">
            <a:avLst/>
          </a:prstGeom>
        </p:spPr>
      </p:pic>
    </p:spTree>
    <p:extLst>
      <p:ext uri="{BB962C8B-B14F-4D97-AF65-F5344CB8AC3E}">
        <p14:creationId xmlns:p14="http://schemas.microsoft.com/office/powerpoint/2010/main" val="2784392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IN USE:</a:t>
            </a:r>
            <a:endParaRPr lang="en-US" dirty="0"/>
          </a:p>
        </p:txBody>
      </p:sp>
      <p:sp>
        <p:nvSpPr>
          <p:cNvPr id="3" name="Content Placeholder 2"/>
          <p:cNvSpPr>
            <a:spLocks noGrp="1"/>
          </p:cNvSpPr>
          <p:nvPr>
            <p:ph idx="1"/>
          </p:nvPr>
        </p:nvSpPr>
        <p:spPr/>
        <p:txBody>
          <a:bodyPr/>
          <a:lstStyle/>
          <a:p>
            <a:r>
              <a:rPr lang="en-US" dirty="0" smtClean="0"/>
              <a:t>AI researchers have developed several specialized languages for AI research, including Lisp, Prolog, Python and C++.</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6840" y="2558542"/>
            <a:ext cx="3736901" cy="1743456"/>
          </a:xfrm>
          <a:prstGeom prst="rect">
            <a:avLst/>
          </a:prstGeom>
        </p:spPr>
      </p:pic>
    </p:spTree>
    <p:extLst>
      <p:ext uri="{BB962C8B-B14F-4D97-AF65-F5344CB8AC3E}">
        <p14:creationId xmlns:p14="http://schemas.microsoft.com/office/powerpoint/2010/main" val="6240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677334" y="1270000"/>
            <a:ext cx="8596668" cy="3880773"/>
          </a:xfrm>
        </p:spPr>
        <p:txBody>
          <a:bodyPr/>
          <a:lstStyle/>
          <a:p>
            <a:pPr fontAlgn="base"/>
            <a:r>
              <a:rPr lang="en-US" dirty="0"/>
              <a:t>AI is relevant to any intellectual </a:t>
            </a:r>
            <a:r>
              <a:rPr lang="en-US" dirty="0" smtClean="0"/>
              <a:t>task.</a:t>
            </a:r>
            <a:r>
              <a:rPr lang="en-US" dirty="0"/>
              <a:t> </a:t>
            </a:r>
            <a:r>
              <a:rPr lang="en-US" dirty="0" smtClean="0"/>
              <a:t>Modern </a:t>
            </a:r>
            <a:r>
              <a:rPr lang="en-US" dirty="0"/>
              <a:t>artificial intelligence techniques are pervasive and are too numerous to list here. Frequently, when a technique reaches mainstream use, it is no longer considered artificial intelligence; this phenomenon is described as the AI effect</a:t>
            </a:r>
            <a:r>
              <a:rPr lang="en-US" dirty="0" smtClean="0"/>
              <a:t>.</a:t>
            </a:r>
            <a:endParaRPr lang="en-US" dirty="0"/>
          </a:p>
          <a:p>
            <a:pPr fontAlgn="base"/>
            <a:r>
              <a:rPr lang="en-US" dirty="0"/>
              <a:t>High-profile examples of AI include autonomous vehicles (such as drones and self-driving cars), medical diagnosis, creating art (such as poetry), proving mathematical theorems, playing games (such as Chess or Go), search engines (such as Google search), online assistants (such as </a:t>
            </a:r>
            <a:r>
              <a:rPr lang="en-US" dirty="0" err="1"/>
              <a:t>Siri</a:t>
            </a:r>
            <a:r>
              <a:rPr lang="en-US" dirty="0"/>
              <a:t>), image recognition in photographs, spam filtering, prediction of judicial </a:t>
            </a:r>
            <a:r>
              <a:rPr lang="en-US" dirty="0" smtClean="0"/>
              <a:t>decisions</a:t>
            </a:r>
            <a:r>
              <a:rPr lang="en-US" dirty="0"/>
              <a:t> </a:t>
            </a:r>
            <a:r>
              <a:rPr lang="en-US" dirty="0" smtClean="0"/>
              <a:t>and </a:t>
            </a:r>
            <a:r>
              <a:rPr lang="en-US" dirty="0"/>
              <a:t>targeting online advertisements</a:t>
            </a:r>
            <a:r>
              <a:rPr lang="en-US" dirty="0" smtClean="0"/>
              <a:t>.</a:t>
            </a:r>
            <a:endParaRPr lang="en-US" dirty="0"/>
          </a:p>
          <a:p>
            <a:pPr marL="0" indent="0">
              <a:buNone/>
            </a:pPr>
            <a:endParaRPr lang="en-US" dirty="0"/>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640" y="4212327"/>
            <a:ext cx="5582709" cy="2371353"/>
          </a:xfrm>
          <a:prstGeom prst="rect">
            <a:avLst/>
          </a:prstGeom>
        </p:spPr>
      </p:pic>
    </p:spTree>
    <p:extLst>
      <p:ext uri="{BB962C8B-B14F-4D97-AF65-F5344CB8AC3E}">
        <p14:creationId xmlns:p14="http://schemas.microsoft.com/office/powerpoint/2010/main" val="1249738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720" y="4275111"/>
            <a:ext cx="5623560" cy="2476209"/>
          </a:xfrm>
          <a:prstGeom prst="rect">
            <a:avLst/>
          </a:prstGeom>
          <a:effectLst>
            <a:softEdge rad="63500"/>
          </a:effectLst>
          <a:scene3d>
            <a:camera prst="orthographicFront"/>
            <a:lightRig rig="threePt" dir="t"/>
          </a:scene3d>
          <a:sp3d>
            <a:bevelT w="152400" h="50800" prst="softRound"/>
          </a:sp3d>
        </p:spPr>
      </p:pic>
      <p:sp>
        <p:nvSpPr>
          <p:cNvPr id="2" name="Title 1"/>
          <p:cNvSpPr>
            <a:spLocks noGrp="1"/>
          </p:cNvSpPr>
          <p:nvPr>
            <p:ph type="title"/>
          </p:nvPr>
        </p:nvSpPr>
        <p:spPr>
          <a:xfrm>
            <a:off x="677334" y="433389"/>
            <a:ext cx="8596668" cy="1320800"/>
          </a:xfrm>
        </p:spPr>
        <p:txBody>
          <a:bodyPr/>
          <a:lstStyle/>
          <a:p>
            <a:r>
              <a:rPr lang="en-US" dirty="0" smtClean="0"/>
              <a:t>CONCLUSION:</a:t>
            </a:r>
            <a:endParaRPr lang="en-US" dirty="0"/>
          </a:p>
        </p:txBody>
      </p:sp>
      <p:sp>
        <p:nvSpPr>
          <p:cNvPr id="3" name="Content Placeholder 2"/>
          <p:cNvSpPr>
            <a:spLocks noGrp="1"/>
          </p:cNvSpPr>
          <p:nvPr>
            <p:ph idx="1"/>
          </p:nvPr>
        </p:nvSpPr>
        <p:spPr>
          <a:xfrm>
            <a:off x="677334" y="828678"/>
            <a:ext cx="8596668" cy="3880773"/>
          </a:xfrm>
        </p:spPr>
        <p:txBody>
          <a:bodyPr>
            <a:normAutofit/>
          </a:bodyPr>
          <a:lstStyle/>
          <a:p>
            <a:r>
              <a:rPr lang="en-US" dirty="0"/>
              <a:t/>
            </a:r>
            <a:br>
              <a:rPr lang="en-US" dirty="0"/>
            </a:br>
            <a:r>
              <a:rPr lang="en-US" dirty="0"/>
              <a:t>Artificial Intelligence and the technology are one side of the life that always interest and surprise us with the new ideas, topics, innovations, products …etc. AI is still not implemented as the films representing it(i.e. intelligent robots), however there are many important tries to reach the level and to compete in market, like sometimes the robots that they show in TV. Nevertheless, the hidden projects and the development in industrial companies.  </a:t>
            </a:r>
          </a:p>
          <a:p>
            <a:r>
              <a:rPr lang="en-US" dirty="0"/>
              <a:t>At the end, we’ve been in this research through the AI definitions, brief history, applications of AI in public, applications of AI in military, ethics of AI, and the three rules of robotics. This is not the end of AI, there is more to come from it, who knows what the AI can do for us in the future, maybe it will be a whole society of robots.</a:t>
            </a:r>
          </a:p>
          <a:p>
            <a:pPr fontAlgn="base"/>
            <a:endParaRPr lang="en-US" dirty="0"/>
          </a:p>
        </p:txBody>
      </p:sp>
    </p:spTree>
    <p:extLst>
      <p:ext uri="{BB962C8B-B14F-4D97-AF65-F5344CB8AC3E}">
        <p14:creationId xmlns:p14="http://schemas.microsoft.com/office/powerpoint/2010/main" val="1605368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TotalTime>
  <Words>273</Words>
  <Application>Microsoft Office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ARTIFICIAL INTELLIGENCE</vt:lpstr>
      <vt:lpstr>HISTORY:</vt:lpstr>
      <vt:lpstr>GOALS:</vt:lpstr>
      <vt:lpstr>APPROACHES:</vt:lpstr>
      <vt:lpstr>TOOLS:</vt:lpstr>
      <vt:lpstr>LANGUAGES IN USE:</vt:lpstr>
      <vt:lpstr>APPLICATIONS: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Rupam</dc:creator>
  <cp:lastModifiedBy>Rupam</cp:lastModifiedBy>
  <cp:revision>14</cp:revision>
  <dcterms:created xsi:type="dcterms:W3CDTF">2017-12-19T14:52:38Z</dcterms:created>
  <dcterms:modified xsi:type="dcterms:W3CDTF">2017-12-19T17:12:25Z</dcterms:modified>
</cp:coreProperties>
</file>