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731A09-962D-4D57-88AF-9F0DE21B62F2}">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57798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71213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005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2178623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5712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225345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310224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70245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210378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2BED3-CFDB-4C34-84FB-A62B62A595DF}" type="datetimeFigureOut">
              <a:rPr lang="en-US" smtClean="0"/>
              <a:t>03/01/2022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164486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D2BED3-CFDB-4C34-84FB-A62B62A595DF}" type="datetimeFigureOut">
              <a:rPr lang="en-US" smtClean="0"/>
              <a:t>03/01/2022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5965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D2BED3-CFDB-4C34-84FB-A62B62A595DF}" type="datetimeFigureOut">
              <a:rPr lang="en-US" smtClean="0"/>
              <a:t>03/01/2022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110441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D2BED3-CFDB-4C34-84FB-A62B62A595DF}" type="datetimeFigureOut">
              <a:rPr lang="en-US" smtClean="0"/>
              <a:t>03/01/2022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53651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2BED3-CFDB-4C34-84FB-A62B62A595DF}" type="datetimeFigureOut">
              <a:rPr lang="en-US" smtClean="0"/>
              <a:t>03/01/2022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386442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2BED3-CFDB-4C34-84FB-A62B62A595DF}" type="datetimeFigureOut">
              <a:rPr lang="en-US" smtClean="0"/>
              <a:t>03/01/2022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161818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2BED3-CFDB-4C34-84FB-A62B62A595DF}" type="datetimeFigureOut">
              <a:rPr lang="en-US" smtClean="0"/>
              <a:t>03/01/2022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7658A-3029-4D1F-96F9-CD1A7C71DCA3}" type="slidenum">
              <a:rPr lang="en-US" smtClean="0"/>
              <a:t>‹#›</a:t>
            </a:fld>
            <a:endParaRPr lang="en-US"/>
          </a:p>
        </p:txBody>
      </p:sp>
    </p:spTree>
    <p:extLst>
      <p:ext uri="{BB962C8B-B14F-4D97-AF65-F5344CB8AC3E}">
        <p14:creationId xmlns:p14="http://schemas.microsoft.com/office/powerpoint/2010/main" val="39973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D2BED3-CFDB-4C34-84FB-A62B62A595DF}" type="datetimeFigureOut">
              <a:rPr lang="en-US" smtClean="0"/>
              <a:t>03/01/2022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E7658A-3029-4D1F-96F9-CD1A7C71DCA3}" type="slidenum">
              <a:rPr lang="en-US" smtClean="0"/>
              <a:t>‹#›</a:t>
            </a:fld>
            <a:endParaRPr lang="en-US"/>
          </a:p>
        </p:txBody>
      </p:sp>
    </p:spTree>
    <p:extLst>
      <p:ext uri="{BB962C8B-B14F-4D97-AF65-F5344CB8AC3E}">
        <p14:creationId xmlns:p14="http://schemas.microsoft.com/office/powerpoint/2010/main" val="1564481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77F6-B6DF-49C1-8B10-8C07919925E6}"/>
              </a:ext>
            </a:extLst>
          </p:cNvPr>
          <p:cNvSpPr>
            <a:spLocks noGrp="1"/>
          </p:cNvSpPr>
          <p:nvPr>
            <p:ph type="ctrTitle"/>
          </p:nvPr>
        </p:nvSpPr>
        <p:spPr>
          <a:xfrm>
            <a:off x="1463524" y="1647422"/>
            <a:ext cx="7766936" cy="3563156"/>
          </a:xfrm>
        </p:spPr>
        <p:txBody>
          <a:bodyPr/>
          <a:lstStyle/>
          <a:p>
            <a:pPr algn="ctr"/>
            <a:r>
              <a:rPr lang="en-US" dirty="0">
                <a:solidFill>
                  <a:schemeClr val="tx1"/>
                </a:solidFill>
              </a:rPr>
              <a:t>PROJECT ON DATA STRUCTURES AND ALGORITHMS</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63558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1726-1280-4F17-AB10-4B178B376195}"/>
              </a:ext>
            </a:extLst>
          </p:cNvPr>
          <p:cNvSpPr>
            <a:spLocks noGrp="1"/>
          </p:cNvSpPr>
          <p:nvPr>
            <p:ph type="title"/>
          </p:nvPr>
        </p:nvSpPr>
        <p:spPr/>
        <p:txBody>
          <a:bodyPr/>
          <a:lstStyle/>
          <a:p>
            <a:r>
              <a:rPr lang="en-US" dirty="0"/>
              <a:t>Decoding of encoded string</a:t>
            </a:r>
          </a:p>
        </p:txBody>
      </p:sp>
      <p:sp>
        <p:nvSpPr>
          <p:cNvPr id="3" name="Content Placeholder 2">
            <a:extLst>
              <a:ext uri="{FF2B5EF4-FFF2-40B4-BE49-F238E27FC236}">
                <a16:creationId xmlns:a16="http://schemas.microsoft.com/office/drawing/2014/main" id="{19EC5EDD-FCCD-4C0E-8BD2-83C0E4B120D8}"/>
              </a:ext>
            </a:extLst>
          </p:cNvPr>
          <p:cNvSpPr>
            <a:spLocks noGrp="1"/>
          </p:cNvSpPr>
          <p:nvPr>
            <p:ph idx="1"/>
          </p:nvPr>
        </p:nvSpPr>
        <p:spPr>
          <a:xfrm>
            <a:off x="677334" y="1367247"/>
            <a:ext cx="8596668" cy="4674116"/>
          </a:xfrm>
        </p:spPr>
        <p:txBody>
          <a:bodyPr/>
          <a:lstStyle/>
          <a:p>
            <a:pPr marL="0" indent="0">
              <a:buNone/>
            </a:pPr>
            <a:r>
              <a:rPr lang="en-US" dirty="0"/>
              <a:t>To decode a binary string, we start from the root node and move left if the encoded string is 0 and right if it is 1. For example, if the encoded string is 110000, starting from the root node we traverse down the tree until a leaf node is encountered. Hence the given string is decoded as ‘</a:t>
            </a:r>
            <a:r>
              <a:rPr lang="en-US" i="1" dirty="0"/>
              <a:t>bee</a:t>
            </a:r>
            <a:r>
              <a:rPr lang="en-US" dirty="0"/>
              <a:t>’.</a:t>
            </a:r>
          </a:p>
          <a:p>
            <a:pPr marL="0" indent="0">
              <a:buNone/>
            </a:pPr>
            <a:endParaRPr lang="en-US" dirty="0"/>
          </a:p>
        </p:txBody>
      </p:sp>
      <p:pic>
        <p:nvPicPr>
          <p:cNvPr id="5" name="Picture 4">
            <a:extLst>
              <a:ext uri="{FF2B5EF4-FFF2-40B4-BE49-F238E27FC236}">
                <a16:creationId xmlns:a16="http://schemas.microsoft.com/office/drawing/2014/main" id="{2CD63543-2A1E-4BC5-AAA9-BBC3E3D903EF}"/>
              </a:ext>
            </a:extLst>
          </p:cNvPr>
          <p:cNvPicPr>
            <a:picLocks noChangeAspect="1"/>
          </p:cNvPicPr>
          <p:nvPr/>
        </p:nvPicPr>
        <p:blipFill>
          <a:blip r:embed="rId2"/>
          <a:stretch>
            <a:fillRect/>
          </a:stretch>
        </p:blipFill>
        <p:spPr>
          <a:xfrm>
            <a:off x="677334" y="2624934"/>
            <a:ext cx="5175963" cy="3416429"/>
          </a:xfrm>
          <a:prstGeom prst="rect">
            <a:avLst/>
          </a:prstGeom>
        </p:spPr>
      </p:pic>
      <p:pic>
        <p:nvPicPr>
          <p:cNvPr id="7" name="Picture 6">
            <a:extLst>
              <a:ext uri="{FF2B5EF4-FFF2-40B4-BE49-F238E27FC236}">
                <a16:creationId xmlns:a16="http://schemas.microsoft.com/office/drawing/2014/main" id="{49B9A21B-FABE-419B-8EA6-7FB51B806F79}"/>
              </a:ext>
            </a:extLst>
          </p:cNvPr>
          <p:cNvPicPr>
            <a:picLocks noChangeAspect="1"/>
          </p:cNvPicPr>
          <p:nvPr/>
        </p:nvPicPr>
        <p:blipFill>
          <a:blip r:embed="rId3"/>
          <a:stretch>
            <a:fillRect/>
          </a:stretch>
        </p:blipFill>
        <p:spPr>
          <a:xfrm>
            <a:off x="6166295" y="3092266"/>
            <a:ext cx="3453057" cy="2949097"/>
          </a:xfrm>
          <a:prstGeom prst="rect">
            <a:avLst/>
          </a:prstGeom>
        </p:spPr>
      </p:pic>
    </p:spTree>
    <p:extLst>
      <p:ext uri="{BB962C8B-B14F-4D97-AF65-F5344CB8AC3E}">
        <p14:creationId xmlns:p14="http://schemas.microsoft.com/office/powerpoint/2010/main" val="243000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756D-4B97-4087-B594-77E89C8DA083}"/>
              </a:ext>
            </a:extLst>
          </p:cNvPr>
          <p:cNvSpPr>
            <a:spLocks noGrp="1"/>
          </p:cNvSpPr>
          <p:nvPr>
            <p:ph type="title"/>
          </p:nvPr>
        </p:nvSpPr>
        <p:spPr/>
        <p:txBody>
          <a:bodyPr/>
          <a:lstStyle/>
          <a:p>
            <a:r>
              <a:rPr lang="en-US" dirty="0"/>
              <a:t>Applications/advantages of Huffman Encoding</a:t>
            </a:r>
          </a:p>
        </p:txBody>
      </p:sp>
      <p:sp>
        <p:nvSpPr>
          <p:cNvPr id="3" name="Content Placeholder 2">
            <a:extLst>
              <a:ext uri="{FF2B5EF4-FFF2-40B4-BE49-F238E27FC236}">
                <a16:creationId xmlns:a16="http://schemas.microsoft.com/office/drawing/2014/main" id="{C08E1935-5D9D-4910-AC92-906FBB3D7651}"/>
              </a:ext>
            </a:extLst>
          </p:cNvPr>
          <p:cNvSpPr>
            <a:spLocks noGrp="1"/>
          </p:cNvSpPr>
          <p:nvPr>
            <p:ph idx="1"/>
          </p:nvPr>
        </p:nvSpPr>
        <p:spPr>
          <a:xfrm>
            <a:off x="677334" y="2160590"/>
            <a:ext cx="8596668" cy="2454954"/>
          </a:xfrm>
        </p:spPr>
        <p:txBody>
          <a:bodyPr/>
          <a:lstStyle/>
          <a:p>
            <a:r>
              <a:rPr lang="en-US" dirty="0"/>
              <a:t>Cryptography</a:t>
            </a:r>
          </a:p>
          <a:p>
            <a:r>
              <a:rPr lang="en-US" dirty="0"/>
              <a:t>Compression algorithms like JPEG, MP3.</a:t>
            </a:r>
          </a:p>
          <a:p>
            <a:r>
              <a:rPr lang="en-US" dirty="0"/>
              <a:t>Optimum transfer of data using less bandwidth.</a:t>
            </a:r>
          </a:p>
          <a:p>
            <a:r>
              <a:rPr lang="en-US" dirty="0"/>
              <a:t>Lossless compression of files.</a:t>
            </a:r>
          </a:p>
        </p:txBody>
      </p:sp>
    </p:spTree>
    <p:extLst>
      <p:ext uri="{BB962C8B-B14F-4D97-AF65-F5344CB8AC3E}">
        <p14:creationId xmlns:p14="http://schemas.microsoft.com/office/powerpoint/2010/main" val="219599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323C-7FEC-4B2C-9F8D-09C9CCBCFBCB}"/>
              </a:ext>
            </a:extLst>
          </p:cNvPr>
          <p:cNvSpPr>
            <a:spLocks noGrp="1"/>
          </p:cNvSpPr>
          <p:nvPr>
            <p:ph type="title"/>
          </p:nvPr>
        </p:nvSpPr>
        <p:spPr>
          <a:xfrm>
            <a:off x="677334" y="1907177"/>
            <a:ext cx="8675672" cy="3718559"/>
          </a:xfrm>
        </p:spPr>
        <p:txBody>
          <a:bodyPr>
            <a:normAutofit/>
          </a:bodyPr>
          <a:lstStyle/>
          <a:p>
            <a:pPr algn="ctr"/>
            <a:r>
              <a:rPr lang="en-US" sz="9600" dirty="0"/>
              <a:t>The End</a:t>
            </a:r>
            <a:br>
              <a:rPr lang="en-US" sz="9600" dirty="0"/>
            </a:br>
            <a:r>
              <a:rPr lang="en-US" sz="9600" dirty="0"/>
              <a:t>Thank You</a:t>
            </a:r>
          </a:p>
        </p:txBody>
      </p:sp>
    </p:spTree>
    <p:extLst>
      <p:ext uri="{BB962C8B-B14F-4D97-AF65-F5344CB8AC3E}">
        <p14:creationId xmlns:p14="http://schemas.microsoft.com/office/powerpoint/2010/main" val="93411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6F23E-488A-461C-B601-07FBD8DF84C2}"/>
              </a:ext>
            </a:extLst>
          </p:cNvPr>
          <p:cNvSpPr>
            <a:spLocks noGrp="1"/>
          </p:cNvSpPr>
          <p:nvPr>
            <p:ph idx="1"/>
          </p:nvPr>
        </p:nvSpPr>
        <p:spPr>
          <a:xfrm>
            <a:off x="677334" y="1001486"/>
            <a:ext cx="9050140" cy="5460273"/>
          </a:xfrm>
        </p:spPr>
        <p:txBody>
          <a:bodyPr>
            <a:normAutofit/>
          </a:bodyPr>
          <a:lstStyle/>
          <a:p>
            <a:pPr marL="0" indent="0" algn="ctr">
              <a:buNone/>
            </a:pPr>
            <a:r>
              <a:rPr lang="en-US" sz="3600" dirty="0">
                <a:solidFill>
                  <a:schemeClr val="tx1"/>
                </a:solidFill>
              </a:rPr>
              <a:t>Project Name:</a:t>
            </a:r>
          </a:p>
          <a:p>
            <a:pPr marL="0" indent="0" algn="ctr">
              <a:buNone/>
            </a:pPr>
            <a:r>
              <a:rPr lang="en-US" sz="3600" dirty="0">
                <a:solidFill>
                  <a:schemeClr val="tx1"/>
                </a:solidFill>
              </a:rPr>
              <a:t>Demonstration Of Huffman Encoding</a:t>
            </a:r>
          </a:p>
          <a:p>
            <a:pPr marL="0" indent="0" algn="ctr">
              <a:buNone/>
            </a:pPr>
            <a:r>
              <a:rPr lang="en-US" sz="3600" dirty="0">
                <a:solidFill>
                  <a:schemeClr val="tx1"/>
                </a:solidFill>
              </a:rPr>
              <a:t>Team members:</a:t>
            </a:r>
          </a:p>
          <a:p>
            <a:pPr marL="0" indent="0" algn="ctr">
              <a:buNone/>
            </a:pPr>
            <a:r>
              <a:rPr lang="en-US" sz="3600" dirty="0">
                <a:solidFill>
                  <a:schemeClr val="tx1"/>
                </a:solidFill>
              </a:rPr>
              <a:t>Prashant Bhandari (076BCT049)</a:t>
            </a:r>
          </a:p>
          <a:p>
            <a:pPr marL="0" indent="0" algn="ctr">
              <a:buNone/>
            </a:pPr>
            <a:r>
              <a:rPr lang="en-US" sz="3600" dirty="0">
                <a:solidFill>
                  <a:schemeClr val="tx1"/>
                </a:solidFill>
              </a:rPr>
              <a:t>Pratik Dahal(076BCT051)</a:t>
            </a:r>
          </a:p>
          <a:p>
            <a:pPr marL="0" indent="0" algn="ctr">
              <a:buNone/>
            </a:pPr>
            <a:r>
              <a:rPr lang="en-US" sz="3600" dirty="0">
                <a:solidFill>
                  <a:schemeClr val="tx1"/>
                </a:solidFill>
              </a:rPr>
              <a:t>Rahul Jha (076BCT053)</a:t>
            </a:r>
          </a:p>
          <a:p>
            <a:pPr marL="0" indent="0" algn="ctr">
              <a:buNone/>
            </a:pPr>
            <a:r>
              <a:rPr lang="en-US" sz="3600" dirty="0">
                <a:solidFill>
                  <a:schemeClr val="tx1"/>
                </a:solidFill>
              </a:rPr>
              <a:t>Programming Language Used: </a:t>
            </a:r>
          </a:p>
          <a:p>
            <a:pPr marL="0" indent="0" algn="ctr">
              <a:buNone/>
            </a:pPr>
            <a:r>
              <a:rPr lang="en-US" sz="3600" dirty="0">
                <a:solidFill>
                  <a:schemeClr val="tx1"/>
                </a:solidFill>
              </a:rPr>
              <a:t>Python</a:t>
            </a:r>
          </a:p>
        </p:txBody>
      </p:sp>
    </p:spTree>
    <p:extLst>
      <p:ext uri="{BB962C8B-B14F-4D97-AF65-F5344CB8AC3E}">
        <p14:creationId xmlns:p14="http://schemas.microsoft.com/office/powerpoint/2010/main" val="229124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0852-0BC4-4CDE-B462-5CBA345CE1CA}"/>
              </a:ext>
            </a:extLst>
          </p:cNvPr>
          <p:cNvSpPr>
            <a:spLocks noGrp="1"/>
          </p:cNvSpPr>
          <p:nvPr>
            <p:ph type="title"/>
          </p:nvPr>
        </p:nvSpPr>
        <p:spPr/>
        <p:txBody>
          <a:bodyPr/>
          <a:lstStyle/>
          <a:p>
            <a:r>
              <a:rPr lang="en-US" dirty="0">
                <a:solidFill>
                  <a:schemeClr val="tx1"/>
                </a:solidFill>
              </a:rPr>
              <a:t>HUFFMAN ENCODING</a:t>
            </a:r>
          </a:p>
        </p:txBody>
      </p:sp>
      <p:sp>
        <p:nvSpPr>
          <p:cNvPr id="3" name="Content Placeholder 2">
            <a:extLst>
              <a:ext uri="{FF2B5EF4-FFF2-40B4-BE49-F238E27FC236}">
                <a16:creationId xmlns:a16="http://schemas.microsoft.com/office/drawing/2014/main" id="{F31C8617-7491-4D66-AFC7-DCBF0965114D}"/>
              </a:ext>
            </a:extLst>
          </p:cNvPr>
          <p:cNvSpPr>
            <a:spLocks noGrp="1"/>
          </p:cNvSpPr>
          <p:nvPr>
            <p:ph idx="1"/>
          </p:nvPr>
        </p:nvSpPr>
        <p:spPr/>
        <p:txBody>
          <a:bodyPr/>
          <a:lstStyle/>
          <a:p>
            <a:r>
              <a:rPr lang="en-US" dirty="0">
                <a:solidFill>
                  <a:schemeClr val="tx1"/>
                </a:solidFill>
                <a:latin typeface="arial" panose="020B0604020202020204" pitchFamily="34" charset="0"/>
              </a:rPr>
              <a:t>This elegant encoding technique was given by </a:t>
            </a:r>
            <a:r>
              <a:rPr lang="en-US" b="1" i="0" dirty="0">
                <a:solidFill>
                  <a:schemeClr val="tx1"/>
                </a:solidFill>
                <a:effectLst/>
                <a:latin typeface="arial" panose="020B0604020202020204" pitchFamily="34" charset="0"/>
              </a:rPr>
              <a:t>David Albert Huffman</a:t>
            </a:r>
            <a:r>
              <a:rPr lang="en-US" b="0" i="0" dirty="0">
                <a:solidFill>
                  <a:schemeClr val="tx1"/>
                </a:solidFill>
                <a:effectLst/>
                <a:latin typeface="arial" panose="020B0604020202020204" pitchFamily="34" charset="0"/>
              </a:rPr>
              <a:t> (1925–1999), an American pioneer in computer science, in 1952.</a:t>
            </a:r>
            <a:endParaRPr lang="en-US" b="0" i="0" dirty="0">
              <a:solidFill>
                <a:schemeClr val="tx1"/>
              </a:solidFill>
              <a:effectLst/>
              <a:latin typeface="urw-din"/>
            </a:endParaRPr>
          </a:p>
          <a:p>
            <a:r>
              <a:rPr lang="en-US" b="0" i="0" dirty="0">
                <a:solidFill>
                  <a:schemeClr val="tx1"/>
                </a:solidFill>
                <a:effectLst/>
                <a:latin typeface="urw-din"/>
              </a:rPr>
              <a:t>It is a lossless data compression algorithm which is carried out </a:t>
            </a:r>
            <a:r>
              <a:rPr lang="en-US" dirty="0">
                <a:solidFill>
                  <a:schemeClr val="tx1"/>
                </a:solidFill>
                <a:latin typeface="urw-din"/>
              </a:rPr>
              <a:t>by assigning binary codes</a:t>
            </a:r>
            <a:r>
              <a:rPr lang="en-US" b="0" i="0" dirty="0">
                <a:solidFill>
                  <a:schemeClr val="tx1"/>
                </a:solidFill>
                <a:effectLst/>
                <a:latin typeface="urw-din"/>
              </a:rPr>
              <a:t> to input characters based on their frequency.</a:t>
            </a:r>
          </a:p>
          <a:p>
            <a:r>
              <a:rPr lang="en-US" dirty="0">
                <a:solidFill>
                  <a:schemeClr val="tx1"/>
                </a:solidFill>
                <a:latin typeface="urw-din"/>
              </a:rPr>
              <a:t>It can be used to compress data like texts, images, videos etc. without losing any of the details.</a:t>
            </a:r>
            <a:endParaRPr lang="en-US" b="0" i="0" dirty="0">
              <a:solidFill>
                <a:schemeClr val="tx1"/>
              </a:solidFill>
              <a:effectLst/>
              <a:latin typeface="urw-din"/>
            </a:endParaRPr>
          </a:p>
          <a:p>
            <a:r>
              <a:rPr lang="en-US" b="0" i="0" dirty="0">
                <a:solidFill>
                  <a:schemeClr val="tx1"/>
                </a:solidFill>
                <a:effectLst/>
                <a:latin typeface="urw-din"/>
              </a:rPr>
              <a:t> The overall goal is to encode the input message using least binary bits.</a:t>
            </a:r>
          </a:p>
          <a:p>
            <a:r>
              <a:rPr lang="en-US" b="0" i="0" dirty="0">
                <a:solidFill>
                  <a:schemeClr val="tx1"/>
                </a:solidFill>
                <a:effectLst/>
                <a:latin typeface="urw-din"/>
              </a:rPr>
              <a:t> Encoding is done in such a way that  the codes (bit sequences) assigned to one character is not the prefix of code assigned to any other character.</a:t>
            </a:r>
          </a:p>
          <a:p>
            <a:endParaRPr lang="en-US" dirty="0">
              <a:solidFill>
                <a:schemeClr val="tx1"/>
              </a:solidFill>
            </a:endParaRPr>
          </a:p>
        </p:txBody>
      </p:sp>
    </p:spTree>
    <p:extLst>
      <p:ext uri="{BB962C8B-B14F-4D97-AF65-F5344CB8AC3E}">
        <p14:creationId xmlns:p14="http://schemas.microsoft.com/office/powerpoint/2010/main" val="214056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55F9-E6BC-423D-AD23-939D8DE9425A}"/>
              </a:ext>
            </a:extLst>
          </p:cNvPr>
          <p:cNvSpPr>
            <a:spLocks noGrp="1"/>
          </p:cNvSpPr>
          <p:nvPr>
            <p:ph type="title"/>
          </p:nvPr>
        </p:nvSpPr>
        <p:spPr/>
        <p:txBody>
          <a:bodyPr/>
          <a:lstStyle/>
          <a:p>
            <a:r>
              <a:rPr lang="en-US" dirty="0">
                <a:solidFill>
                  <a:schemeClr val="tx1"/>
                </a:solidFill>
              </a:rPr>
              <a:t>ENCODING ALGORITHM</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14FD1921-BA58-4AC4-B1B6-4D2E6B46E4C0}"/>
              </a:ext>
            </a:extLst>
          </p:cNvPr>
          <p:cNvSpPr>
            <a:spLocks noGrp="1"/>
          </p:cNvSpPr>
          <p:nvPr>
            <p:ph idx="1"/>
          </p:nvPr>
        </p:nvSpPr>
        <p:spPr>
          <a:xfrm>
            <a:off x="677334" y="1571656"/>
            <a:ext cx="8596668" cy="3880773"/>
          </a:xfrm>
        </p:spPr>
        <p:txBody>
          <a:bodyPr/>
          <a:lstStyle/>
          <a:p>
            <a:r>
              <a:rPr lang="en-US" dirty="0"/>
              <a:t>At first, construct a frequency table consisting of all the unique characters in the text along with their frequency(no of times they are repeated in the text). For example, if the text to be encoded is “</a:t>
            </a:r>
            <a:r>
              <a:rPr lang="en-US" i="1" dirty="0"/>
              <a:t>b</a:t>
            </a:r>
            <a:r>
              <a:rPr lang="en-US" b="0" i="1" dirty="0">
                <a:solidFill>
                  <a:schemeClr val="tx1"/>
                </a:solidFill>
                <a:effectLst/>
                <a:latin typeface="Georgia" panose="02040502050405020303" pitchFamily="18" charset="0"/>
              </a:rPr>
              <a:t>ee keeper keeps bees.</a:t>
            </a:r>
            <a:r>
              <a:rPr lang="en-US" b="0" i="0" dirty="0">
                <a:solidFill>
                  <a:schemeClr val="tx1"/>
                </a:solidFill>
                <a:effectLst/>
                <a:latin typeface="Georgia" panose="02040502050405020303" pitchFamily="18" charset="0"/>
              </a:rPr>
              <a:t>”, then the frequency table for this text is given as.</a:t>
            </a:r>
          </a:p>
          <a:p>
            <a:endParaRPr lang="en-US" dirty="0">
              <a:solidFill>
                <a:schemeClr val="tx1"/>
              </a:solidFill>
            </a:endParaRPr>
          </a:p>
          <a:p>
            <a:pPr marL="0" indent="0">
              <a:buNone/>
            </a:pPr>
            <a:endParaRPr lang="en-US" dirty="0"/>
          </a:p>
        </p:txBody>
      </p:sp>
      <p:graphicFrame>
        <p:nvGraphicFramePr>
          <p:cNvPr id="6" name="Table 6">
            <a:extLst>
              <a:ext uri="{FF2B5EF4-FFF2-40B4-BE49-F238E27FC236}">
                <a16:creationId xmlns:a16="http://schemas.microsoft.com/office/drawing/2014/main" id="{446224E5-A6A9-413D-A675-4CBCDD29451B}"/>
              </a:ext>
            </a:extLst>
          </p:cNvPr>
          <p:cNvGraphicFramePr>
            <a:graphicFrameLocks noGrp="1"/>
          </p:cNvGraphicFramePr>
          <p:nvPr>
            <p:extLst>
              <p:ext uri="{D42A27DB-BD31-4B8C-83A1-F6EECF244321}">
                <p14:modId xmlns:p14="http://schemas.microsoft.com/office/powerpoint/2010/main" val="13321864"/>
              </p:ext>
            </p:extLst>
          </p:nvPr>
        </p:nvGraphicFramePr>
        <p:xfrm>
          <a:off x="2420458" y="3120468"/>
          <a:ext cx="5110420" cy="3291840"/>
        </p:xfrm>
        <a:graphic>
          <a:graphicData uri="http://schemas.openxmlformats.org/drawingml/2006/table">
            <a:tbl>
              <a:tblPr firstRow="1" bandRow="1">
                <a:tableStyleId>{5C22544A-7EE6-4342-B048-85BDC9FD1C3A}</a:tableStyleId>
              </a:tblPr>
              <a:tblGrid>
                <a:gridCol w="2555210">
                  <a:extLst>
                    <a:ext uri="{9D8B030D-6E8A-4147-A177-3AD203B41FA5}">
                      <a16:colId xmlns:a16="http://schemas.microsoft.com/office/drawing/2014/main" val="13388554"/>
                    </a:ext>
                  </a:extLst>
                </a:gridCol>
                <a:gridCol w="2555210">
                  <a:extLst>
                    <a:ext uri="{9D8B030D-6E8A-4147-A177-3AD203B41FA5}">
                      <a16:colId xmlns:a16="http://schemas.microsoft.com/office/drawing/2014/main" val="3309006435"/>
                    </a:ext>
                  </a:extLst>
                </a:gridCol>
              </a:tblGrid>
              <a:tr h="306010">
                <a:tc>
                  <a:txBody>
                    <a:bodyPr/>
                    <a:lstStyle/>
                    <a:p>
                      <a:r>
                        <a:rPr lang="en-US" dirty="0"/>
                        <a:t>characters</a:t>
                      </a:r>
                    </a:p>
                  </a:txBody>
                  <a:tcPr/>
                </a:tc>
                <a:tc>
                  <a:txBody>
                    <a:bodyPr/>
                    <a:lstStyle/>
                    <a:p>
                      <a:r>
                        <a:rPr lang="en-US" dirty="0"/>
                        <a:t>Frequency</a:t>
                      </a:r>
                    </a:p>
                  </a:txBody>
                  <a:tcPr/>
                </a:tc>
                <a:extLst>
                  <a:ext uri="{0D108BD9-81ED-4DB2-BD59-A6C34878D82A}">
                    <a16:rowId xmlns:a16="http://schemas.microsoft.com/office/drawing/2014/main" val="881024320"/>
                  </a:ext>
                </a:extLst>
              </a:tr>
              <a:tr h="306010">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1927325094"/>
                  </a:ext>
                </a:extLst>
              </a:tr>
              <a:tr h="306010">
                <a:tc>
                  <a:txBody>
                    <a:bodyPr/>
                    <a:lstStyle/>
                    <a:p>
                      <a:r>
                        <a:rPr lang="en-US" dirty="0"/>
                        <a:t>p</a:t>
                      </a:r>
                    </a:p>
                  </a:txBody>
                  <a:tcPr/>
                </a:tc>
                <a:tc>
                  <a:txBody>
                    <a:bodyPr/>
                    <a:lstStyle/>
                    <a:p>
                      <a:r>
                        <a:rPr lang="en-US" dirty="0"/>
                        <a:t>2</a:t>
                      </a:r>
                    </a:p>
                  </a:txBody>
                  <a:tcPr/>
                </a:tc>
                <a:extLst>
                  <a:ext uri="{0D108BD9-81ED-4DB2-BD59-A6C34878D82A}">
                    <a16:rowId xmlns:a16="http://schemas.microsoft.com/office/drawing/2014/main" val="223866217"/>
                  </a:ext>
                </a:extLst>
              </a:tr>
              <a:tr h="306010">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4078059720"/>
                  </a:ext>
                </a:extLst>
              </a:tr>
              <a:tr h="306010">
                <a:tc>
                  <a:txBody>
                    <a:bodyPr/>
                    <a:lstStyle/>
                    <a:p>
                      <a:r>
                        <a:rPr lang="en-US" dirty="0"/>
                        <a:t>e</a:t>
                      </a:r>
                    </a:p>
                  </a:txBody>
                  <a:tcPr/>
                </a:tc>
                <a:tc>
                  <a:txBody>
                    <a:bodyPr/>
                    <a:lstStyle/>
                    <a:p>
                      <a:r>
                        <a:rPr lang="en-US" dirty="0"/>
                        <a:t>9</a:t>
                      </a:r>
                    </a:p>
                  </a:txBody>
                  <a:tcPr/>
                </a:tc>
                <a:extLst>
                  <a:ext uri="{0D108BD9-81ED-4DB2-BD59-A6C34878D82A}">
                    <a16:rowId xmlns:a16="http://schemas.microsoft.com/office/drawing/2014/main" val="4050063780"/>
                  </a:ext>
                </a:extLst>
              </a:tr>
              <a:tr h="306010">
                <a:tc>
                  <a:txBody>
                    <a:bodyPr/>
                    <a:lstStyle/>
                    <a:p>
                      <a:r>
                        <a:rPr lang="en-US" dirty="0"/>
                        <a:t>space</a:t>
                      </a:r>
                    </a:p>
                  </a:txBody>
                  <a:tcPr/>
                </a:tc>
                <a:tc>
                  <a:txBody>
                    <a:bodyPr/>
                    <a:lstStyle/>
                    <a:p>
                      <a:r>
                        <a:rPr lang="en-US" dirty="0"/>
                        <a:t>3</a:t>
                      </a:r>
                    </a:p>
                  </a:txBody>
                  <a:tcPr/>
                </a:tc>
                <a:extLst>
                  <a:ext uri="{0D108BD9-81ED-4DB2-BD59-A6C34878D82A}">
                    <a16:rowId xmlns:a16="http://schemas.microsoft.com/office/drawing/2014/main" val="945961273"/>
                  </a:ext>
                </a:extLst>
              </a:tr>
              <a:tr h="306010">
                <a:tc>
                  <a:txBody>
                    <a:bodyPr/>
                    <a:lstStyle/>
                    <a:p>
                      <a:r>
                        <a:rPr lang="en-US" dirty="0"/>
                        <a:t>b</a:t>
                      </a:r>
                    </a:p>
                  </a:txBody>
                  <a:tcPr/>
                </a:tc>
                <a:tc>
                  <a:txBody>
                    <a:bodyPr/>
                    <a:lstStyle/>
                    <a:p>
                      <a:r>
                        <a:rPr lang="en-US" dirty="0"/>
                        <a:t>2</a:t>
                      </a:r>
                    </a:p>
                  </a:txBody>
                  <a:tcPr/>
                </a:tc>
                <a:extLst>
                  <a:ext uri="{0D108BD9-81ED-4DB2-BD59-A6C34878D82A}">
                    <a16:rowId xmlns:a16="http://schemas.microsoft.com/office/drawing/2014/main" val="1054333331"/>
                  </a:ext>
                </a:extLst>
              </a:tr>
              <a:tr h="306010">
                <a:tc>
                  <a:txBody>
                    <a:bodyPr/>
                    <a:lstStyle/>
                    <a:p>
                      <a:r>
                        <a:rPr lang="en-US" dirty="0"/>
                        <a:t>k</a:t>
                      </a:r>
                    </a:p>
                  </a:txBody>
                  <a:tcPr/>
                </a:tc>
                <a:tc>
                  <a:txBody>
                    <a:bodyPr/>
                    <a:lstStyle/>
                    <a:p>
                      <a:r>
                        <a:rPr lang="en-US" dirty="0"/>
                        <a:t>2</a:t>
                      </a:r>
                    </a:p>
                  </a:txBody>
                  <a:tcPr/>
                </a:tc>
                <a:extLst>
                  <a:ext uri="{0D108BD9-81ED-4DB2-BD59-A6C34878D82A}">
                    <a16:rowId xmlns:a16="http://schemas.microsoft.com/office/drawing/2014/main" val="650963832"/>
                  </a:ext>
                </a:extLst>
              </a:tr>
              <a:tr h="306010">
                <a:tc>
                  <a:txBody>
                    <a:bodyPr/>
                    <a:lstStyle/>
                    <a:p>
                      <a:r>
                        <a:rPr lang="en-US" dirty="0"/>
                        <a:t>s</a:t>
                      </a:r>
                    </a:p>
                  </a:txBody>
                  <a:tcPr/>
                </a:tc>
                <a:tc>
                  <a:txBody>
                    <a:bodyPr/>
                    <a:lstStyle/>
                    <a:p>
                      <a:r>
                        <a:rPr lang="en-US" dirty="0"/>
                        <a:t>2</a:t>
                      </a:r>
                    </a:p>
                  </a:txBody>
                  <a:tcPr/>
                </a:tc>
                <a:extLst>
                  <a:ext uri="{0D108BD9-81ED-4DB2-BD59-A6C34878D82A}">
                    <a16:rowId xmlns:a16="http://schemas.microsoft.com/office/drawing/2014/main" val="236219204"/>
                  </a:ext>
                </a:extLst>
              </a:tr>
            </a:tbl>
          </a:graphicData>
        </a:graphic>
      </p:graphicFrame>
      <p:graphicFrame>
        <p:nvGraphicFramePr>
          <p:cNvPr id="7" name="Table 6">
            <a:extLst>
              <a:ext uri="{FF2B5EF4-FFF2-40B4-BE49-F238E27FC236}">
                <a16:creationId xmlns:a16="http://schemas.microsoft.com/office/drawing/2014/main" id="{ACD72C7E-A2E1-42CC-9296-18D9B84F05FE}"/>
              </a:ext>
            </a:extLst>
          </p:cNvPr>
          <p:cNvGraphicFramePr>
            <a:graphicFrameLocks noGrp="1"/>
          </p:cNvGraphicFramePr>
          <p:nvPr>
            <p:extLst>
              <p:ext uri="{D42A27DB-BD31-4B8C-83A1-F6EECF244321}">
                <p14:modId xmlns:p14="http://schemas.microsoft.com/office/powerpoint/2010/main" val="13321864"/>
              </p:ext>
            </p:extLst>
          </p:nvPr>
        </p:nvGraphicFramePr>
        <p:xfrm>
          <a:off x="2420458" y="3122645"/>
          <a:ext cx="5110420" cy="3291840"/>
        </p:xfrm>
        <a:graphic>
          <a:graphicData uri="http://schemas.openxmlformats.org/drawingml/2006/table">
            <a:tbl>
              <a:tblPr firstRow="1" bandRow="1">
                <a:tableStyleId>{5C22544A-7EE6-4342-B048-85BDC9FD1C3A}</a:tableStyleId>
              </a:tblPr>
              <a:tblGrid>
                <a:gridCol w="2555210">
                  <a:extLst>
                    <a:ext uri="{9D8B030D-6E8A-4147-A177-3AD203B41FA5}">
                      <a16:colId xmlns:a16="http://schemas.microsoft.com/office/drawing/2014/main" val="13388554"/>
                    </a:ext>
                  </a:extLst>
                </a:gridCol>
                <a:gridCol w="2555210">
                  <a:extLst>
                    <a:ext uri="{9D8B030D-6E8A-4147-A177-3AD203B41FA5}">
                      <a16:colId xmlns:a16="http://schemas.microsoft.com/office/drawing/2014/main" val="3309006435"/>
                    </a:ext>
                  </a:extLst>
                </a:gridCol>
              </a:tblGrid>
              <a:tr h="306010">
                <a:tc>
                  <a:txBody>
                    <a:bodyPr/>
                    <a:lstStyle/>
                    <a:p>
                      <a:r>
                        <a:rPr lang="en-US" dirty="0"/>
                        <a:t>characters</a:t>
                      </a:r>
                    </a:p>
                  </a:txBody>
                  <a:tcPr/>
                </a:tc>
                <a:tc>
                  <a:txBody>
                    <a:bodyPr/>
                    <a:lstStyle/>
                    <a:p>
                      <a:r>
                        <a:rPr lang="en-US" dirty="0"/>
                        <a:t>Frequency</a:t>
                      </a:r>
                    </a:p>
                  </a:txBody>
                  <a:tcPr/>
                </a:tc>
                <a:extLst>
                  <a:ext uri="{0D108BD9-81ED-4DB2-BD59-A6C34878D82A}">
                    <a16:rowId xmlns:a16="http://schemas.microsoft.com/office/drawing/2014/main" val="881024320"/>
                  </a:ext>
                </a:extLst>
              </a:tr>
              <a:tr h="306010">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1927325094"/>
                  </a:ext>
                </a:extLst>
              </a:tr>
              <a:tr h="306010">
                <a:tc>
                  <a:txBody>
                    <a:bodyPr/>
                    <a:lstStyle/>
                    <a:p>
                      <a:r>
                        <a:rPr lang="en-US" dirty="0"/>
                        <a:t>p</a:t>
                      </a:r>
                    </a:p>
                  </a:txBody>
                  <a:tcPr/>
                </a:tc>
                <a:tc>
                  <a:txBody>
                    <a:bodyPr/>
                    <a:lstStyle/>
                    <a:p>
                      <a:r>
                        <a:rPr lang="en-US" dirty="0"/>
                        <a:t>2</a:t>
                      </a:r>
                    </a:p>
                  </a:txBody>
                  <a:tcPr/>
                </a:tc>
                <a:extLst>
                  <a:ext uri="{0D108BD9-81ED-4DB2-BD59-A6C34878D82A}">
                    <a16:rowId xmlns:a16="http://schemas.microsoft.com/office/drawing/2014/main" val="223866217"/>
                  </a:ext>
                </a:extLst>
              </a:tr>
              <a:tr h="306010">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4078059720"/>
                  </a:ext>
                </a:extLst>
              </a:tr>
              <a:tr h="306010">
                <a:tc>
                  <a:txBody>
                    <a:bodyPr/>
                    <a:lstStyle/>
                    <a:p>
                      <a:r>
                        <a:rPr lang="en-US" dirty="0"/>
                        <a:t>e</a:t>
                      </a:r>
                    </a:p>
                  </a:txBody>
                  <a:tcPr/>
                </a:tc>
                <a:tc>
                  <a:txBody>
                    <a:bodyPr/>
                    <a:lstStyle/>
                    <a:p>
                      <a:r>
                        <a:rPr lang="en-US" dirty="0"/>
                        <a:t>9</a:t>
                      </a:r>
                    </a:p>
                  </a:txBody>
                  <a:tcPr/>
                </a:tc>
                <a:extLst>
                  <a:ext uri="{0D108BD9-81ED-4DB2-BD59-A6C34878D82A}">
                    <a16:rowId xmlns:a16="http://schemas.microsoft.com/office/drawing/2014/main" val="4050063780"/>
                  </a:ext>
                </a:extLst>
              </a:tr>
              <a:tr h="306010">
                <a:tc>
                  <a:txBody>
                    <a:bodyPr/>
                    <a:lstStyle/>
                    <a:p>
                      <a:r>
                        <a:rPr lang="en-US" dirty="0"/>
                        <a:t>space</a:t>
                      </a:r>
                    </a:p>
                  </a:txBody>
                  <a:tcPr/>
                </a:tc>
                <a:tc>
                  <a:txBody>
                    <a:bodyPr/>
                    <a:lstStyle/>
                    <a:p>
                      <a:r>
                        <a:rPr lang="en-US" dirty="0"/>
                        <a:t>3</a:t>
                      </a:r>
                    </a:p>
                  </a:txBody>
                  <a:tcPr/>
                </a:tc>
                <a:extLst>
                  <a:ext uri="{0D108BD9-81ED-4DB2-BD59-A6C34878D82A}">
                    <a16:rowId xmlns:a16="http://schemas.microsoft.com/office/drawing/2014/main" val="945961273"/>
                  </a:ext>
                </a:extLst>
              </a:tr>
              <a:tr h="306010">
                <a:tc>
                  <a:txBody>
                    <a:bodyPr/>
                    <a:lstStyle/>
                    <a:p>
                      <a:r>
                        <a:rPr lang="en-US" dirty="0"/>
                        <a:t>b</a:t>
                      </a:r>
                    </a:p>
                  </a:txBody>
                  <a:tcPr/>
                </a:tc>
                <a:tc>
                  <a:txBody>
                    <a:bodyPr/>
                    <a:lstStyle/>
                    <a:p>
                      <a:r>
                        <a:rPr lang="en-US" dirty="0"/>
                        <a:t>2</a:t>
                      </a:r>
                    </a:p>
                  </a:txBody>
                  <a:tcPr/>
                </a:tc>
                <a:extLst>
                  <a:ext uri="{0D108BD9-81ED-4DB2-BD59-A6C34878D82A}">
                    <a16:rowId xmlns:a16="http://schemas.microsoft.com/office/drawing/2014/main" val="1054333331"/>
                  </a:ext>
                </a:extLst>
              </a:tr>
              <a:tr h="306010">
                <a:tc>
                  <a:txBody>
                    <a:bodyPr/>
                    <a:lstStyle/>
                    <a:p>
                      <a:r>
                        <a:rPr lang="en-US" dirty="0"/>
                        <a:t>k</a:t>
                      </a:r>
                    </a:p>
                  </a:txBody>
                  <a:tcPr/>
                </a:tc>
                <a:tc>
                  <a:txBody>
                    <a:bodyPr/>
                    <a:lstStyle/>
                    <a:p>
                      <a:r>
                        <a:rPr lang="en-US" dirty="0"/>
                        <a:t>2</a:t>
                      </a:r>
                    </a:p>
                  </a:txBody>
                  <a:tcPr/>
                </a:tc>
                <a:extLst>
                  <a:ext uri="{0D108BD9-81ED-4DB2-BD59-A6C34878D82A}">
                    <a16:rowId xmlns:a16="http://schemas.microsoft.com/office/drawing/2014/main" val="650963832"/>
                  </a:ext>
                </a:extLst>
              </a:tr>
              <a:tr h="306010">
                <a:tc>
                  <a:txBody>
                    <a:bodyPr/>
                    <a:lstStyle/>
                    <a:p>
                      <a:r>
                        <a:rPr lang="en-US" dirty="0"/>
                        <a:t>s</a:t>
                      </a:r>
                    </a:p>
                  </a:txBody>
                  <a:tcPr/>
                </a:tc>
                <a:tc>
                  <a:txBody>
                    <a:bodyPr/>
                    <a:lstStyle/>
                    <a:p>
                      <a:r>
                        <a:rPr lang="en-US" dirty="0"/>
                        <a:t>2</a:t>
                      </a:r>
                    </a:p>
                  </a:txBody>
                  <a:tcPr/>
                </a:tc>
                <a:extLst>
                  <a:ext uri="{0D108BD9-81ED-4DB2-BD59-A6C34878D82A}">
                    <a16:rowId xmlns:a16="http://schemas.microsoft.com/office/drawing/2014/main" val="236219204"/>
                  </a:ext>
                </a:extLst>
              </a:tr>
            </a:tbl>
          </a:graphicData>
        </a:graphic>
      </p:graphicFrame>
    </p:spTree>
    <p:extLst>
      <p:ext uri="{BB962C8B-B14F-4D97-AF65-F5344CB8AC3E}">
        <p14:creationId xmlns:p14="http://schemas.microsoft.com/office/powerpoint/2010/main" val="320172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FCAE-413D-4615-9DF9-42F9BDCF7E83}"/>
              </a:ext>
            </a:extLst>
          </p:cNvPr>
          <p:cNvSpPr>
            <a:spLocks noGrp="1"/>
          </p:cNvSpPr>
          <p:nvPr>
            <p:ph type="title"/>
          </p:nvPr>
        </p:nvSpPr>
        <p:spPr/>
        <p:txBody>
          <a:bodyPr/>
          <a:lstStyle/>
          <a:p>
            <a:r>
              <a:rPr lang="en-US" dirty="0"/>
              <a:t>Encoding Algorithm (continued)</a:t>
            </a:r>
          </a:p>
        </p:txBody>
      </p:sp>
      <p:sp>
        <p:nvSpPr>
          <p:cNvPr id="3" name="Content Placeholder 2">
            <a:extLst>
              <a:ext uri="{FF2B5EF4-FFF2-40B4-BE49-F238E27FC236}">
                <a16:creationId xmlns:a16="http://schemas.microsoft.com/office/drawing/2014/main" id="{358B0E9C-EC09-4042-9472-FD87123B1FD5}"/>
              </a:ext>
            </a:extLst>
          </p:cNvPr>
          <p:cNvSpPr>
            <a:spLocks noGrp="1"/>
          </p:cNvSpPr>
          <p:nvPr>
            <p:ph idx="1"/>
          </p:nvPr>
        </p:nvSpPr>
        <p:spPr/>
        <p:txBody>
          <a:bodyPr/>
          <a:lstStyle/>
          <a:p>
            <a:r>
              <a:rPr lang="en-US" dirty="0"/>
              <a:t>Arrange the table in ascending order such that characters with least frequency is at the top(beginning).</a:t>
            </a:r>
          </a:p>
          <a:p>
            <a:pPr marL="0" indent="0">
              <a:buNone/>
            </a:pPr>
            <a:endParaRPr lang="en-US" dirty="0"/>
          </a:p>
          <a:p>
            <a:endParaRPr lang="en-US" dirty="0"/>
          </a:p>
        </p:txBody>
      </p:sp>
      <p:graphicFrame>
        <p:nvGraphicFramePr>
          <p:cNvPr id="5" name="Table 5">
            <a:extLst>
              <a:ext uri="{FF2B5EF4-FFF2-40B4-BE49-F238E27FC236}">
                <a16:creationId xmlns:a16="http://schemas.microsoft.com/office/drawing/2014/main" id="{3F5A9F84-617B-4CCA-8A12-EBDF2FCE5EE9}"/>
              </a:ext>
            </a:extLst>
          </p:cNvPr>
          <p:cNvGraphicFramePr>
            <a:graphicFrameLocks noGrp="1"/>
          </p:cNvGraphicFramePr>
          <p:nvPr>
            <p:extLst>
              <p:ext uri="{D42A27DB-BD31-4B8C-83A1-F6EECF244321}">
                <p14:modId xmlns:p14="http://schemas.microsoft.com/office/powerpoint/2010/main" val="741313783"/>
              </p:ext>
            </p:extLst>
          </p:nvPr>
        </p:nvGraphicFramePr>
        <p:xfrm>
          <a:off x="978263" y="2933991"/>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35170672"/>
                    </a:ext>
                  </a:extLst>
                </a:gridCol>
                <a:gridCol w="4064000">
                  <a:extLst>
                    <a:ext uri="{9D8B030D-6E8A-4147-A177-3AD203B41FA5}">
                      <a16:colId xmlns:a16="http://schemas.microsoft.com/office/drawing/2014/main" val="3754967500"/>
                    </a:ext>
                  </a:extLst>
                </a:gridCol>
              </a:tblGrid>
              <a:tr h="370840">
                <a:tc>
                  <a:txBody>
                    <a:bodyPr/>
                    <a:lstStyle/>
                    <a:p>
                      <a:r>
                        <a:rPr lang="en-US" dirty="0"/>
                        <a:t>characters</a:t>
                      </a:r>
                    </a:p>
                  </a:txBody>
                  <a:tcPr/>
                </a:tc>
                <a:tc>
                  <a:txBody>
                    <a:bodyPr/>
                    <a:lstStyle/>
                    <a:p>
                      <a:r>
                        <a:rPr lang="en-US" dirty="0"/>
                        <a:t>Frequency</a:t>
                      </a:r>
                    </a:p>
                  </a:txBody>
                  <a:tcPr/>
                </a:tc>
                <a:extLst>
                  <a:ext uri="{0D108BD9-81ED-4DB2-BD59-A6C34878D82A}">
                    <a16:rowId xmlns:a16="http://schemas.microsoft.com/office/drawing/2014/main" val="1026608554"/>
                  </a:ext>
                </a:extLst>
              </a:tr>
              <a:tr h="370840">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3714529134"/>
                  </a:ext>
                </a:extLst>
              </a:tr>
              <a:tr h="370840">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845703987"/>
                  </a:ext>
                </a:extLst>
              </a:tr>
              <a:tr h="370840">
                <a:tc>
                  <a:txBody>
                    <a:bodyPr/>
                    <a:lstStyle/>
                    <a:p>
                      <a:r>
                        <a:rPr lang="en-US" dirty="0"/>
                        <a:t>p</a:t>
                      </a:r>
                    </a:p>
                  </a:txBody>
                  <a:tcPr/>
                </a:tc>
                <a:tc>
                  <a:txBody>
                    <a:bodyPr/>
                    <a:lstStyle/>
                    <a:p>
                      <a:r>
                        <a:rPr lang="en-US" dirty="0"/>
                        <a:t>2</a:t>
                      </a:r>
                    </a:p>
                  </a:txBody>
                  <a:tcPr/>
                </a:tc>
                <a:extLst>
                  <a:ext uri="{0D108BD9-81ED-4DB2-BD59-A6C34878D82A}">
                    <a16:rowId xmlns:a16="http://schemas.microsoft.com/office/drawing/2014/main" val="2461960802"/>
                  </a:ext>
                </a:extLst>
              </a:tr>
              <a:tr h="370840">
                <a:tc>
                  <a:txBody>
                    <a:bodyPr/>
                    <a:lstStyle/>
                    <a:p>
                      <a:r>
                        <a:rPr lang="en-US" dirty="0"/>
                        <a:t>b</a:t>
                      </a:r>
                    </a:p>
                  </a:txBody>
                  <a:tcPr/>
                </a:tc>
                <a:tc>
                  <a:txBody>
                    <a:bodyPr/>
                    <a:lstStyle/>
                    <a:p>
                      <a:r>
                        <a:rPr lang="en-US" dirty="0"/>
                        <a:t>2</a:t>
                      </a:r>
                    </a:p>
                  </a:txBody>
                  <a:tcPr/>
                </a:tc>
                <a:extLst>
                  <a:ext uri="{0D108BD9-81ED-4DB2-BD59-A6C34878D82A}">
                    <a16:rowId xmlns:a16="http://schemas.microsoft.com/office/drawing/2014/main" val="1817535167"/>
                  </a:ext>
                </a:extLst>
              </a:tr>
              <a:tr h="370840">
                <a:tc>
                  <a:txBody>
                    <a:bodyPr/>
                    <a:lstStyle/>
                    <a:p>
                      <a:r>
                        <a:rPr lang="en-US" dirty="0"/>
                        <a:t>k</a:t>
                      </a:r>
                    </a:p>
                  </a:txBody>
                  <a:tcPr/>
                </a:tc>
                <a:tc>
                  <a:txBody>
                    <a:bodyPr/>
                    <a:lstStyle/>
                    <a:p>
                      <a:r>
                        <a:rPr lang="en-US" dirty="0"/>
                        <a:t>2</a:t>
                      </a:r>
                    </a:p>
                  </a:txBody>
                  <a:tcPr/>
                </a:tc>
                <a:extLst>
                  <a:ext uri="{0D108BD9-81ED-4DB2-BD59-A6C34878D82A}">
                    <a16:rowId xmlns:a16="http://schemas.microsoft.com/office/drawing/2014/main" val="433036443"/>
                  </a:ext>
                </a:extLst>
              </a:tr>
              <a:tr h="370840">
                <a:tc>
                  <a:txBody>
                    <a:bodyPr/>
                    <a:lstStyle/>
                    <a:p>
                      <a:r>
                        <a:rPr lang="en-US" dirty="0"/>
                        <a:t>s</a:t>
                      </a:r>
                    </a:p>
                  </a:txBody>
                  <a:tcPr/>
                </a:tc>
                <a:tc>
                  <a:txBody>
                    <a:bodyPr/>
                    <a:lstStyle/>
                    <a:p>
                      <a:r>
                        <a:rPr lang="en-US" dirty="0"/>
                        <a:t>2</a:t>
                      </a:r>
                    </a:p>
                  </a:txBody>
                  <a:tcPr/>
                </a:tc>
                <a:extLst>
                  <a:ext uri="{0D108BD9-81ED-4DB2-BD59-A6C34878D82A}">
                    <a16:rowId xmlns:a16="http://schemas.microsoft.com/office/drawing/2014/main" val="3321876350"/>
                  </a:ext>
                </a:extLst>
              </a:tr>
              <a:tr h="370840">
                <a:tc>
                  <a:txBody>
                    <a:bodyPr/>
                    <a:lstStyle/>
                    <a:p>
                      <a:r>
                        <a:rPr lang="en-US" dirty="0"/>
                        <a:t>space</a:t>
                      </a:r>
                    </a:p>
                  </a:txBody>
                  <a:tcPr/>
                </a:tc>
                <a:tc>
                  <a:txBody>
                    <a:bodyPr/>
                    <a:lstStyle/>
                    <a:p>
                      <a:r>
                        <a:rPr lang="en-US" dirty="0"/>
                        <a:t>3</a:t>
                      </a:r>
                    </a:p>
                  </a:txBody>
                  <a:tcPr/>
                </a:tc>
                <a:extLst>
                  <a:ext uri="{0D108BD9-81ED-4DB2-BD59-A6C34878D82A}">
                    <a16:rowId xmlns:a16="http://schemas.microsoft.com/office/drawing/2014/main" val="1150599847"/>
                  </a:ext>
                </a:extLst>
              </a:tr>
              <a:tr h="370840">
                <a:tc>
                  <a:txBody>
                    <a:bodyPr/>
                    <a:lstStyle/>
                    <a:p>
                      <a:r>
                        <a:rPr lang="en-US" dirty="0"/>
                        <a:t>e</a:t>
                      </a:r>
                    </a:p>
                  </a:txBody>
                  <a:tcPr/>
                </a:tc>
                <a:tc>
                  <a:txBody>
                    <a:bodyPr/>
                    <a:lstStyle/>
                    <a:p>
                      <a:r>
                        <a:rPr lang="en-US" dirty="0"/>
                        <a:t>9</a:t>
                      </a:r>
                    </a:p>
                  </a:txBody>
                  <a:tcPr/>
                </a:tc>
                <a:extLst>
                  <a:ext uri="{0D108BD9-81ED-4DB2-BD59-A6C34878D82A}">
                    <a16:rowId xmlns:a16="http://schemas.microsoft.com/office/drawing/2014/main" val="4103818910"/>
                  </a:ext>
                </a:extLst>
              </a:tr>
            </a:tbl>
          </a:graphicData>
        </a:graphic>
      </p:graphicFrame>
    </p:spTree>
    <p:extLst>
      <p:ext uri="{BB962C8B-B14F-4D97-AF65-F5344CB8AC3E}">
        <p14:creationId xmlns:p14="http://schemas.microsoft.com/office/powerpoint/2010/main" val="240467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7980-E6E2-4A32-9D00-6B3EB4254D34}"/>
              </a:ext>
            </a:extLst>
          </p:cNvPr>
          <p:cNvSpPr>
            <a:spLocks noGrp="1"/>
          </p:cNvSpPr>
          <p:nvPr>
            <p:ph type="title"/>
          </p:nvPr>
        </p:nvSpPr>
        <p:spPr/>
        <p:txBody>
          <a:bodyPr/>
          <a:lstStyle/>
          <a:p>
            <a:r>
              <a:rPr lang="en-US" dirty="0"/>
              <a:t>Encoding Algorithm (continued)</a:t>
            </a:r>
          </a:p>
        </p:txBody>
      </p:sp>
      <p:sp>
        <p:nvSpPr>
          <p:cNvPr id="3" name="Content Placeholder 2">
            <a:extLst>
              <a:ext uri="{FF2B5EF4-FFF2-40B4-BE49-F238E27FC236}">
                <a16:creationId xmlns:a16="http://schemas.microsoft.com/office/drawing/2014/main" id="{C23B0B3E-2809-41B7-8477-E403FA1792FB}"/>
              </a:ext>
            </a:extLst>
          </p:cNvPr>
          <p:cNvSpPr>
            <a:spLocks noGrp="1"/>
          </p:cNvSpPr>
          <p:nvPr>
            <p:ph idx="1"/>
          </p:nvPr>
        </p:nvSpPr>
        <p:spPr/>
        <p:txBody>
          <a:bodyPr/>
          <a:lstStyle/>
          <a:p>
            <a:r>
              <a:rPr lang="en-US" dirty="0"/>
              <a:t>Take two characters of least frequencies and construct a node consisting of two leaf nodes. Store the sum of frequencies of the leaf nodes in the parent node after which a tree is obtained as shown below.</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F33E697-CA25-44CB-B484-B7E5C68FFCED}"/>
              </a:ext>
            </a:extLst>
          </p:cNvPr>
          <p:cNvPicPr>
            <a:picLocks noChangeAspect="1"/>
          </p:cNvPicPr>
          <p:nvPr/>
        </p:nvPicPr>
        <p:blipFill>
          <a:blip r:embed="rId2"/>
          <a:stretch>
            <a:fillRect/>
          </a:stretch>
        </p:blipFill>
        <p:spPr>
          <a:xfrm>
            <a:off x="2084794" y="3164057"/>
            <a:ext cx="5404577" cy="3513220"/>
          </a:xfrm>
          <a:prstGeom prst="rect">
            <a:avLst/>
          </a:prstGeom>
        </p:spPr>
      </p:pic>
    </p:spTree>
    <p:extLst>
      <p:ext uri="{BB962C8B-B14F-4D97-AF65-F5344CB8AC3E}">
        <p14:creationId xmlns:p14="http://schemas.microsoft.com/office/powerpoint/2010/main" val="346495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3F8B-BE4C-4E60-9C5E-B60F9D4A5A14}"/>
              </a:ext>
            </a:extLst>
          </p:cNvPr>
          <p:cNvSpPr>
            <a:spLocks noGrp="1"/>
          </p:cNvSpPr>
          <p:nvPr>
            <p:ph type="title"/>
          </p:nvPr>
        </p:nvSpPr>
        <p:spPr/>
        <p:txBody>
          <a:bodyPr/>
          <a:lstStyle/>
          <a:p>
            <a:r>
              <a:rPr lang="en-US" dirty="0"/>
              <a:t>Encoding Algorithm (continued)</a:t>
            </a:r>
          </a:p>
        </p:txBody>
      </p:sp>
      <p:sp>
        <p:nvSpPr>
          <p:cNvPr id="3" name="Content Placeholder 2">
            <a:extLst>
              <a:ext uri="{FF2B5EF4-FFF2-40B4-BE49-F238E27FC236}">
                <a16:creationId xmlns:a16="http://schemas.microsoft.com/office/drawing/2014/main" id="{16804D16-DBE3-4824-95E8-04A17597A777}"/>
              </a:ext>
            </a:extLst>
          </p:cNvPr>
          <p:cNvSpPr>
            <a:spLocks noGrp="1"/>
          </p:cNvSpPr>
          <p:nvPr>
            <p:ph idx="1"/>
          </p:nvPr>
        </p:nvSpPr>
        <p:spPr>
          <a:xfrm>
            <a:off x="677334" y="1550127"/>
            <a:ext cx="8596668" cy="4491236"/>
          </a:xfrm>
        </p:spPr>
        <p:txBody>
          <a:bodyPr/>
          <a:lstStyle/>
          <a:p>
            <a:r>
              <a:rPr lang="en-US" dirty="0"/>
              <a:t>Starting from the root node, assign 0 to all the nodes on the left and 1 to the ones on the right. On doing so, the following tree is obtained.</a:t>
            </a:r>
          </a:p>
          <a:p>
            <a:pPr marL="0" indent="0">
              <a:buNone/>
            </a:pPr>
            <a:endParaRPr lang="en-US" dirty="0"/>
          </a:p>
        </p:txBody>
      </p:sp>
      <p:pic>
        <p:nvPicPr>
          <p:cNvPr id="5" name="Picture 4">
            <a:extLst>
              <a:ext uri="{FF2B5EF4-FFF2-40B4-BE49-F238E27FC236}">
                <a16:creationId xmlns:a16="http://schemas.microsoft.com/office/drawing/2014/main" id="{241E9D09-696B-445F-B66B-7DCC4677BA86}"/>
              </a:ext>
            </a:extLst>
          </p:cNvPr>
          <p:cNvPicPr>
            <a:picLocks noChangeAspect="1"/>
          </p:cNvPicPr>
          <p:nvPr/>
        </p:nvPicPr>
        <p:blipFill>
          <a:blip r:embed="rId2"/>
          <a:stretch>
            <a:fillRect/>
          </a:stretch>
        </p:blipFill>
        <p:spPr>
          <a:xfrm>
            <a:off x="1996074" y="2468654"/>
            <a:ext cx="5959188" cy="3874605"/>
          </a:xfrm>
          <a:prstGeom prst="rect">
            <a:avLst/>
          </a:prstGeom>
        </p:spPr>
      </p:pic>
    </p:spTree>
    <p:extLst>
      <p:ext uri="{BB962C8B-B14F-4D97-AF65-F5344CB8AC3E}">
        <p14:creationId xmlns:p14="http://schemas.microsoft.com/office/powerpoint/2010/main" val="283840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D88A-3FF9-4A47-B509-DC3870A06D21}"/>
              </a:ext>
            </a:extLst>
          </p:cNvPr>
          <p:cNvSpPr>
            <a:spLocks noGrp="1"/>
          </p:cNvSpPr>
          <p:nvPr>
            <p:ph type="title"/>
          </p:nvPr>
        </p:nvSpPr>
        <p:spPr/>
        <p:txBody>
          <a:bodyPr/>
          <a:lstStyle/>
          <a:p>
            <a:r>
              <a:rPr lang="en-US" dirty="0"/>
              <a:t>Encoding Algorithm (continued)</a:t>
            </a:r>
          </a:p>
        </p:txBody>
      </p:sp>
      <p:sp>
        <p:nvSpPr>
          <p:cNvPr id="3" name="Content Placeholder 2">
            <a:extLst>
              <a:ext uri="{FF2B5EF4-FFF2-40B4-BE49-F238E27FC236}">
                <a16:creationId xmlns:a16="http://schemas.microsoft.com/office/drawing/2014/main" id="{1C504421-910D-4203-A6BF-F51404886D86}"/>
              </a:ext>
            </a:extLst>
          </p:cNvPr>
          <p:cNvSpPr>
            <a:spLocks noGrp="1"/>
          </p:cNvSpPr>
          <p:nvPr>
            <p:ph idx="1"/>
          </p:nvPr>
        </p:nvSpPr>
        <p:spPr/>
        <p:txBody>
          <a:bodyPr/>
          <a:lstStyle/>
          <a:p>
            <a:r>
              <a:rPr lang="en-US" dirty="0"/>
              <a:t>Obtain a table for each alphabet in the text along with its encoded string.</a:t>
            </a:r>
          </a:p>
          <a:p>
            <a:pPr marL="0" indent="0">
              <a:buNone/>
            </a:pPr>
            <a:endParaRPr lang="en-US" dirty="0"/>
          </a:p>
        </p:txBody>
      </p:sp>
      <p:graphicFrame>
        <p:nvGraphicFramePr>
          <p:cNvPr id="4" name="Table 4">
            <a:extLst>
              <a:ext uri="{FF2B5EF4-FFF2-40B4-BE49-F238E27FC236}">
                <a16:creationId xmlns:a16="http://schemas.microsoft.com/office/drawing/2014/main" id="{1E23EF19-3B62-4B9D-B7A0-1208E014586A}"/>
              </a:ext>
            </a:extLst>
          </p:cNvPr>
          <p:cNvGraphicFramePr>
            <a:graphicFrameLocks noGrp="1"/>
          </p:cNvGraphicFramePr>
          <p:nvPr>
            <p:extLst>
              <p:ext uri="{D42A27DB-BD31-4B8C-83A1-F6EECF244321}">
                <p14:modId xmlns:p14="http://schemas.microsoft.com/office/powerpoint/2010/main" val="243152316"/>
              </p:ext>
            </p:extLst>
          </p:nvPr>
        </p:nvGraphicFramePr>
        <p:xfrm>
          <a:off x="911668" y="2703802"/>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27146122"/>
                    </a:ext>
                  </a:extLst>
                </a:gridCol>
                <a:gridCol w="4064000">
                  <a:extLst>
                    <a:ext uri="{9D8B030D-6E8A-4147-A177-3AD203B41FA5}">
                      <a16:colId xmlns:a16="http://schemas.microsoft.com/office/drawing/2014/main" val="1773849714"/>
                    </a:ext>
                  </a:extLst>
                </a:gridCol>
              </a:tblGrid>
              <a:tr h="370840">
                <a:tc>
                  <a:txBody>
                    <a:bodyPr/>
                    <a:lstStyle/>
                    <a:p>
                      <a:r>
                        <a:rPr lang="en-US" dirty="0"/>
                        <a:t>Alphabet</a:t>
                      </a:r>
                    </a:p>
                  </a:txBody>
                  <a:tcPr/>
                </a:tc>
                <a:tc>
                  <a:txBody>
                    <a:bodyPr/>
                    <a:lstStyle/>
                    <a:p>
                      <a:r>
                        <a:rPr lang="en-US" dirty="0"/>
                        <a:t>Encoded string</a:t>
                      </a:r>
                    </a:p>
                  </a:txBody>
                  <a:tcPr/>
                </a:tc>
                <a:extLst>
                  <a:ext uri="{0D108BD9-81ED-4DB2-BD59-A6C34878D82A}">
                    <a16:rowId xmlns:a16="http://schemas.microsoft.com/office/drawing/2014/main" val="1755967205"/>
                  </a:ext>
                </a:extLst>
              </a:tr>
              <a:tr h="370840">
                <a:tc>
                  <a:txBody>
                    <a:bodyPr/>
                    <a:lstStyle/>
                    <a:p>
                      <a:r>
                        <a:rPr lang="en-US" dirty="0"/>
                        <a:t>e</a:t>
                      </a:r>
                    </a:p>
                  </a:txBody>
                  <a:tcPr/>
                </a:tc>
                <a:tc>
                  <a:txBody>
                    <a:bodyPr/>
                    <a:lstStyle/>
                    <a:p>
                      <a:r>
                        <a:rPr lang="en-US" dirty="0"/>
                        <a:t>0</a:t>
                      </a:r>
                    </a:p>
                  </a:txBody>
                  <a:tcPr/>
                </a:tc>
                <a:extLst>
                  <a:ext uri="{0D108BD9-81ED-4DB2-BD59-A6C34878D82A}">
                    <a16:rowId xmlns:a16="http://schemas.microsoft.com/office/drawing/2014/main" val="1950299204"/>
                  </a:ext>
                </a:extLst>
              </a:tr>
              <a:tr h="370840">
                <a:tc>
                  <a:txBody>
                    <a:bodyPr/>
                    <a:lstStyle/>
                    <a:p>
                      <a:r>
                        <a:rPr lang="en-US" dirty="0"/>
                        <a:t>s</a:t>
                      </a:r>
                    </a:p>
                  </a:txBody>
                  <a:tcPr/>
                </a:tc>
                <a:tc>
                  <a:txBody>
                    <a:bodyPr/>
                    <a:lstStyle/>
                    <a:p>
                      <a:r>
                        <a:rPr lang="en-US" dirty="0"/>
                        <a:t>100</a:t>
                      </a:r>
                    </a:p>
                  </a:txBody>
                  <a:tcPr/>
                </a:tc>
                <a:extLst>
                  <a:ext uri="{0D108BD9-81ED-4DB2-BD59-A6C34878D82A}">
                    <a16:rowId xmlns:a16="http://schemas.microsoft.com/office/drawing/2014/main" val="756329239"/>
                  </a:ext>
                </a:extLst>
              </a:tr>
              <a:tr h="370840">
                <a:tc>
                  <a:txBody>
                    <a:bodyPr/>
                    <a:lstStyle/>
                    <a:p>
                      <a:r>
                        <a:rPr lang="en-US" dirty="0"/>
                        <a:t>space</a:t>
                      </a:r>
                    </a:p>
                  </a:txBody>
                  <a:tcPr/>
                </a:tc>
                <a:tc>
                  <a:txBody>
                    <a:bodyPr/>
                    <a:lstStyle/>
                    <a:p>
                      <a:r>
                        <a:rPr lang="en-US" dirty="0"/>
                        <a:t>101</a:t>
                      </a:r>
                    </a:p>
                  </a:txBody>
                  <a:tcPr/>
                </a:tc>
                <a:extLst>
                  <a:ext uri="{0D108BD9-81ED-4DB2-BD59-A6C34878D82A}">
                    <a16:rowId xmlns:a16="http://schemas.microsoft.com/office/drawing/2014/main" val="2361204890"/>
                  </a:ext>
                </a:extLst>
              </a:tr>
              <a:tr h="370840">
                <a:tc>
                  <a:txBody>
                    <a:bodyPr/>
                    <a:lstStyle/>
                    <a:p>
                      <a:r>
                        <a:rPr lang="en-US" dirty="0"/>
                        <a:t>b</a:t>
                      </a:r>
                    </a:p>
                  </a:txBody>
                  <a:tcPr/>
                </a:tc>
                <a:tc>
                  <a:txBody>
                    <a:bodyPr/>
                    <a:lstStyle/>
                    <a:p>
                      <a:r>
                        <a:rPr lang="en-US" dirty="0"/>
                        <a:t>1100</a:t>
                      </a:r>
                    </a:p>
                  </a:txBody>
                  <a:tcPr/>
                </a:tc>
                <a:extLst>
                  <a:ext uri="{0D108BD9-81ED-4DB2-BD59-A6C34878D82A}">
                    <a16:rowId xmlns:a16="http://schemas.microsoft.com/office/drawing/2014/main" val="3799877002"/>
                  </a:ext>
                </a:extLst>
              </a:tr>
              <a:tr h="370840">
                <a:tc>
                  <a:txBody>
                    <a:bodyPr/>
                    <a:lstStyle/>
                    <a:p>
                      <a:r>
                        <a:rPr lang="en-US" dirty="0"/>
                        <a:t>k</a:t>
                      </a:r>
                    </a:p>
                  </a:txBody>
                  <a:tcPr/>
                </a:tc>
                <a:tc>
                  <a:txBody>
                    <a:bodyPr/>
                    <a:lstStyle/>
                    <a:p>
                      <a:r>
                        <a:rPr lang="en-US" dirty="0"/>
                        <a:t>1101</a:t>
                      </a:r>
                    </a:p>
                  </a:txBody>
                  <a:tcPr/>
                </a:tc>
                <a:extLst>
                  <a:ext uri="{0D108BD9-81ED-4DB2-BD59-A6C34878D82A}">
                    <a16:rowId xmlns:a16="http://schemas.microsoft.com/office/drawing/2014/main" val="1464869548"/>
                  </a:ext>
                </a:extLst>
              </a:tr>
              <a:tr h="370840">
                <a:tc>
                  <a:txBody>
                    <a:bodyPr/>
                    <a:lstStyle/>
                    <a:p>
                      <a:r>
                        <a:rPr lang="en-US" dirty="0"/>
                        <a:t>p</a:t>
                      </a:r>
                    </a:p>
                  </a:txBody>
                  <a:tcPr/>
                </a:tc>
                <a:tc>
                  <a:txBody>
                    <a:bodyPr/>
                    <a:lstStyle/>
                    <a:p>
                      <a:r>
                        <a:rPr lang="en-US" dirty="0"/>
                        <a:t>1111</a:t>
                      </a:r>
                    </a:p>
                  </a:txBody>
                  <a:tcPr/>
                </a:tc>
                <a:extLst>
                  <a:ext uri="{0D108BD9-81ED-4DB2-BD59-A6C34878D82A}">
                    <a16:rowId xmlns:a16="http://schemas.microsoft.com/office/drawing/2014/main" val="2200807000"/>
                  </a:ext>
                </a:extLst>
              </a:tr>
              <a:tr h="370840">
                <a:tc>
                  <a:txBody>
                    <a:bodyPr/>
                    <a:lstStyle/>
                    <a:p>
                      <a:r>
                        <a:rPr lang="en-US" dirty="0"/>
                        <a:t>r</a:t>
                      </a:r>
                    </a:p>
                  </a:txBody>
                  <a:tcPr/>
                </a:tc>
                <a:tc>
                  <a:txBody>
                    <a:bodyPr/>
                    <a:lstStyle/>
                    <a:p>
                      <a:r>
                        <a:rPr lang="en-US" dirty="0"/>
                        <a:t>11101</a:t>
                      </a:r>
                    </a:p>
                  </a:txBody>
                  <a:tcPr/>
                </a:tc>
                <a:extLst>
                  <a:ext uri="{0D108BD9-81ED-4DB2-BD59-A6C34878D82A}">
                    <a16:rowId xmlns:a16="http://schemas.microsoft.com/office/drawing/2014/main" val="1974082249"/>
                  </a:ext>
                </a:extLst>
              </a:tr>
              <a:tr h="370840">
                <a:tc>
                  <a:txBody>
                    <a:bodyPr/>
                    <a:lstStyle/>
                    <a:p>
                      <a:r>
                        <a:rPr lang="en-US" dirty="0"/>
                        <a:t>.</a:t>
                      </a:r>
                    </a:p>
                  </a:txBody>
                  <a:tcPr/>
                </a:tc>
                <a:tc>
                  <a:txBody>
                    <a:bodyPr/>
                    <a:lstStyle/>
                    <a:p>
                      <a:r>
                        <a:rPr lang="en-US" dirty="0"/>
                        <a:t>11100</a:t>
                      </a:r>
                    </a:p>
                  </a:txBody>
                  <a:tcPr/>
                </a:tc>
                <a:extLst>
                  <a:ext uri="{0D108BD9-81ED-4DB2-BD59-A6C34878D82A}">
                    <a16:rowId xmlns:a16="http://schemas.microsoft.com/office/drawing/2014/main" val="751739290"/>
                  </a:ext>
                </a:extLst>
              </a:tr>
            </a:tbl>
          </a:graphicData>
        </a:graphic>
      </p:graphicFrame>
    </p:spTree>
    <p:extLst>
      <p:ext uri="{BB962C8B-B14F-4D97-AF65-F5344CB8AC3E}">
        <p14:creationId xmlns:p14="http://schemas.microsoft.com/office/powerpoint/2010/main" val="250001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EA40-13D8-4E26-A8C6-6E1297F3351D}"/>
              </a:ext>
            </a:extLst>
          </p:cNvPr>
          <p:cNvSpPr>
            <a:spLocks noGrp="1"/>
          </p:cNvSpPr>
          <p:nvPr>
            <p:ph type="title"/>
          </p:nvPr>
        </p:nvSpPr>
        <p:spPr/>
        <p:txBody>
          <a:bodyPr/>
          <a:lstStyle/>
          <a:p>
            <a:r>
              <a:rPr lang="en-US" dirty="0"/>
              <a:t>Encoding Algorithm (continued)</a:t>
            </a:r>
          </a:p>
        </p:txBody>
      </p:sp>
      <p:sp>
        <p:nvSpPr>
          <p:cNvPr id="3" name="Content Placeholder 2">
            <a:extLst>
              <a:ext uri="{FF2B5EF4-FFF2-40B4-BE49-F238E27FC236}">
                <a16:creationId xmlns:a16="http://schemas.microsoft.com/office/drawing/2014/main" id="{8CF2D563-1DCE-4DB7-A21C-2BDCCB07F3F4}"/>
              </a:ext>
            </a:extLst>
          </p:cNvPr>
          <p:cNvSpPr>
            <a:spLocks noGrp="1"/>
          </p:cNvSpPr>
          <p:nvPr>
            <p:ph idx="1"/>
          </p:nvPr>
        </p:nvSpPr>
        <p:spPr/>
        <p:txBody>
          <a:bodyPr/>
          <a:lstStyle/>
          <a:p>
            <a:r>
              <a:rPr lang="en-US" dirty="0"/>
              <a:t>Using the above frequency table, the original string ‘</a:t>
            </a:r>
            <a:r>
              <a:rPr lang="en-US" i="1" dirty="0"/>
              <a:t>b</a:t>
            </a:r>
            <a:r>
              <a:rPr lang="en-US" b="0" i="1" dirty="0">
                <a:solidFill>
                  <a:schemeClr val="tx1"/>
                </a:solidFill>
                <a:effectLst/>
                <a:latin typeface="Georgia" panose="02040502050405020303" pitchFamily="18" charset="0"/>
              </a:rPr>
              <a:t>ee keeper keeps bees.’ </a:t>
            </a:r>
            <a:r>
              <a:rPr lang="en-US" b="0" dirty="0">
                <a:solidFill>
                  <a:schemeClr val="tx1"/>
                </a:solidFill>
                <a:effectLst/>
                <a:latin typeface="Georgia" panose="02040502050405020303" pitchFamily="18" charset="0"/>
              </a:rPr>
              <a:t>can be encoded to the string 1100001011101001111011101101110100111110010111000010011100</a:t>
            </a:r>
            <a:r>
              <a:rPr lang="en-US" dirty="0">
                <a:solidFill>
                  <a:schemeClr val="tx1"/>
                </a:solidFill>
                <a:latin typeface="Georgia" panose="02040502050405020303" pitchFamily="18" charset="0"/>
              </a:rPr>
              <a:t>                                                                                                                         which consists of 58 bits.</a:t>
            </a:r>
          </a:p>
          <a:p>
            <a:r>
              <a:rPr lang="en-US" b="0" dirty="0">
                <a:solidFill>
                  <a:schemeClr val="tx1"/>
                </a:solidFill>
                <a:effectLst/>
                <a:latin typeface="Georgia" panose="02040502050405020303" pitchFamily="18" charset="0"/>
              </a:rPr>
              <a:t>If th</a:t>
            </a:r>
            <a:r>
              <a:rPr lang="en-US" dirty="0">
                <a:solidFill>
                  <a:schemeClr val="tx1"/>
                </a:solidFill>
                <a:latin typeface="Georgia" panose="02040502050405020303" pitchFamily="18" charset="0"/>
              </a:rPr>
              <a:t>e above text was to be encoded in ASCII format, it would consume 22 x 7 = 154 bits. Hence using Huffman Encoding Algorithm, we were able to reduce the size of encoded string by significant amount.</a:t>
            </a:r>
            <a:endParaRPr lang="en-US" b="0" dirty="0">
              <a:solidFill>
                <a:schemeClr val="tx1"/>
              </a:solidFill>
              <a:effectLst/>
              <a:latin typeface="Georgia" panose="02040502050405020303" pitchFamily="18" charset="0"/>
            </a:endParaRPr>
          </a:p>
        </p:txBody>
      </p:sp>
    </p:spTree>
    <p:extLst>
      <p:ext uri="{BB962C8B-B14F-4D97-AF65-F5344CB8AC3E}">
        <p14:creationId xmlns:p14="http://schemas.microsoft.com/office/powerpoint/2010/main" val="426186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590</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Georgia</vt:lpstr>
      <vt:lpstr>Trebuchet MS</vt:lpstr>
      <vt:lpstr>urw-din</vt:lpstr>
      <vt:lpstr>Wingdings 3</vt:lpstr>
      <vt:lpstr>Facet</vt:lpstr>
      <vt:lpstr>PROJECT ON DATA STRUCTURES AND ALGORITHMS </vt:lpstr>
      <vt:lpstr>PowerPoint Presentation</vt:lpstr>
      <vt:lpstr>HUFFMAN ENCODING</vt:lpstr>
      <vt:lpstr>ENCODING ALGORITHM </vt:lpstr>
      <vt:lpstr>Encoding Algorithm (continued)</vt:lpstr>
      <vt:lpstr>Encoding Algorithm (continued)</vt:lpstr>
      <vt:lpstr>Encoding Algorithm (continued)</vt:lpstr>
      <vt:lpstr>Encoding Algorithm (continued)</vt:lpstr>
      <vt:lpstr>Encoding Algorithm (continued)</vt:lpstr>
      <vt:lpstr>Decoding of encoded string</vt:lpstr>
      <vt:lpstr>Applications/advantages of Huffman Encoding</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DATA STRUCTURES AND ALGORITHMS </dc:title>
  <dc:creator>pratik dahal</dc:creator>
  <cp:lastModifiedBy>pratik dahal</cp:lastModifiedBy>
  <cp:revision>1</cp:revision>
  <dcterms:created xsi:type="dcterms:W3CDTF">2022-03-01T16:13:35Z</dcterms:created>
  <dcterms:modified xsi:type="dcterms:W3CDTF">2022-03-01T18:46:19Z</dcterms:modified>
</cp:coreProperties>
</file>