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3" r:id="rId28"/>
    <p:sldId id="284" r:id="rId29"/>
  </p:sldIdLst>
  <p:sldSz cx="9144000" cy="5143500" type="screen16x9"/>
  <p:notesSz cx="6858000" cy="9144000"/>
  <p:embeddedFontLst>
    <p:embeddedFont>
      <p:font typeface="Josefin Slab" pitchFamily="2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Livvic" pitchFamily="2" charset="0"/>
      <p:regular r:id="rId39"/>
      <p:bold r:id="rId40"/>
      <p:italic r:id="rId41"/>
      <p:boldItalic r:id="rId42"/>
    </p:embeddedFont>
    <p:embeddedFont>
      <p:font typeface="Oswald" panose="00000500000000000000" pitchFamily="2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9W2KCL5torT7Plv2CrFr6W/K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ctrTitle"/>
          </p:nvPr>
        </p:nvSpPr>
        <p:spPr>
          <a:xfrm>
            <a:off x="713225" y="1982950"/>
            <a:ext cx="48660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subTitle" idx="1"/>
          </p:nvPr>
        </p:nvSpPr>
        <p:spPr>
          <a:xfrm>
            <a:off x="713225" y="4072500"/>
            <a:ext cx="48660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" name="Google Shape;13;p32"/>
          <p:cNvSpPr/>
          <p:nvPr/>
        </p:nvSpPr>
        <p:spPr>
          <a:xfrm>
            <a:off x="-19362" y="-21762"/>
            <a:ext cx="9182715" cy="5187037"/>
          </a:xfrm>
          <a:custGeom>
            <a:avLst/>
            <a:gdLst/>
            <a:ahLst/>
            <a:cxnLst/>
            <a:rect l="l" t="t" r="r" b="b"/>
            <a:pathLst>
              <a:path w="160152" h="90465" extrusionOk="0">
                <a:moveTo>
                  <a:pt x="1" y="1"/>
                </a:moveTo>
                <a:lnTo>
                  <a:pt x="1" y="90464"/>
                </a:lnTo>
                <a:lnTo>
                  <a:pt x="160140" y="90464"/>
                </a:lnTo>
                <a:lnTo>
                  <a:pt x="160152" y="1"/>
                </a:lnTo>
                <a:close/>
              </a:path>
            </a:pathLst>
          </a:custGeom>
          <a:solidFill>
            <a:srgbClr val="AA805D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>
            <a:spLocks noGrp="1"/>
          </p:cNvSpPr>
          <p:nvPr>
            <p:ph type="title"/>
          </p:nvPr>
        </p:nvSpPr>
        <p:spPr>
          <a:xfrm>
            <a:off x="3172750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ubTitle" idx="1"/>
          </p:nvPr>
        </p:nvSpPr>
        <p:spPr>
          <a:xfrm>
            <a:off x="3172750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title" idx="2"/>
          </p:nvPr>
        </p:nvSpPr>
        <p:spPr>
          <a:xfrm>
            <a:off x="3172750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3"/>
          </p:nvPr>
        </p:nvSpPr>
        <p:spPr>
          <a:xfrm>
            <a:off x="713225" y="2219550"/>
            <a:ext cx="24243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solidFill>
                  <a:schemeClr val="lt1"/>
                </a:solidFill>
                <a:highlight>
                  <a:schemeClr val="accent3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ubTitle" idx="4"/>
          </p:nvPr>
        </p:nvSpPr>
        <p:spPr>
          <a:xfrm>
            <a:off x="3172750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ubTitle" idx="5"/>
          </p:nvPr>
        </p:nvSpPr>
        <p:spPr>
          <a:xfrm>
            <a:off x="4925417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subTitle" idx="6"/>
          </p:nvPr>
        </p:nvSpPr>
        <p:spPr>
          <a:xfrm>
            <a:off x="4925417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7"/>
          </p:nvPr>
        </p:nvSpPr>
        <p:spPr>
          <a:xfrm>
            <a:off x="6678084" y="17093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subTitle" idx="8"/>
          </p:nvPr>
        </p:nvSpPr>
        <p:spPr>
          <a:xfrm>
            <a:off x="6678084" y="13253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subTitle" idx="9"/>
          </p:nvPr>
        </p:nvSpPr>
        <p:spPr>
          <a:xfrm>
            <a:off x="3172762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ubTitle" idx="13"/>
          </p:nvPr>
        </p:nvSpPr>
        <p:spPr>
          <a:xfrm>
            <a:off x="3172762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ubTitle" idx="14"/>
          </p:nvPr>
        </p:nvSpPr>
        <p:spPr>
          <a:xfrm>
            <a:off x="4925429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ubTitle" idx="15"/>
          </p:nvPr>
        </p:nvSpPr>
        <p:spPr>
          <a:xfrm>
            <a:off x="4925429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 b="1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ubTitle" idx="16"/>
          </p:nvPr>
        </p:nvSpPr>
        <p:spPr>
          <a:xfrm>
            <a:off x="6678096" y="3599075"/>
            <a:ext cx="17526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ubTitle" idx="17"/>
          </p:nvPr>
        </p:nvSpPr>
        <p:spPr>
          <a:xfrm>
            <a:off x="6678096" y="3215075"/>
            <a:ext cx="1752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Oswald"/>
              <a:buNone/>
              <a:defRPr sz="16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title" idx="18"/>
          </p:nvPr>
        </p:nvSpPr>
        <p:spPr>
          <a:xfrm>
            <a:off x="4925417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title" idx="19"/>
          </p:nvPr>
        </p:nvSpPr>
        <p:spPr>
          <a:xfrm>
            <a:off x="6678084" y="7578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title" idx="20"/>
          </p:nvPr>
        </p:nvSpPr>
        <p:spPr>
          <a:xfrm>
            <a:off x="4925417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title" idx="21"/>
          </p:nvPr>
        </p:nvSpPr>
        <p:spPr>
          <a:xfrm>
            <a:off x="6678108" y="2646150"/>
            <a:ext cx="1752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5">
    <p:bg>
      <p:bgPr>
        <a:solidFill>
          <a:schemeClr val="accen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6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>
            <a:alpha val="784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/>
          <p:nvPr/>
        </p:nvSpPr>
        <p:spPr>
          <a:xfrm>
            <a:off x="6956071" y="-40082"/>
            <a:ext cx="2224209" cy="1814393"/>
          </a:xfrm>
          <a:custGeom>
            <a:avLst/>
            <a:gdLst/>
            <a:ahLst/>
            <a:cxnLst/>
            <a:rect l="l" t="t" r="r" b="b"/>
            <a:pathLst>
              <a:path w="86310" h="70414" extrusionOk="0">
                <a:moveTo>
                  <a:pt x="1" y="1"/>
                </a:moveTo>
                <a:lnTo>
                  <a:pt x="42804" y="43744"/>
                </a:lnTo>
                <a:lnTo>
                  <a:pt x="58234" y="42565"/>
                </a:lnTo>
                <a:lnTo>
                  <a:pt x="86309" y="70414"/>
                </a:lnTo>
                <a:lnTo>
                  <a:pt x="86309" y="1"/>
                </a:lnTo>
                <a:close/>
              </a:path>
            </a:pathLst>
          </a:custGeom>
          <a:solidFill>
            <a:srgbClr val="F2E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6331100" y="-40700"/>
            <a:ext cx="2828026" cy="2515733"/>
          </a:xfrm>
          <a:custGeom>
            <a:avLst/>
            <a:gdLst/>
            <a:ahLst/>
            <a:cxnLst/>
            <a:rect l="l" t="t" r="r" b="b"/>
            <a:pathLst>
              <a:path w="109741" h="97632" extrusionOk="0">
                <a:moveTo>
                  <a:pt x="1" y="1"/>
                </a:moveTo>
                <a:lnTo>
                  <a:pt x="69033" y="69593"/>
                </a:lnTo>
                <a:lnTo>
                  <a:pt x="81416" y="69307"/>
                </a:lnTo>
                <a:lnTo>
                  <a:pt x="109467" y="97632"/>
                </a:lnTo>
                <a:lnTo>
                  <a:pt x="109741" y="89381"/>
                </a:lnTo>
                <a:lnTo>
                  <a:pt x="57770" y="38232"/>
                </a:lnTo>
                <a:lnTo>
                  <a:pt x="52543" y="39053"/>
                </a:lnTo>
                <a:lnTo>
                  <a:pt x="15408" y="1"/>
                </a:lnTo>
                <a:close/>
              </a:path>
            </a:pathLst>
          </a:custGeom>
          <a:solidFill>
            <a:srgbClr val="C495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317918" y="-40710"/>
            <a:ext cx="1934554" cy="723139"/>
          </a:xfrm>
          <a:custGeom>
            <a:avLst/>
            <a:gdLst/>
            <a:ahLst/>
            <a:cxnLst/>
            <a:rect l="l" t="t" r="r" b="b"/>
            <a:pathLst>
              <a:path w="75070" h="28064" extrusionOk="0">
                <a:moveTo>
                  <a:pt x="75069" y="0"/>
                </a:moveTo>
                <a:lnTo>
                  <a:pt x="1" y="274"/>
                </a:lnTo>
                <a:lnTo>
                  <a:pt x="26956" y="27777"/>
                </a:lnTo>
                <a:lnTo>
                  <a:pt x="74522" y="28063"/>
                </a:lnTo>
                <a:lnTo>
                  <a:pt x="750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 rot="3288681">
            <a:off x="399383" y="-1000554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 rot="3288681">
            <a:off x="8285508" y="3798021"/>
            <a:ext cx="1883491" cy="1628726"/>
          </a:xfrm>
          <a:prstGeom prst="triangle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713249" y="2091647"/>
            <a:ext cx="629973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</a:t>
            </a:r>
            <a:r>
              <a:rPr lang="pt-BR" sz="42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 DE EMPRESAS</a:t>
            </a:r>
            <a:endParaRPr sz="42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13225" y="2796201"/>
            <a:ext cx="6242846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Aula 2 – Teorias da Administração – Parte I</a:t>
            </a: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713224" y="3590301"/>
            <a:ext cx="4510555" cy="43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Profª: Cíntia Machado de Oliveira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0" i="0" u="none" strike="noStrike" cap="none">
                <a:solidFill>
                  <a:srgbClr val="6A5132"/>
                </a:solidFill>
                <a:latin typeface="Lato"/>
                <a:ea typeface="Lato"/>
                <a:cs typeface="Lato"/>
                <a:sym typeface="Lato"/>
              </a:rPr>
              <a:t>cintia.oliveira@cefet-rj.br</a:t>
            </a:r>
            <a:endParaRPr/>
          </a:p>
        </p:txBody>
      </p:sp>
      <p:pic>
        <p:nvPicPr>
          <p:cNvPr id="50" name="Google Shape;50;p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43" name="Google Shape;243;p1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44" name="Google Shape;244;p1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11/30</a:t>
            </a:r>
            <a:endParaRPr/>
          </a:p>
        </p:txBody>
      </p:sp>
      <p:cxnSp>
        <p:nvCxnSpPr>
          <p:cNvPr id="245" name="Google Shape;245;p1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1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713224" y="1170000"/>
            <a:ext cx="197573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711542" y="1814137"/>
            <a:ext cx="7717500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Idealizada pelos estudiosos da Administração, como uma readequação da Teoria Clássica, atualizada e moldada aos problemas administrativos e às organizações que surgiram na sequência lógica do tempo e do desenvolvimento industrial.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Abordagem prescritiva e normativa e de caráter misto, com aspectos formais e informais.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Teoria Neoclássica configura a modernização e reestruturação da abordagem clássica da administração; carrega no seu eixo a dualidade da centralização da autoridade de Fayol e a descentralização da autoridade, característica da organização funcional de Taylor.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13/30</a:t>
            </a:r>
            <a:endParaRPr/>
          </a:p>
        </p:txBody>
      </p:sp>
      <p:cxnSp>
        <p:nvCxnSpPr>
          <p:cNvPr id="257" name="Google Shape;257;p1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8" name="Google Shape;258;p1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pic>
        <p:nvPicPr>
          <p:cNvPr id="259" name="Google Shape;259;p13" descr="Nenhuma descrição de foto disponível."/>
          <p:cNvPicPr preferRelativeResize="0"/>
          <p:nvPr/>
        </p:nvPicPr>
        <p:blipFill rotWithShape="1">
          <a:blip r:embed="rId4">
            <a:alphaModFix/>
          </a:blip>
          <a:srcRect l="3168" t="19737" r="3167" b="19698"/>
          <a:stretch/>
        </p:blipFill>
        <p:spPr>
          <a:xfrm>
            <a:off x="2173362" y="1230371"/>
            <a:ext cx="4817668" cy="3115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https://br.pinterest.com/concurseiradoblog/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67" name="Google Shape;267;p1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14/30</a:t>
            </a:r>
            <a:endParaRPr/>
          </a:p>
        </p:txBody>
      </p:sp>
      <p:cxnSp>
        <p:nvCxnSpPr>
          <p:cNvPr id="269" name="Google Shape;269;p1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1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428391" y="1125391"/>
            <a:ext cx="7952250" cy="2984450"/>
            <a:chOff x="515853" y="1101532"/>
            <a:chExt cx="7952250" cy="2984450"/>
          </a:xfrm>
        </p:grpSpPr>
        <p:sp>
          <p:nvSpPr>
            <p:cNvPr id="273" name="Google Shape;273;p14"/>
            <p:cNvSpPr txBox="1"/>
            <p:nvPr/>
          </p:nvSpPr>
          <p:spPr>
            <a:xfrm>
              <a:off x="515853" y="1364972"/>
              <a:ext cx="18429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Ênfase na prática da administração</a:t>
              </a:r>
              <a:endParaRPr dirty="0"/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516194" y="2534408"/>
              <a:ext cx="19783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Reafirmação dos postulados clássicos</a:t>
              </a:r>
              <a:endParaRPr dirty="0"/>
            </a:p>
          </p:txBody>
        </p:sp>
        <p:sp>
          <p:nvSpPr>
            <p:cNvPr id="275" name="Google Shape;275;p14"/>
            <p:cNvSpPr txBox="1"/>
            <p:nvPr/>
          </p:nvSpPr>
          <p:spPr>
            <a:xfrm>
              <a:off x="740023" y="3501207"/>
              <a:ext cx="189928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Princípios gerais de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administração</a:t>
              </a:r>
              <a:endParaRPr/>
            </a:p>
          </p:txBody>
        </p:sp>
        <p:sp>
          <p:nvSpPr>
            <p:cNvPr id="276" name="Google Shape;276;p14"/>
            <p:cNvSpPr txBox="1"/>
            <p:nvPr/>
          </p:nvSpPr>
          <p:spPr>
            <a:xfrm>
              <a:off x="3226817" y="1649192"/>
              <a:ext cx="26033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Administração por objetivos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(Peter F. Drucker)</a:t>
              </a:r>
              <a:endParaRPr dirty="0"/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3862531" y="3747428"/>
              <a:ext cx="1593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Ecletismo</a:t>
              </a:r>
              <a:endParaRPr dirty="0"/>
            </a:p>
          </p:txBody>
        </p:sp>
        <p:sp>
          <p:nvSpPr>
            <p:cNvPr id="278" name="Google Shape;278;p14"/>
            <p:cNvSpPr txBox="1"/>
            <p:nvPr/>
          </p:nvSpPr>
          <p:spPr>
            <a:xfrm>
              <a:off x="6513272" y="1101532"/>
              <a:ext cx="1593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PODC</a:t>
              </a:r>
              <a:endParaRPr dirty="0"/>
            </a:p>
          </p:txBody>
        </p:sp>
        <p:sp>
          <p:nvSpPr>
            <p:cNvPr id="279" name="Google Shape;279;p14"/>
            <p:cNvSpPr txBox="1"/>
            <p:nvPr/>
          </p:nvSpPr>
          <p:spPr>
            <a:xfrm>
              <a:off x="6259395" y="1924505"/>
              <a:ext cx="210161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centralização e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descentralização</a:t>
              </a:r>
              <a:endParaRPr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6098906" y="2564685"/>
              <a:ext cx="23691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departamentalização</a:t>
              </a:r>
              <a:endParaRPr dirty="0"/>
            </a:p>
          </p:txBody>
        </p:sp>
        <p:sp>
          <p:nvSpPr>
            <p:cNvPr id="281" name="Google Shape;281;p14"/>
            <p:cNvSpPr txBox="1"/>
            <p:nvPr/>
          </p:nvSpPr>
          <p:spPr>
            <a:xfrm>
              <a:off x="3781701" y="2794186"/>
              <a:ext cx="18279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estruturas organizacionais</a:t>
              </a:r>
              <a:endParaRPr dirty="0"/>
            </a:p>
          </p:txBody>
        </p:sp>
        <p:pic>
          <p:nvPicPr>
            <p:cNvPr id="282" name="Google Shape;282;p14" descr="Na mosca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26817" y="1133375"/>
              <a:ext cx="554884" cy="554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14" descr="Bolha de pensament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65271" y="3613244"/>
              <a:ext cx="468000" cy="46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14" descr="Área de Transferência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94547" y="314716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4" descr="Setas de Divisão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048593" y="1440578"/>
              <a:ext cx="523220" cy="5232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15/30</a:t>
            </a:r>
            <a:endParaRPr/>
          </a:p>
        </p:txBody>
      </p:sp>
      <p:cxnSp>
        <p:nvCxnSpPr>
          <p:cNvPr id="294" name="Google Shape;294;p1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1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Neoclássica</a:t>
            </a: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97" name="Google Shape;297;p15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8" name="Google Shape;298;p15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1" name="Google Shape;301;p15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2" name="Google Shape;302;p15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3" name="Google Shape;303;p15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https://www.youtube.com/watch?v=P3fqxeqQFE0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30" name="Google Shape;330;p1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17/30</a:t>
            </a:r>
            <a:endParaRPr/>
          </a:p>
        </p:txBody>
      </p:sp>
      <p:cxnSp>
        <p:nvCxnSpPr>
          <p:cNvPr id="332" name="Google Shape;332;p1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1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713224" y="1170000"/>
            <a:ext cx="197573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</a:t>
            </a:r>
            <a:endParaRPr/>
          </a:p>
        </p:txBody>
      </p:sp>
      <p:pic>
        <p:nvPicPr>
          <p:cNvPr id="335" name="Google Shape;335;p17"/>
          <p:cNvPicPr preferRelativeResize="0"/>
          <p:nvPr/>
        </p:nvPicPr>
        <p:blipFill rotWithShape="1">
          <a:blip r:embed="rId4">
            <a:alphaModFix/>
          </a:blip>
          <a:srcRect l="5370" r="5369"/>
          <a:stretch/>
        </p:blipFill>
        <p:spPr>
          <a:xfrm>
            <a:off x="6554101" y="1177914"/>
            <a:ext cx="1876623" cy="280325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6555786" y="4030387"/>
            <a:ext cx="1874940" cy="29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https://commons.wikimedia.org/wiki/Max_Weber#mediaviewer/File:Max_Weber_1894.jpg</a:t>
            </a:r>
            <a:endParaRPr/>
          </a:p>
        </p:txBody>
      </p:sp>
      <p:sp>
        <p:nvSpPr>
          <p:cNvPr id="337" name="Google Shape;337;p17"/>
          <p:cNvSpPr txBox="1"/>
          <p:nvPr/>
        </p:nvSpPr>
        <p:spPr>
          <a:xfrm>
            <a:off x="711542" y="1814137"/>
            <a:ext cx="5565272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Difundida por volta da década de 1940 e teve sua base teórica bastante influenciada pelo trabalho de Max Weber.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Hierarquia estritamente definida e governada por regulamentos e linhas de autoridade claramente estabelecidas.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Weber acreditava que a competência técnica deveria ser enfatizada e que as avaliações de desempenho deveriam ser feitas totalmente com base no mérito.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18/30</a:t>
            </a:r>
            <a:endParaRPr/>
          </a:p>
        </p:txBody>
      </p:sp>
      <p:cxnSp>
        <p:nvCxnSpPr>
          <p:cNvPr id="346" name="Google Shape;346;p1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sp>
        <p:nvSpPr>
          <p:cNvPr id="348" name="Google Shape;348;p18"/>
          <p:cNvSpPr txBox="1"/>
          <p:nvPr/>
        </p:nvSpPr>
        <p:spPr>
          <a:xfrm>
            <a:off x="713225" y="1169999"/>
            <a:ext cx="7717500" cy="308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administração burocrática, no entanto, acarretou várias consequências imprevistas e indesejadas: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Despersonalização do relacionamento entre as pessoas;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Foco no cumprimento das regras;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Decisões muito centralizadas nas chefias;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Excesso de regras, formalidade e papelório;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Exibição de sinais de autoridade;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Resistências a mudanças; e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Mecanicismo.</a:t>
            </a:r>
            <a:endParaRPr/>
          </a:p>
        </p:txBody>
      </p:sp>
      <p:pic>
        <p:nvPicPr>
          <p:cNvPr id="349" name="Google Shape;349;p18" descr="conceito de burocracia de papel. jovem personagem feminina carregando um  grande monte de documentos em papel, flolders, sobrecarregado no trabalho.  pilha de papéis. ilustração vetorial plana. 6048232 Vetor no Vecteezy"/>
          <p:cNvPicPr preferRelativeResize="0"/>
          <p:nvPr/>
        </p:nvPicPr>
        <p:blipFill rotWithShape="1">
          <a:blip r:embed="rId4">
            <a:alphaModFix/>
          </a:blip>
          <a:srcRect l="29369" t="5875" r="27703" b="7639"/>
          <a:stretch/>
        </p:blipFill>
        <p:spPr>
          <a:xfrm>
            <a:off x="6319156" y="1625285"/>
            <a:ext cx="1323356" cy="266605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8"/>
          <p:cNvSpPr txBox="1"/>
          <p:nvPr/>
        </p:nvSpPr>
        <p:spPr>
          <a:xfrm>
            <a:off x="6319156" y="4308770"/>
            <a:ext cx="1323356" cy="1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https://pt.vecteezy.com/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58" name="Google Shape;358;p1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19/30</a:t>
            </a:r>
            <a:endParaRPr/>
          </a:p>
        </p:txBody>
      </p:sp>
      <p:cxnSp>
        <p:nvCxnSpPr>
          <p:cNvPr id="359" name="Google Shape;359;p1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grpSp>
        <p:nvGrpSpPr>
          <p:cNvPr id="361" name="Google Shape;361;p19"/>
          <p:cNvGrpSpPr/>
          <p:nvPr/>
        </p:nvGrpSpPr>
        <p:grpSpPr>
          <a:xfrm>
            <a:off x="514350" y="1272364"/>
            <a:ext cx="7813556" cy="3031173"/>
            <a:chOff x="1109013" y="1428377"/>
            <a:chExt cx="6932329" cy="3031173"/>
          </a:xfrm>
        </p:grpSpPr>
        <p:sp>
          <p:nvSpPr>
            <p:cNvPr id="363" name="Google Shape;363;p19"/>
            <p:cNvSpPr txBox="1"/>
            <p:nvPr/>
          </p:nvSpPr>
          <p:spPr>
            <a:xfrm>
              <a:off x="1109013" y="1428377"/>
              <a:ext cx="18429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Normas e regulamentos</a:t>
              </a:r>
              <a:endParaRPr dirty="0"/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1151077" y="2385079"/>
              <a:ext cx="159386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Trabalho dividido de forma racional</a:t>
              </a:r>
              <a:endParaRPr/>
            </a:p>
          </p:txBody>
        </p:sp>
        <p:sp>
          <p:nvSpPr>
            <p:cNvPr id="365" name="Google Shape;365;p19"/>
            <p:cNvSpPr txBox="1"/>
            <p:nvPr/>
          </p:nvSpPr>
          <p:spPr>
            <a:xfrm>
              <a:off x="1151077" y="3729111"/>
              <a:ext cx="20705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Competência técnica</a:t>
              </a:r>
              <a:endParaRPr/>
            </a:p>
          </p:txBody>
        </p:sp>
        <p:sp>
          <p:nvSpPr>
            <p:cNvPr id="366" name="Google Shape;366;p19"/>
            <p:cNvSpPr txBox="1"/>
            <p:nvPr/>
          </p:nvSpPr>
          <p:spPr>
            <a:xfrm>
              <a:off x="3362496" y="1550916"/>
              <a:ext cx="20505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Relacionamentos impessoais</a:t>
              </a:r>
              <a:endParaRPr dirty="0"/>
            </a:p>
          </p:txBody>
        </p:sp>
        <p:sp>
          <p:nvSpPr>
            <p:cNvPr id="367" name="Google Shape;367;p19"/>
            <p:cNvSpPr txBox="1"/>
            <p:nvPr/>
          </p:nvSpPr>
          <p:spPr>
            <a:xfrm>
              <a:off x="3678537" y="3591410"/>
              <a:ext cx="185060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Homem Organizacional</a:t>
              </a:r>
              <a:endParaRPr dirty="0"/>
            </a:p>
          </p:txBody>
        </p:sp>
        <p:sp>
          <p:nvSpPr>
            <p:cNvPr id="368" name="Google Shape;368;p19"/>
            <p:cNvSpPr txBox="1"/>
            <p:nvPr/>
          </p:nvSpPr>
          <p:spPr>
            <a:xfrm>
              <a:off x="6083670" y="1457745"/>
              <a:ext cx="15938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Comunicação formal e oficial</a:t>
              </a:r>
              <a:endParaRPr dirty="0"/>
            </a:p>
          </p:txBody>
        </p:sp>
        <p:sp>
          <p:nvSpPr>
            <p:cNvPr id="369" name="Google Shape;369;p19"/>
            <p:cNvSpPr txBox="1"/>
            <p:nvPr/>
          </p:nvSpPr>
          <p:spPr>
            <a:xfrm>
              <a:off x="6363036" y="2527372"/>
              <a:ext cx="16719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Hierarquia organizacional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0" name="Google Shape;370;p19" descr="Hierarquia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42319" y="2584365"/>
              <a:ext cx="462181" cy="462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19"/>
            <p:cNvSpPr txBox="1"/>
            <p:nvPr/>
          </p:nvSpPr>
          <p:spPr>
            <a:xfrm>
              <a:off x="6003410" y="3567706"/>
              <a:ext cx="16719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Autoridade racional-legal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19" descr="Envelope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33410" y="148046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9" descr="Cabeça com engrenagens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78531" y="3225185"/>
              <a:ext cx="503926" cy="503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9" descr="Livros na prateleira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544800" y="142871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9" descr="Sinal de polegar para cima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501342" y="360677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9" descr="Cidade com preenchimento sólid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207136" y="3924343"/>
              <a:ext cx="535207" cy="5352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19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385" name="Google Shape;385;p2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20/30</a:t>
            </a:r>
            <a:endParaRPr/>
          </a:p>
        </p:txBody>
      </p:sp>
      <p:cxnSp>
        <p:nvCxnSpPr>
          <p:cNvPr id="386" name="Google Shape;386;p2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2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da Burocracia</a:t>
            </a:r>
            <a:endParaRPr/>
          </a:p>
        </p:txBody>
      </p:sp>
      <p:grpSp>
        <p:nvGrpSpPr>
          <p:cNvPr id="388" name="Google Shape;388;p20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389" name="Google Shape;389;p20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20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391" name="Google Shape;391;p20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" name="Google Shape;393;p20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4" name="Google Shape;394;p20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5" name="Google Shape;395;p20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https://www.youtube.com/watch?v=Vme-No5SStQ</a:t>
            </a:r>
            <a:endParaRPr/>
          </a:p>
        </p:txBody>
      </p:sp>
      <p:pic>
        <p:nvPicPr>
          <p:cNvPr id="396" name="Google Shape;396;p20" title="Teoria da BUROCRACIA ou BUROCRÁTICA de Max Weber║Conceito, Características, Vantagens e muito +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9233" y="1522192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1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1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03" name="Google Shape;403;p21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04" name="Google Shape;404;p21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21/30</a:t>
            </a:r>
            <a:endParaRPr/>
          </a:p>
        </p:txBody>
      </p:sp>
      <p:cxnSp>
        <p:nvCxnSpPr>
          <p:cNvPr id="405" name="Google Shape;405;p21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21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sp>
        <p:nvSpPr>
          <p:cNvPr id="407" name="Google Shape;407;p21"/>
          <p:cNvSpPr txBox="1"/>
          <p:nvPr/>
        </p:nvSpPr>
        <p:spPr>
          <a:xfrm>
            <a:off x="713223" y="1170000"/>
            <a:ext cx="456216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estrutura, nas pessoas e no ambiente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711542" y="1814137"/>
            <a:ext cx="7717500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Desenvolveu-se a partir dos estudos sobre as limitações e rigidez do modelo burocrático, considerado um modelo típico de sistema fechado, fundado em uma “teoria da máquina”.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Estrutura, pessoas e ambiente – mostra a organização como sendo um sistema aberto que se relaciona com o ambiente e com outras organizações.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análise das organizações dentro de uma abordagem múltipla – tanto a organização formal como a organização informal devem ser compreendidas – foi a contribuição principal desta teoria.</a:t>
            </a:r>
            <a:endParaRPr sz="1400" b="0" i="0" u="none" strike="noStrike" cap="none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16" name="Google Shape;416;p2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22/30</a:t>
            </a:r>
            <a:endParaRPr/>
          </a:p>
        </p:txBody>
      </p:sp>
      <p:cxnSp>
        <p:nvCxnSpPr>
          <p:cNvPr id="417" name="Google Shape;417;p2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2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sp>
        <p:nvSpPr>
          <p:cNvPr id="419" name="Google Shape;419;p22"/>
          <p:cNvSpPr txBox="1"/>
          <p:nvPr/>
        </p:nvSpPr>
        <p:spPr>
          <a:xfrm>
            <a:off x="713225" y="1169999"/>
            <a:ext cx="7717500" cy="308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Chiavenato (2003), na Teoria Estruturalista, o homem organizacional desempenha diferentes papéis em várias organizações e, para ser bem sucedido, necessita possuir as seguintes características: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Flexibilidade;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Tolerância emocional;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Capacidade de adiar as recompensas; e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Permanente desejo de realização.</a:t>
            </a:r>
            <a:endParaRPr/>
          </a:p>
        </p:txBody>
      </p:sp>
      <p:pic>
        <p:nvPicPr>
          <p:cNvPr id="420" name="Google Shape;420;p22" descr="Liderança Ilustrações, Vetores E Clipart De Stock – (351,237 Stock  Illustration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9996" y="2097888"/>
            <a:ext cx="3499220" cy="215639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2"/>
          <p:cNvSpPr txBox="1"/>
          <p:nvPr/>
        </p:nvSpPr>
        <p:spPr>
          <a:xfrm>
            <a:off x="5395570" y="4253209"/>
            <a:ext cx="252807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https://pt.dreamstime.com/illustration/lideran%C3%A7a.html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02/30</a:t>
            </a:r>
            <a:endParaRPr/>
          </a:p>
        </p:txBody>
      </p:sp>
      <p:cxnSp>
        <p:nvCxnSpPr>
          <p:cNvPr id="59" name="Google Shape;59;p2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2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Teorias da Administração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713225" y="1170000"/>
            <a:ext cx="7717500" cy="189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início da Teoria Geral da Administração (TGA) foi marcado pela ênfase nas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tarefas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Posteriormente, a preocupação esteve relacionada a uma ênfase na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estrutura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seguindo-se mais tarde com enfoque nas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pessoas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no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ambiente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tecnologia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na </a:t>
            </a:r>
            <a:r>
              <a:rPr lang="pt-BR" sz="1400" b="1" i="0" u="none" strike="noStrike" cap="none" dirty="0">
                <a:solidFill>
                  <a:srgbClr val="815F44"/>
                </a:solidFill>
                <a:latin typeface="Lato"/>
                <a:ea typeface="Lato"/>
                <a:cs typeface="Lato"/>
                <a:sym typeface="Lato"/>
              </a:rPr>
              <a:t>competitividade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uma das variáveis provocaram uma diferente teoria administrativa, espelhando o momento histórico em que foram desenvolvidas. 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 teoria administrativa procurou privilegiar ou enfatizar uma dessas variáveis, omitindo ou relegando a um plano secundário todas as demais.  </a:t>
            </a:r>
            <a:endParaRPr b="1" dirty="0"/>
          </a:p>
        </p:txBody>
      </p:sp>
      <p:grpSp>
        <p:nvGrpSpPr>
          <p:cNvPr id="63" name="Google Shape;63;p2"/>
          <p:cNvGrpSpPr/>
          <p:nvPr/>
        </p:nvGrpSpPr>
        <p:grpSpPr>
          <a:xfrm>
            <a:off x="781630" y="3540289"/>
            <a:ext cx="1107994" cy="738662"/>
            <a:chOff x="957587" y="3673990"/>
            <a:chExt cx="898525" cy="599018"/>
          </a:xfrm>
        </p:grpSpPr>
        <p:pic>
          <p:nvPicPr>
            <p:cNvPr id="64" name="Google Shape;64;p2" descr="Ponto de exclamaç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01520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" descr="Ponto de exclamação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7587" y="3673991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" descr="Ponto de exclamaçã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57095" y="3673990"/>
              <a:ext cx="599017" cy="599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2"/>
          <p:cNvSpPr txBox="1"/>
          <p:nvPr/>
        </p:nvSpPr>
        <p:spPr>
          <a:xfrm>
            <a:off x="1976844" y="3604168"/>
            <a:ext cx="63855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Não há nenhuma teoria mais importante, mas sim situações onde a utilização de uma é mais apropriada em relação às demais.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28" name="Google Shape;428;p2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23/30</a:t>
            </a:r>
            <a:endParaRPr/>
          </a:p>
        </p:txBody>
      </p:sp>
      <p:cxnSp>
        <p:nvCxnSpPr>
          <p:cNvPr id="430" name="Google Shape;430;p2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2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sp>
        <p:nvSpPr>
          <p:cNvPr id="432" name="Google Shape;432;p23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  <p:grpSp>
        <p:nvGrpSpPr>
          <p:cNvPr id="433" name="Google Shape;433;p23"/>
          <p:cNvGrpSpPr/>
          <p:nvPr/>
        </p:nvGrpSpPr>
        <p:grpSpPr>
          <a:xfrm>
            <a:off x="1109013" y="1141866"/>
            <a:ext cx="7321713" cy="3172020"/>
            <a:chOff x="1109013" y="1141866"/>
            <a:chExt cx="7321713" cy="3172020"/>
          </a:xfrm>
        </p:grpSpPr>
        <p:sp>
          <p:nvSpPr>
            <p:cNvPr id="434" name="Google Shape;434;p23"/>
            <p:cNvSpPr txBox="1"/>
            <p:nvPr/>
          </p:nvSpPr>
          <p:spPr>
            <a:xfrm>
              <a:off x="3424662" y="2331871"/>
              <a:ext cx="21016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Teoria Estruturalista</a:t>
              </a:r>
              <a:endParaRPr/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1109013" y="1428377"/>
              <a:ext cx="184296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Visão de sistema aberto</a:t>
              </a:r>
              <a:endParaRPr/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1151077" y="2385079"/>
              <a:ext cx="159386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“O todo é maior que a soma das partes”</a:t>
              </a: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1151077" y="3729111"/>
              <a:ext cx="20705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Recompensas materiais e sociais</a:t>
              </a:r>
              <a:endParaRPr/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3550167" y="1386910"/>
              <a:ext cx="18506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Foco na estrutura, pessoas e ambiente</a:t>
              </a:r>
              <a:endParaRPr/>
            </a:p>
          </p:txBody>
        </p:sp>
        <p:sp>
          <p:nvSpPr>
            <p:cNvPr id="439" name="Google Shape;439;p23"/>
            <p:cNvSpPr txBox="1"/>
            <p:nvPr/>
          </p:nvSpPr>
          <p:spPr>
            <a:xfrm>
              <a:off x="3678538" y="3591410"/>
              <a:ext cx="15938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Homem Organizacional</a:t>
              </a:r>
              <a:endParaRPr/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5889589" y="1805743"/>
              <a:ext cx="254113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Tipologias de organizações: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Coercitivas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Normativas</a:t>
              </a:r>
              <a:endParaRPr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Char char="•"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Utilitárias</a:t>
              </a:r>
              <a:endParaRPr/>
            </a:p>
          </p:txBody>
        </p:sp>
        <p:sp>
          <p:nvSpPr>
            <p:cNvPr id="441" name="Google Shape;441;p23"/>
            <p:cNvSpPr txBox="1"/>
            <p:nvPr/>
          </p:nvSpPr>
          <p:spPr>
            <a:xfrm>
              <a:off x="6003410" y="3567706"/>
              <a:ext cx="18464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Organização formal + informal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" name="Google Shape;442;p23" descr="Janela de aviã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712665" y="1370485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3" descr="Peças de quebra-cabeça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31517" y="185856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3" descr="Troféu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37583" y="328922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3" descr="Cidade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133169" y="3321746"/>
              <a:ext cx="535207" cy="535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3" descr="Usuários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37737" y="304564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3" descr="Lupa com preenchimento sólid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621850" y="1141866"/>
              <a:ext cx="535477" cy="4862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24/30</a:t>
            </a:r>
            <a:endParaRPr/>
          </a:p>
        </p:txBody>
      </p:sp>
      <p:cxnSp>
        <p:nvCxnSpPr>
          <p:cNvPr id="456" name="Google Shape;456;p2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2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Estruturalista</a:t>
            </a:r>
            <a:endParaRPr/>
          </a:p>
        </p:txBody>
      </p:sp>
      <p:grpSp>
        <p:nvGrpSpPr>
          <p:cNvPr id="458" name="Google Shape;458;p24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459" name="Google Shape;459;p24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0" name="Google Shape;460;p24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461" name="Google Shape;461;p24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3" name="Google Shape;463;p24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4" name="Google Shape;464;p2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24"/>
          <p:cNvSpPr txBox="1"/>
          <p:nvPr/>
        </p:nvSpPr>
        <p:spPr>
          <a:xfrm>
            <a:off x="2641120" y="4450479"/>
            <a:ext cx="3861759" cy="22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https://www.youtube.com/watch?v=pkosc1LpYjA&amp;list=RDQMhM3Rdi5CWN8&amp;start_radio=1</a:t>
            </a:r>
            <a:endParaRPr/>
          </a:p>
        </p:txBody>
      </p:sp>
      <p:pic>
        <p:nvPicPr>
          <p:cNvPr id="466" name="Google Shape;466;p24" title="TEORIA ESTRUTURALIS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84349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2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25/30</a:t>
            </a:r>
            <a:endParaRPr/>
          </a:p>
        </p:txBody>
      </p:sp>
      <p:cxnSp>
        <p:nvCxnSpPr>
          <p:cNvPr id="475" name="Google Shape;475;p2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6" name="Google Shape;476;p2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736832" y="1170000"/>
            <a:ext cx="7670336" cy="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(VUNESP - 2021 - SES - PB - Assistente Administrativo)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Enquanto a Administração Científica se caracterizava pela ênfase na tarefa realizada pelo operário/colaborador, a Teoria Clássica tinha por característica:</a:t>
            </a:r>
            <a:endParaRPr/>
          </a:p>
        </p:txBody>
      </p:sp>
      <p:sp>
        <p:nvSpPr>
          <p:cNvPr id="478" name="Google Shape;478;p25"/>
          <p:cNvSpPr txBox="1"/>
          <p:nvPr/>
        </p:nvSpPr>
        <p:spPr>
          <a:xfrm>
            <a:off x="713274" y="2120386"/>
            <a:ext cx="7693894" cy="23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necessidade que as organizações sentiram de ordem e de exatidão e das reivindicações dos trabalhadores por um tratamento justo e imparcial. 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preocupação psicológica e sociológica quanto à influência massificante da civilização industrial sobre o ser humano.</a:t>
            </a:r>
            <a:endParaRPr sz="1400" b="0" i="0" u="none" strike="noStrike" cap="none">
              <a:solidFill>
                <a:srgbClr val="5D5D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ênfase na estrutura que a organização deveria possuir para ser eficiente.</a:t>
            </a:r>
            <a:endParaRPr sz="1400" b="0" i="0" u="none" strike="noStrike" cap="none">
              <a:solidFill>
                <a:srgbClr val="5D5D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ênfase nas pessoas que trabalham ou que participam nas organizações.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enfoque nos resultados e objetivos alcançados (fins) por meio do controle de todos os aspectos de produção.</a:t>
            </a:r>
            <a:endParaRPr/>
          </a:p>
        </p:txBody>
      </p:sp>
      <p:pic>
        <p:nvPicPr>
          <p:cNvPr id="479" name="Google Shape;479;p25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06" y="3149396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86" name="Google Shape;486;p2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487" name="Google Shape;487;p2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26/30</a:t>
            </a:r>
            <a:endParaRPr/>
          </a:p>
        </p:txBody>
      </p:sp>
      <p:cxnSp>
        <p:nvCxnSpPr>
          <p:cNvPr id="488" name="Google Shape;488;p2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2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736832" y="1170000"/>
            <a:ext cx="7670336" cy="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(VUNESP - 2021 - SES - PB - Auxiliar Administrativo)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Henry Fayol propunha a organização linear, que constituía em um dos tipos mais simples de organização. Essa organização linear baseava-se nos seguintes princípios:</a:t>
            </a:r>
            <a:endParaRPr/>
          </a:p>
        </p:txBody>
      </p:sp>
      <p:sp>
        <p:nvSpPr>
          <p:cNvPr id="491" name="Google Shape;491;p26"/>
          <p:cNvSpPr txBox="1"/>
          <p:nvPr/>
        </p:nvSpPr>
        <p:spPr>
          <a:xfrm>
            <a:off x="713274" y="2120386"/>
            <a:ext cx="7693894" cy="2327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autoridade e responsabilidade, divisão do trabalho, disciplina e unidade de comando.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subordinação dos interesses individuais aos gerais, remuneração do pessoal, estabilidade do pessoal e iniciativa.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espírito de equipe, equidade, ordem e centralização da autoridade.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supervisão única, unidade de direção, centralização da autoridade e cadeia escalar.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(e)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cadeia escalar, subordinação dos interesses individuais aos gerais, remuneração do pessoal e ordem.</a:t>
            </a:r>
            <a:endParaRPr/>
          </a:p>
        </p:txBody>
      </p:sp>
      <p:pic>
        <p:nvPicPr>
          <p:cNvPr id="492" name="Google Shape;492;p26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06" y="3226886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27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00" name="Google Shape;500;p2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27/30</a:t>
            </a:r>
            <a:endParaRPr/>
          </a:p>
        </p:txBody>
      </p:sp>
      <p:cxnSp>
        <p:nvCxnSpPr>
          <p:cNvPr id="501" name="Google Shape;501;p2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2" name="Google Shape;502;p2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736832" y="1170000"/>
            <a:ext cx="7670336" cy="9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8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pt-BR" sz="1400" b="0" i="0" u="none" strike="noStrike" cap="none">
                <a:solidFill>
                  <a:srgbClr val="9B9B9B"/>
                </a:solidFill>
                <a:latin typeface="Lato"/>
                <a:ea typeface="Lato"/>
                <a:cs typeface="Lato"/>
                <a:sym typeface="Lato"/>
              </a:rPr>
              <a:t>(UFR - 2021 - UFR - Administrador)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século XX, um sociólogo alemão desenvolveu a teoria das estruturas de autoridade e descreveu a atividade organizacional em função das relações de autoridade. Sistema caracterizado por divisão do trabalho, hierarquia claramente definida, com regras e regulamentos detalhados e relações impessoais. Quem foi ele e qual a teoria?</a:t>
            </a:r>
            <a:endParaRPr/>
          </a:p>
        </p:txBody>
      </p:sp>
      <p:sp>
        <p:nvSpPr>
          <p:cNvPr id="504" name="Google Shape;504;p27"/>
          <p:cNvSpPr txBox="1"/>
          <p:nvPr/>
        </p:nvSpPr>
        <p:spPr>
          <a:xfrm>
            <a:off x="713274" y="2495226"/>
            <a:ext cx="7693894" cy="195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(a)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Henry Fayol – Teoria Clássica.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(b)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Max Weber – Teoria Burocrática.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(c)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Chester Barnard – Teoria das Relações Humanas.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1400" b="0" i="0" u="none" strike="noStrike" cap="none">
                <a:solidFill>
                  <a:srgbClr val="836144"/>
                </a:solidFill>
                <a:latin typeface="Lato"/>
                <a:ea typeface="Lato"/>
                <a:cs typeface="Lato"/>
                <a:sym typeface="Lato"/>
              </a:rPr>
              <a:t>(d) 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Peter Blau – Teoria Estruturalista.</a:t>
            </a:r>
            <a:endParaRPr/>
          </a:p>
        </p:txBody>
      </p:sp>
      <p:pic>
        <p:nvPicPr>
          <p:cNvPr id="505" name="Google Shape;505;p27" descr="Marca de seleçã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106" y="2820676"/>
            <a:ext cx="309966" cy="30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28/30</a:t>
            </a:r>
            <a:endParaRPr/>
          </a:p>
        </p:txBody>
      </p:sp>
      <p:cxnSp>
        <p:nvCxnSpPr>
          <p:cNvPr id="514" name="Google Shape;514;p2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5" name="Google Shape;515;p2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Destaques da Aula 2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713225" y="1357196"/>
            <a:ext cx="77174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Identificar as variáveis presentes nas teorias administrativas;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Estudar sobre as teorias com ênfase nas tarefas e na estrutura: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Administração Científica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Clássica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Neoclássica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da Burocracia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; e </a:t>
            </a:r>
            <a:r>
              <a:rPr lang="pt-BR" sz="1400" b="1" i="0" u="none" strike="noStrike" cap="none">
                <a:solidFill>
                  <a:srgbClr val="6F7D4F"/>
                </a:solidFill>
                <a:latin typeface="Lato"/>
                <a:ea typeface="Lato"/>
                <a:cs typeface="Lato"/>
                <a:sym typeface="Lato"/>
              </a:rPr>
              <a:t>Teoria Estruturalista</a:t>
            </a: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8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8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28/30</a:t>
            </a:r>
            <a:endParaRPr/>
          </a:p>
        </p:txBody>
      </p:sp>
      <p:cxnSp>
        <p:nvCxnSpPr>
          <p:cNvPr id="514" name="Google Shape;514;p28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5" name="Google Shape;515;p28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Atividade </a:t>
            </a: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da aula 2 </a:t>
            </a:r>
            <a:endParaRPr sz="28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713225" y="1357196"/>
            <a:ext cx="77175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dirty="0"/>
              <a:t>Fazer uma análise da evolução das teorias administrativas, o que é levado em consideração a evolução e o aprimoramento das diferentes formas de administrar, desenvolvendo da melhor forma as práticas administrativas utilizadas pelas empresas considerando o estudo: Teorias Administrativas: um estudo sobre suas abordagens e evolução de Alexandre Leão de Castro Figueiredo e Luciana da Luz Rodrigues.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5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23" name="Google Shape;523;p2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24" name="Google Shape;524;p2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29/30</a:t>
            </a:r>
            <a:endParaRPr/>
          </a:p>
        </p:txBody>
      </p:sp>
      <p:cxnSp>
        <p:nvCxnSpPr>
          <p:cNvPr id="525" name="Google Shape;525;p2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6" name="Google Shape;526;p2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Sugestões para Estudos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713225" y="1357196"/>
            <a:ext cx="771749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Filme: </a:t>
            </a:r>
            <a:r>
              <a:rPr lang="pt-BR" sz="1400" b="0" i="1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Tempos Modernos</a:t>
            </a:r>
            <a:r>
              <a:rPr lang="pt-BR"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escrito e dirigido por Charlie Chaplin em 1936.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Araújo, R. C. O. S. e Souza Filho, T. A. Da teoria clássica à administração moderna: os 14 princípios gerais de Fayol comparados à administração pública brasileira. Reflexões Econômicas, Ilhéus (BA). n.3. v.1. p.78-91, 2017.</a:t>
            </a:r>
            <a:endParaRPr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Motta, F. C. P. O estruturalismo na teoria das organizações. Revista de Administração de Empresas [online]. 1970, v. 10, n. 4, pp. 23-41. Disponível em: &lt;https://doi.org/10.1590/S0034-75901970000400002&gt;.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3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534" name="Google Shape;534;p3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535" name="Google Shape;535;p3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30/30</a:t>
            </a:r>
            <a:endParaRPr/>
          </a:p>
        </p:txBody>
      </p:sp>
      <p:cxnSp>
        <p:nvCxnSpPr>
          <p:cNvPr id="536" name="Google Shape;536;p3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7" name="Google Shape;537;p3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Referências</a:t>
            </a:r>
            <a:endParaRPr sz="28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713225" y="1357196"/>
            <a:ext cx="771749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Barreto, João Marcelo. Introdução à Administração / João Marcelo Barreto. - Salvador: UFBA, Faculdade de Ciências Contábeis, Superintendência de Educação a Distância, 2017.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Chiavenato, Idalberto, Introdução à teoria geral da administração: uma visão abrangente da moderna administração das organizações / Idalberto Chiavenato - 7. ed. rev. e atual. - Rio de Janeiro: Elsevier, 2003.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Carvalho, Lucia Maria Gadelha. I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ntrodução à teoria geral da administração. Caderno pedagógico para o curso técnico em administração. Universidade Estadual de Maringá, 2008.</a:t>
            </a:r>
            <a:endParaRPr/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30303"/>
                </a:solidFill>
                <a:latin typeface="Lato"/>
                <a:ea typeface="Lato"/>
                <a:cs typeface="Lato"/>
                <a:sym typeface="Lato"/>
              </a:rPr>
              <a:t>De Souza, Cristina Gomes. Iniciando o estudo de Administração; A evolução das teorias de administração – Parte I.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Caderno pedagógico para a disciplina de Administração, Fundação CEDERJ.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09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pt-BR" sz="12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Rossés, Gustavo Fontinelli Introdução à administração / Gustavo Fontinelli Rossés. – Santa Maria, RS : Universidade Federal de Santa Maria, Colégio Técnico Industrial de Santa Maria : Rede e-Tec Brasil, 2014. 112 p.</a:t>
            </a:r>
            <a:endParaRPr sz="1200" b="0" i="0" u="none" strike="noStrike" cap="none">
              <a:solidFill>
                <a:srgbClr val="03030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03/30</a:t>
            </a:r>
            <a:endParaRPr/>
          </a:p>
        </p:txBody>
      </p:sp>
      <p:cxnSp>
        <p:nvCxnSpPr>
          <p:cNvPr id="76" name="Google Shape;76;p3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3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713225" y="1170000"/>
            <a:ext cx="187499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nas tarefas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5785" y="1177914"/>
            <a:ext cx="1876623" cy="280325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6555786" y="4030387"/>
            <a:ext cx="1874940" cy="3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https://commons.wikimedia.org/wiki/File:Frederick_Winslow_Taylor_crop.jpg?uselang=pt-br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711542" y="1814137"/>
            <a:ext cx="5565272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Também conhecida como Taylorismo, a Administração Científica teve em Frederick Taylor seu principal representante.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Buscava determinar cientificamente os 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melhores métodos 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realização de qualquer tarefa para selecionar, treinar e motivar seus trabalhadores.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aplicação das ideias de Taylor proporcionou um grande aumento de produtividade.</a:t>
            </a:r>
            <a:endParaRPr sz="1400" b="0" i="0" u="none" strike="noStrike" cap="none" dirty="0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04/30</a:t>
            </a:r>
            <a:endParaRPr/>
          </a:p>
        </p:txBody>
      </p:sp>
      <p:cxnSp>
        <p:nvCxnSpPr>
          <p:cNvPr id="91" name="Google Shape;91;p4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4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713225" y="1170000"/>
            <a:ext cx="7717500" cy="188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Taylor, as indústrias de sua época padeciam de três males: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20725" marR="0" lvl="0" indent="-3635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Indolência sistemática dos operários;</a:t>
            </a:r>
            <a:endParaRPr/>
          </a:p>
          <a:p>
            <a:pPr marL="720725" marR="0" lvl="0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20725" marR="0" lvl="0" indent="-3635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Desconhecimento, pela gerência, das rotinas de trabalho e do tempo necessário para sua realização; e</a:t>
            </a:r>
            <a:endParaRPr/>
          </a:p>
          <a:p>
            <a:pPr marL="720725" marR="0" lvl="0" indent="-2746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720725" marR="0" lvl="0" indent="-36353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Falta de uniformidade das técnicas e dos métodos de trabalho.</a:t>
            </a:r>
            <a:endParaRPr/>
          </a:p>
        </p:txBody>
      </p:sp>
      <p:pic>
        <p:nvPicPr>
          <p:cNvPr id="94" name="Google Shape;94;p4" descr="Aviso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587" y="3504264"/>
            <a:ext cx="604435" cy="60443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1806384" y="3549457"/>
            <a:ext cx="66243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Substituição da improvisação, empirismo e experiência obtida através de erros e acertos, pelo uso de métodos sistematizados cientificamente.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05/30</a:t>
            </a:r>
            <a:endParaRPr/>
          </a:p>
        </p:txBody>
      </p:sp>
      <p:cxnSp>
        <p:nvCxnSpPr>
          <p:cNvPr id="104" name="Google Shape;104;p5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5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  <p:grpSp>
        <p:nvGrpSpPr>
          <p:cNvPr id="107" name="Google Shape;107;p5"/>
          <p:cNvGrpSpPr/>
          <p:nvPr/>
        </p:nvGrpSpPr>
        <p:grpSpPr>
          <a:xfrm>
            <a:off x="920261" y="1243001"/>
            <a:ext cx="7303218" cy="3042232"/>
            <a:chOff x="713226" y="1165521"/>
            <a:chExt cx="7365085" cy="3378756"/>
          </a:xfrm>
        </p:grpSpPr>
        <p:sp>
          <p:nvSpPr>
            <p:cNvPr id="108" name="Google Shape;108;p5"/>
            <p:cNvSpPr txBox="1"/>
            <p:nvPr/>
          </p:nvSpPr>
          <p:spPr>
            <a:xfrm>
              <a:off x="1219502" y="1439210"/>
              <a:ext cx="1858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Estudo dos tempos e movimentos</a:t>
              </a:r>
              <a:endParaRPr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1253226" y="2524163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Desenho de cargos e tarefas</a:t>
              </a:r>
              <a:endParaRPr dirty="0"/>
            </a:p>
          </p:txBody>
        </p:sp>
        <p:sp>
          <p:nvSpPr>
            <p:cNvPr id="110" name="Google Shape;110;p5"/>
            <p:cNvSpPr txBox="1"/>
            <p:nvPr/>
          </p:nvSpPr>
          <p:spPr>
            <a:xfrm>
              <a:off x="1345105" y="3655728"/>
              <a:ext cx="1915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Incentivos salariais e prêmios de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produção</a:t>
              </a:r>
              <a:endParaRPr/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3891023" y="1439210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Estudo da fadiga humana</a:t>
              </a:r>
              <a:endParaRPr/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3891023" y="3421268"/>
              <a:ext cx="1607400" cy="6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“homo </a:t>
              </a:r>
              <a:r>
                <a:rPr lang="pt-BR" sz="16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economicus</a:t>
              </a: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 dirty="0"/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6317124" y="1439210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Divisão do trabalhador</a:t>
              </a:r>
              <a:endParaRPr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6317124" y="2361525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Foco nas tarefas</a:t>
              </a:r>
              <a:endParaRPr/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6317124" y="3421267"/>
              <a:ext cx="1607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Supervisão funcional</a:t>
              </a:r>
              <a:endParaRPr/>
            </a:p>
          </p:txBody>
        </p:sp>
        <p:pic>
          <p:nvPicPr>
            <p:cNvPr id="116" name="Google Shape;116;p5" descr="Despertador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3226" y="1302183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 descr="Hierarquia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231" y="272778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5" descr="Cofrinho com preenchimento sólid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5111" y="3777888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5" descr="Moedas com preenchimento sólid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086217" y="323790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5" descr="Contorno de rosto triste com preenchimento sólid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28348" y="1165521"/>
              <a:ext cx="485158" cy="528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5" descr="Engrenagem única com preenchimento sólid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538311" y="1191597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5" descr="Lupa com preenchimento sólid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419735" y="278315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5" descr="Escrivaninha de Home Office com preenchimento sólido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825699" y="4004277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06/30</a:t>
            </a:r>
            <a:endParaRPr/>
          </a:p>
        </p:txBody>
      </p:sp>
      <p:cxnSp>
        <p:nvCxnSpPr>
          <p:cNvPr id="132" name="Google Shape;132;p6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6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Administração Científica</a:t>
            </a: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135" name="Google Shape;135;p6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6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39;p6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40" name="Google Shape;140;p6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6"/>
          <p:cNvSpPr txBox="1"/>
          <p:nvPr/>
        </p:nvSpPr>
        <p:spPr>
          <a:xfrm>
            <a:off x="2444969" y="446959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https://www.youtube.com/watch?v=KvTuXd82SuA</a:t>
            </a:r>
            <a:endParaRPr dirty="0"/>
          </a:p>
        </p:txBody>
      </p:sp>
      <p:pic>
        <p:nvPicPr>
          <p:cNvPr id="142" name="Google Shape;142;p6" title="Administração Científica de Taylor || Introdução, Princípios, Vantagens,  Desvantagens e Critica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17595"/>
            <a:ext cx="3969050" cy="22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l="4093" r="4176"/>
          <a:stretch/>
        </p:blipFill>
        <p:spPr>
          <a:xfrm>
            <a:off x="6554101" y="1177914"/>
            <a:ext cx="1876623" cy="2803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 descr="CEFET/RJ – Como tudo começou – Núclo dE ENSINO rOBERTO rAMOS"/>
          <p:cNvPicPr preferRelativeResize="0"/>
          <p:nvPr/>
        </p:nvPicPr>
        <p:blipFill rotWithShape="1">
          <a:blip r:embed="rId4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07/30</a:t>
            </a:r>
            <a:endParaRPr/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3" name="Google Shape;153;p7"/>
          <p:cNvSpPr txBox="1"/>
          <p:nvPr/>
        </p:nvSpPr>
        <p:spPr>
          <a:xfrm>
            <a:off x="713225" y="1170000"/>
            <a:ext cx="7717500" cy="189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>
              <a:solidFill>
                <a:srgbClr val="815F4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Clássica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713224" y="1170000"/>
            <a:ext cx="197573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ênfase na estrutura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6555786" y="4030388"/>
            <a:ext cx="1874940" cy="16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https://stringfixer.com/pt/Henri_Fayol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711542" y="1814137"/>
            <a:ext cx="5565272" cy="25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 origem na França, esta teoria foi concebida por Henri Fayol, no início do século XX, a partir de sua experiência ocupando cargos de direção em empresas. 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Foco: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Buscava a eficiência enfatizando </a:t>
            </a:r>
            <a:r>
              <a:rPr lang="pt-BR" sz="20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estrutura</a:t>
            </a:r>
            <a:r>
              <a:rPr lang="pt-BR" sz="14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ou seja, apresentando uma visão mais genérica e global da organização.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rgbClr val="5E6A42"/>
                </a:solidFill>
                <a:latin typeface="Lato"/>
                <a:ea typeface="Lato"/>
                <a:cs typeface="Lato"/>
                <a:sym typeface="Lato"/>
              </a:rPr>
              <a:t>A Teoria Clássica, juntamente com a Administração Científica, constituem a chamada abordagem clássica da administração.</a:t>
            </a:r>
            <a:endParaRPr sz="1600" b="1" i="0" u="none" strike="noStrike" cap="none" dirty="0">
              <a:solidFill>
                <a:srgbClr val="5E6A4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9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9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09/30</a:t>
            </a:r>
            <a:endParaRPr/>
          </a:p>
        </p:txBody>
      </p:sp>
      <p:cxnSp>
        <p:nvCxnSpPr>
          <p:cNvPr id="206" name="Google Shape;206;p9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9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Clássica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2328414" y="4480017"/>
            <a:ext cx="4487123" cy="1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Adaptado de https://br.pinterest.com/concurseiradoblog/</a:t>
            </a:r>
            <a:endParaRPr/>
          </a:p>
        </p:txBody>
      </p:sp>
      <p:grpSp>
        <p:nvGrpSpPr>
          <p:cNvPr id="209" name="Google Shape;209;p9"/>
          <p:cNvGrpSpPr/>
          <p:nvPr/>
        </p:nvGrpSpPr>
        <p:grpSpPr>
          <a:xfrm>
            <a:off x="1036550" y="1415972"/>
            <a:ext cx="6969662" cy="2743956"/>
            <a:chOff x="1422313" y="1325968"/>
            <a:chExt cx="6969662" cy="2743956"/>
          </a:xfrm>
        </p:grpSpPr>
        <p:sp>
          <p:nvSpPr>
            <p:cNvPr id="210" name="Google Shape;210;p9"/>
            <p:cNvSpPr txBox="1"/>
            <p:nvPr/>
          </p:nvSpPr>
          <p:spPr>
            <a:xfrm>
              <a:off x="1422313" y="1413391"/>
              <a:ext cx="1842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Divisão do trabalho</a:t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1546864" y="2324137"/>
              <a:ext cx="1593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Unidade de Comando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(único superior)</a:t>
              </a:r>
              <a:endParaRPr dirty="0"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1546864" y="3485224"/>
              <a:ext cx="1899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Autoridade e responsabilidade</a:t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3945954" y="1325968"/>
              <a:ext cx="1850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Foco na estrutura organizacional</a:t>
              </a:r>
              <a:endParaRPr/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3785250" y="2402393"/>
              <a:ext cx="159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centralização</a:t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6438375" y="1413400"/>
              <a:ext cx="1953600" cy="17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Função do administrador: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Prever/planejar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Organizar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Comandar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Coordenar</a:t>
              </a:r>
              <a:endParaRPr/>
            </a:p>
            <a:p>
              <a:pPr marL="2857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Char char="•"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Controlar</a:t>
              </a:r>
              <a:endParaRPr/>
            </a:p>
          </p:txBody>
        </p:sp>
        <p:pic>
          <p:nvPicPr>
            <p:cNvPr id="216" name="Google Shape;216;p9" descr="Alvo com preenchimento sólid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87685" y="2301758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9" descr="Hierarquia com preenchimento sólid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39896" y="135592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" descr="CEFET/RJ – Como tudo começou – Núclo dE ENSINO rOBERTO rAMOS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280772" y="4824693"/>
            <a:ext cx="676815" cy="1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 flipH="1">
            <a:off x="1889624" y="4764807"/>
            <a:ext cx="2137032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Profª Cíntia Machado de Oliveira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 flipH="1">
            <a:off x="4772791" y="4764807"/>
            <a:ext cx="220804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Administração de Empresas – Aula 2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 flipH="1">
            <a:off x="7955205" y="4764807"/>
            <a:ext cx="908023" cy="30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None/>
            </a:pPr>
            <a:r>
              <a:rPr lang="pt-BR" sz="9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10/30</a:t>
            </a:r>
            <a:endParaRPr/>
          </a:p>
        </p:txBody>
      </p:sp>
      <p:cxnSp>
        <p:nvCxnSpPr>
          <p:cNvPr id="226" name="Google Shape;226;p10"/>
          <p:cNvCxnSpPr/>
          <p:nvPr/>
        </p:nvCxnSpPr>
        <p:spPr>
          <a:xfrm>
            <a:off x="0" y="4750576"/>
            <a:ext cx="9164393" cy="0"/>
          </a:xfrm>
          <a:prstGeom prst="straightConnector1">
            <a:avLst/>
          </a:prstGeom>
          <a:noFill/>
          <a:ln w="127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0"/>
          <p:cNvSpPr txBox="1"/>
          <p:nvPr/>
        </p:nvSpPr>
        <p:spPr>
          <a:xfrm>
            <a:off x="713226" y="572664"/>
            <a:ext cx="7717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Teoria Clássica</a:t>
            </a:r>
            <a:endParaRPr/>
          </a:p>
        </p:txBody>
      </p:sp>
      <p:grpSp>
        <p:nvGrpSpPr>
          <p:cNvPr id="228" name="Google Shape;228;p10"/>
          <p:cNvGrpSpPr/>
          <p:nvPr/>
        </p:nvGrpSpPr>
        <p:grpSpPr>
          <a:xfrm>
            <a:off x="2372879" y="1268154"/>
            <a:ext cx="4398191" cy="3144106"/>
            <a:chOff x="3190138" y="369852"/>
            <a:chExt cx="2893118" cy="2223473"/>
          </a:xfrm>
        </p:grpSpPr>
        <p:sp>
          <p:nvSpPr>
            <p:cNvPr id="229" name="Google Shape;229;p10"/>
            <p:cNvSpPr/>
            <p:nvPr/>
          </p:nvSpPr>
          <p:spPr>
            <a:xfrm>
              <a:off x="3190138" y="369852"/>
              <a:ext cx="2800975" cy="1777500"/>
            </a:xfrm>
            <a:prstGeom prst="roundRect">
              <a:avLst>
                <a:gd name="adj" fmla="val 5444"/>
              </a:avLst>
            </a:prstGeom>
            <a:solidFill>
              <a:srgbClr val="E1E1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" name="Google Shape;230;p10"/>
            <p:cNvGrpSpPr/>
            <p:nvPr/>
          </p:nvGrpSpPr>
          <p:grpSpPr>
            <a:xfrm>
              <a:off x="3282281" y="460024"/>
              <a:ext cx="2800975" cy="2133301"/>
              <a:chOff x="3578510" y="1419647"/>
              <a:chExt cx="4021500" cy="3062887"/>
            </a:xfrm>
          </p:grpSpPr>
          <p:sp>
            <p:nvSpPr>
              <p:cNvPr id="231" name="Google Shape;231;p10"/>
              <p:cNvSpPr/>
              <p:nvPr/>
            </p:nvSpPr>
            <p:spPr>
              <a:xfrm>
                <a:off x="3716658" y="1548119"/>
                <a:ext cx="3748500" cy="2285700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3578510" y="1419647"/>
                <a:ext cx="4021500" cy="2544300"/>
              </a:xfrm>
              <a:prstGeom prst="roundRect">
                <a:avLst>
                  <a:gd name="adj" fmla="val 3857"/>
                </a:avLst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3" name="Google Shape;233;p10"/>
              <p:cNvCxnSpPr/>
              <p:nvPr/>
            </p:nvCxnSpPr>
            <p:spPr>
              <a:xfrm>
                <a:off x="4915750" y="4433452"/>
                <a:ext cx="1353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4" name="Google Shape;234;p10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10"/>
          <p:cNvSpPr txBox="1"/>
          <p:nvPr/>
        </p:nvSpPr>
        <p:spPr>
          <a:xfrm>
            <a:off x="2909313" y="4450480"/>
            <a:ext cx="3325325" cy="22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r>
              <a:rPr lang="pt-BR" sz="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Fonte: https://www.youtube.com/watch?v=svRaUEQCzCY</a:t>
            </a:r>
            <a:endParaRPr dirty="0"/>
          </a:p>
        </p:txBody>
      </p:sp>
      <p:pic>
        <p:nvPicPr>
          <p:cNvPr id="236" name="Google Shape;236;p10" title="Teoria Clássica da Administração || Henry Fayol || Funções, Princípios, Criticas e muito + || Aula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8876" y="1524641"/>
            <a:ext cx="3980014" cy="224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essional Career Development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0A079"/>
      </a:accent1>
      <a:accent2>
        <a:srgbClr val="AA805E"/>
      </a:accent2>
      <a:accent3>
        <a:srgbClr val="8C5841"/>
      </a:accent3>
      <a:accent4>
        <a:srgbClr val="D9C6B6"/>
      </a:accent4>
      <a:accent5>
        <a:srgbClr val="C0A079"/>
      </a:accent5>
      <a:accent6>
        <a:srgbClr val="AA805E"/>
      </a:accent6>
      <a:hlink>
        <a:srgbClr val="8C58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E7D85B810B4A4A9E4C619EC02A6925" ma:contentTypeVersion="0" ma:contentTypeDescription="Crie um novo documento." ma:contentTypeScope="" ma:versionID="f3c967dd85f834385cf811f7e0aef1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D42F71-E420-4BC9-BD51-CD26B1C14337}"/>
</file>

<file path=customXml/itemProps2.xml><?xml version="1.0" encoding="utf-8"?>
<ds:datastoreItem xmlns:ds="http://schemas.openxmlformats.org/officeDocument/2006/customXml" ds:itemID="{42FB571E-4A62-4A4A-A32C-A3DF2CE53219}"/>
</file>

<file path=customXml/itemProps3.xml><?xml version="1.0" encoding="utf-8"?>
<ds:datastoreItem xmlns:ds="http://schemas.openxmlformats.org/officeDocument/2006/customXml" ds:itemID="{777CE2CE-B35E-47AC-B40E-53582047681D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2240</Words>
  <Application>Microsoft Office PowerPoint</Application>
  <PresentationFormat>Apresentação na tela (16:9)</PresentationFormat>
  <Paragraphs>288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Josefin Slab</vt:lpstr>
      <vt:lpstr>Arial</vt:lpstr>
      <vt:lpstr>Noto Sans Symbols</vt:lpstr>
      <vt:lpstr>Livvic</vt:lpstr>
      <vt:lpstr>Lato</vt:lpstr>
      <vt:lpstr>Oswald</vt:lpstr>
      <vt:lpstr>Professional Career Development Presentation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Joyce Azevedo Caetano</dc:creator>
  <cp:lastModifiedBy>Cintia</cp:lastModifiedBy>
  <cp:revision>3</cp:revision>
  <dcterms:modified xsi:type="dcterms:W3CDTF">2023-03-13T17:54:19Z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0x0101001CE7D85B810B4A4A9E4C619EC02A6925</vt:lpwstr>
  </property>
</Properties>
</file>