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5" r:id="rId24"/>
    <p:sldId id="282" r:id="rId25"/>
    <p:sldId id="283" r:id="rId26"/>
  </p:sldIdLst>
  <p:sldSz cx="9144000" cy="5143500" type="screen16x9"/>
  <p:notesSz cx="6858000" cy="9144000"/>
  <p:embeddedFontLst>
    <p:embeddedFont>
      <p:font typeface="Josefin Slab" pitchFamily="2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Livvic" pitchFamily="2" charset="0"/>
      <p:regular r:id="rId36"/>
      <p:bold r:id="rId37"/>
      <p:italic r:id="rId38"/>
      <p:boldItalic r:id="rId39"/>
    </p:embeddedFont>
    <p:embeddedFont>
      <p:font typeface="Oswald" panose="00000500000000000000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XinLSqvwtx9EihfiBubhL2Xa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17A45A-AE56-4B7B-BE09-362459C74B30}">
  <a:tblStyle styleId="{BA17A45A-AE56-4B7B-BE09-362459C74B3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224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30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3 – Teorias da Administração – Parte II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10/28</a:t>
            </a:r>
            <a:endParaRPr/>
          </a:p>
        </p:txBody>
      </p:sp>
      <p:cxnSp>
        <p:nvCxnSpPr>
          <p:cNvPr id="211" name="Google Shape;211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Comportamento Organizacional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A Teoria das necessidades de </a:t>
            </a:r>
            <a:r>
              <a:rPr lang="pt-BR" sz="2000" b="0" i="0" u="none" strike="noStrike" cap="none" dirty="0" err="1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McClelland</a:t>
            </a:r>
            <a:endParaRPr dirty="0"/>
          </a:p>
        </p:txBody>
      </p:sp>
      <p:grpSp>
        <p:nvGrpSpPr>
          <p:cNvPr id="214" name="Google Shape;214;p10"/>
          <p:cNvGrpSpPr/>
          <p:nvPr/>
        </p:nvGrpSpPr>
        <p:grpSpPr>
          <a:xfrm>
            <a:off x="0" y="2039828"/>
            <a:ext cx="9144000" cy="1766804"/>
            <a:chOff x="0" y="1968290"/>
            <a:chExt cx="9144000" cy="1766804"/>
          </a:xfrm>
        </p:grpSpPr>
        <p:cxnSp>
          <p:nvCxnSpPr>
            <p:cNvPr id="215" name="Google Shape;215;p10"/>
            <p:cNvCxnSpPr/>
            <p:nvPr/>
          </p:nvCxnSpPr>
          <p:spPr>
            <a:xfrm>
              <a:off x="0" y="2851687"/>
              <a:ext cx="9144000" cy="0"/>
            </a:xfrm>
            <a:prstGeom prst="straightConnector1">
              <a:avLst/>
            </a:prstGeom>
            <a:noFill/>
            <a:ln w="28575" cap="flat" cmpd="sng">
              <a:solidFill>
                <a:srgbClr val="FD9BA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10"/>
            <p:cNvSpPr/>
            <p:nvPr/>
          </p:nvSpPr>
          <p:spPr>
            <a:xfrm>
              <a:off x="411774" y="1968290"/>
              <a:ext cx="2565615" cy="17668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NECESSIDADE DE REALIZAÇÃO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Necessidade de obter sucesso, por executar tarefas, buscando atingir seus objetivos e com um grande padrão de rendimento</a:t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289193" y="1968290"/>
              <a:ext cx="2565615" cy="176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NECESSIDADE DE PODER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necessidade de </a:t>
              </a:r>
              <a:r>
                <a:rPr lang="pt-BR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comandar</a:t>
              </a:r>
              <a:r>
                <a:rPr lang="pt-BR" sz="12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e </a:t>
              </a:r>
              <a:r>
                <a:rPr lang="pt-BR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controlar</a:t>
              </a:r>
              <a:r>
                <a:rPr lang="pt-BR" sz="12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pessoas para satisfazer suas necessidades.</a:t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6166612" y="1968290"/>
              <a:ext cx="2565614" cy="176679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NECESSIDADE DE AFILIAÇÃO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necessidade de status, conviver em um meio social e de aceitação das pessoas fazendo parte de um grupo.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13/28</a:t>
            </a:r>
            <a:endParaRPr/>
          </a:p>
        </p:txBody>
      </p:sp>
      <p:cxnSp>
        <p:nvCxnSpPr>
          <p:cNvPr id="256" name="Google Shape;256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Comportamento Organizacional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Comportamento Organizacional</a:t>
            </a:r>
            <a:endParaRPr/>
          </a:p>
        </p:txBody>
      </p:sp>
      <p:sp>
        <p:nvSpPr>
          <p:cNvPr id="259" name="Google Shape;259;p13"/>
          <p:cNvSpPr txBox="1"/>
          <p:nvPr/>
        </p:nvSpPr>
        <p:spPr>
          <a:xfrm>
            <a:off x="713226" y="1617642"/>
            <a:ext cx="7695990" cy="283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organização somente existirá a partir do desenvolvimento entre duas ou mais pessoas, com uma cooperação mútua na busca de objetivos comuns.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que exista equilíbrio entre a organização e o indivíduo foram destacados quatro conceitos básicos, segundo Chiavenato (2011):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Incentivos;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Utilidade dos incentivos;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Contribuição; 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Utilidade da contribuição.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15/28</a:t>
            </a:r>
            <a:endParaRPr/>
          </a:p>
        </p:txBody>
      </p:sp>
      <p:cxnSp>
        <p:nvCxnSpPr>
          <p:cNvPr id="279" name="Google Shape;279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Comportamento Organizacional</a:t>
            </a:r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82" name="Google Shape;282;p1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1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7" name="Google Shape;287;p1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5"/>
          <p:cNvSpPr txBox="1"/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https://www.youtube.com/watch?v=ComFFOPMiBI</a:t>
            </a:r>
            <a:endParaRPr/>
          </a:p>
        </p:txBody>
      </p:sp>
      <p:pic>
        <p:nvPicPr>
          <p:cNvPr id="289" name="Google Shape;289;p15" title="Teoria Comportamental || Pirâmide de Maslow || Fatores de Herzberg || Teorias X e Y || e Muito +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16/28</a:t>
            </a:r>
            <a:endParaRPr/>
          </a:p>
        </p:txBody>
      </p:sp>
      <p:cxnSp>
        <p:nvCxnSpPr>
          <p:cNvPr id="298" name="Google Shape;298;p1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p1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Desenvolvimento Organizacional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713224" y="1170000"/>
            <a:ext cx="193698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nas pessoas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711542" y="1814137"/>
            <a:ext cx="7717500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Nasceu por volta de 1962, objetivando melhorar o desenvolvimento organizacional de forma mais democrática e criativa no ambiente de trabalho.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Novo sistema de administração mais moderno e com muitas variações ao desenvolvimento das organizações.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O desenvolvimento organizacional está na mudança de novas abordagens no comportamento humano, tanto do grupo como individual, que ocorre no ambiente de trabalho, levando ao conceito de cultura organizacional.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17/28</a:t>
            </a:r>
            <a:endParaRPr/>
          </a:p>
        </p:txBody>
      </p:sp>
      <p:cxnSp>
        <p:nvCxnSpPr>
          <p:cNvPr id="310" name="Google Shape;310;p1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1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Desenvolvimento Organizacional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713226" y="1270865"/>
            <a:ext cx="77175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Fatores que contribuíram para o surgimento da Teoria do Desenvolvimento Organizacional: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Dificuldade de administrar pelo motivo de muitas teorias;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Motivação humana;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Diversidades de mudanças no mundo;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Fusão de duas tendências – estudo da estrutura e do comportamento humano;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Conflitos interpessoais; 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Modelos de desenvolvimento organizacional: ambiental, organização, grupo e indivíduo.</a:t>
            </a:r>
            <a:endParaRPr dirty="0"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18/28</a:t>
            </a:r>
            <a:endParaRPr/>
          </a:p>
        </p:txBody>
      </p:sp>
      <p:cxnSp>
        <p:nvCxnSpPr>
          <p:cNvPr id="321" name="Google Shape;321;p1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p1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Desenvolvimento Organizacional</a:t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Cultura Organizacional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713226" y="1667021"/>
            <a:ext cx="7695990" cy="5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cultura organizacional se dá pelos valores, crenças, costumes que podem ser mudados, mas a longo prazo.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3384988" y="4494020"/>
            <a:ext cx="2373975" cy="16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https://endomarketing.tv/cultura-organizacional/</a:t>
            </a:r>
            <a:endParaRPr/>
          </a:p>
        </p:txBody>
      </p:sp>
      <p:grpSp>
        <p:nvGrpSpPr>
          <p:cNvPr id="326" name="Google Shape;326;p18"/>
          <p:cNvGrpSpPr/>
          <p:nvPr/>
        </p:nvGrpSpPr>
        <p:grpSpPr>
          <a:xfrm>
            <a:off x="2370541" y="2300113"/>
            <a:ext cx="4804500" cy="2152639"/>
            <a:chOff x="2363466" y="2102155"/>
            <a:chExt cx="5397363" cy="2346734"/>
          </a:xfrm>
        </p:grpSpPr>
        <p:pic>
          <p:nvPicPr>
            <p:cNvPr id="327" name="Google Shape;327;p18" descr="Cultura Organizacional: o que é, importância, tipos, exemplos e mais"/>
            <p:cNvPicPr preferRelativeResize="0"/>
            <p:nvPr/>
          </p:nvPicPr>
          <p:blipFill rotWithShape="1">
            <a:blip r:embed="rId4">
              <a:alphaModFix/>
            </a:blip>
            <a:srcRect l="2570" r="3880" b="99"/>
            <a:stretch/>
          </p:blipFill>
          <p:spPr>
            <a:xfrm>
              <a:off x="2363466" y="2265349"/>
              <a:ext cx="4417017" cy="21835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8"/>
            <p:cNvSpPr txBox="1"/>
            <p:nvPr/>
          </p:nvSpPr>
          <p:spPr>
            <a:xfrm>
              <a:off x="4126398" y="2102155"/>
              <a:ext cx="2425485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Artefatos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 que vemos</a:t>
              </a:r>
              <a:endParaRPr/>
            </a:p>
          </p:txBody>
        </p:sp>
        <p:sp>
          <p:nvSpPr>
            <p:cNvPr id="329" name="Google Shape;329;p18"/>
            <p:cNvSpPr txBox="1"/>
            <p:nvPr/>
          </p:nvSpPr>
          <p:spPr>
            <a:xfrm>
              <a:off x="4730871" y="2571750"/>
              <a:ext cx="2425485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Valores Compartilhados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 que eles dizem</a:t>
              </a:r>
              <a:endParaRPr/>
            </a:p>
          </p:txBody>
        </p:sp>
        <p:sp>
          <p:nvSpPr>
            <p:cNvPr id="330" name="Google Shape;330;p18"/>
            <p:cNvSpPr txBox="1"/>
            <p:nvPr/>
          </p:nvSpPr>
          <p:spPr>
            <a:xfrm>
              <a:off x="5335344" y="3060509"/>
              <a:ext cx="2425485" cy="5232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Pressupostos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o que eles acreditam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338" name="Google Shape;338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19/28</a:t>
            </a:r>
            <a:endParaRPr/>
          </a:p>
        </p:txBody>
      </p:sp>
      <p:cxnSp>
        <p:nvCxnSpPr>
          <p:cNvPr id="339" name="Google Shape;339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Desenvolvimento Organizacional</a:t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Clima Organizacional</a:t>
            </a:r>
            <a:endParaRPr/>
          </a:p>
        </p:txBody>
      </p:sp>
      <p:pic>
        <p:nvPicPr>
          <p:cNvPr id="342" name="Google Shape;342;p19" descr="Clima Organizacional: entenda sua importância – PORTAL DO RH"/>
          <p:cNvPicPr preferRelativeResize="0"/>
          <p:nvPr/>
        </p:nvPicPr>
        <p:blipFill rotWithShape="1">
          <a:blip r:embed="rId4">
            <a:alphaModFix/>
          </a:blip>
          <a:srcRect l="6312" t="13588" r="4485"/>
          <a:stretch/>
        </p:blipFill>
        <p:spPr>
          <a:xfrm>
            <a:off x="5685836" y="1830033"/>
            <a:ext cx="2766448" cy="186648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 txBox="1"/>
          <p:nvPr/>
        </p:nvSpPr>
        <p:spPr>
          <a:xfrm>
            <a:off x="5685836" y="3777206"/>
            <a:ext cx="2766448" cy="3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https://www.portaldorh.ms.gov.br/clima-organizacional-entenda-sua-importancia/</a:t>
            </a:r>
            <a:endParaRPr/>
          </a:p>
        </p:txBody>
      </p:sp>
      <p:sp>
        <p:nvSpPr>
          <p:cNvPr id="344" name="Google Shape;344;p19"/>
          <p:cNvSpPr txBox="1"/>
          <p:nvPr/>
        </p:nvSpPr>
        <p:spPr>
          <a:xfrm>
            <a:off x="713226" y="1667020"/>
            <a:ext cx="4385716" cy="2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clima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organizacional reflete no modo como as pessoas interagem umas com as outras dentro de uma organização, e o seu grau de satisfação no ambiente de trabalho que o cerca.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C86400"/>
                </a:solidFill>
                <a:latin typeface="Lato"/>
                <a:ea typeface="Lato"/>
                <a:cs typeface="Lato"/>
                <a:sym typeface="Lato"/>
              </a:rPr>
              <a:t>Depende do comportamento dos indivíduos ou de grupos de indivíduos que são referentes ao seu comportamento e personalidade, podendo ser alterados naturalmente, em instantes, do agressivo para o agradável e/ou vice-versa.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352" name="Google Shape;352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20/28</a:t>
            </a:r>
            <a:endParaRPr/>
          </a:p>
        </p:txBody>
      </p:sp>
      <p:cxnSp>
        <p:nvCxnSpPr>
          <p:cNvPr id="353" name="Google Shape;353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Desenvolvimento Organizacional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Mudança Organizacional</a:t>
            </a:r>
            <a:endParaRPr/>
          </a:p>
        </p:txBody>
      </p:sp>
      <p:grpSp>
        <p:nvGrpSpPr>
          <p:cNvPr id="356" name="Google Shape;356;p20"/>
          <p:cNvGrpSpPr/>
          <p:nvPr/>
        </p:nvGrpSpPr>
        <p:grpSpPr>
          <a:xfrm>
            <a:off x="715480" y="2022358"/>
            <a:ext cx="7691480" cy="1098782"/>
            <a:chOff x="2254" y="58379"/>
            <a:chExt cx="7691480" cy="1098782"/>
          </a:xfrm>
        </p:grpSpPr>
        <p:sp>
          <p:nvSpPr>
            <p:cNvPr id="357" name="Google Shape;357;p20"/>
            <p:cNvSpPr/>
            <p:nvPr/>
          </p:nvSpPr>
          <p:spPr>
            <a:xfrm>
              <a:off x="2254" y="58379"/>
              <a:ext cx="2746957" cy="1098782"/>
            </a:xfrm>
            <a:prstGeom prst="chevron">
              <a:avLst>
                <a:gd name="adj" fmla="val 50000"/>
              </a:avLst>
            </a:prstGeom>
            <a:solidFill>
              <a:srgbClr val="9F794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551645" y="58379"/>
              <a:ext cx="1648175" cy="109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DESCONGELAMENTO</a:t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2474516" y="58379"/>
              <a:ext cx="2746957" cy="1098782"/>
            </a:xfrm>
            <a:prstGeom prst="chevron">
              <a:avLst>
                <a:gd name="adj" fmla="val 50000"/>
              </a:avLst>
            </a:prstGeom>
            <a:solidFill>
              <a:srgbClr val="C495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3023907" y="58379"/>
              <a:ext cx="1648175" cy="109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MUDANÇA</a:t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946777" y="58379"/>
              <a:ext cx="2746957" cy="1098782"/>
            </a:xfrm>
            <a:prstGeom prst="chevron">
              <a:avLst>
                <a:gd name="adj" fmla="val 50000"/>
              </a:avLst>
            </a:prstGeom>
            <a:solidFill>
              <a:srgbClr val="C864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 txBox="1"/>
            <p:nvPr/>
          </p:nvSpPr>
          <p:spPr>
            <a:xfrm>
              <a:off x="5496168" y="58379"/>
              <a:ext cx="1648175" cy="109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RECONGELAMENTO</a:t>
              </a:r>
              <a:endParaRPr/>
            </a:p>
          </p:txBody>
        </p:sp>
      </p:grpSp>
      <p:sp>
        <p:nvSpPr>
          <p:cNvPr id="363" name="Google Shape;363;p20"/>
          <p:cNvSpPr txBox="1"/>
          <p:nvPr/>
        </p:nvSpPr>
        <p:spPr>
          <a:xfrm>
            <a:off x="713226" y="3307881"/>
            <a:ext cx="2246950" cy="71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Velhas ideias e práticas são derretidas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abandonadas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3182622" y="3307880"/>
            <a:ext cx="2246950" cy="86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Novas ideias e práticas são exercidas e aprendidas.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Identificação e Internalização.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5652018" y="3307879"/>
            <a:ext cx="2246950" cy="97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Novas ideias e práticas são incorporadas definitivamente ao comportamento.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Suporte e Reforço.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2777589" y="4489314"/>
            <a:ext cx="3609214" cy="1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Richter e Vicenzi (2022).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22/28</a:t>
            </a:r>
            <a:endParaRPr/>
          </a:p>
        </p:txBody>
      </p:sp>
      <p:cxnSp>
        <p:nvCxnSpPr>
          <p:cNvPr id="386" name="Google Shape;386;p2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Desenvolvimento Organizacional</a:t>
            </a:r>
            <a:endParaRPr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89" name="Google Shape;389;p22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22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22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4" name="Google Shape;394;p22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5" name="Google Shape;395;p22"/>
          <p:cNvSpPr txBox="1"/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https://www.youtube.com/watch?v=fUX5S_6ntXY</a:t>
            </a:r>
            <a:endParaRPr/>
          </a:p>
        </p:txBody>
      </p:sp>
      <p:pic>
        <p:nvPicPr>
          <p:cNvPr id="396" name="Google Shape;396;p22" title="Teoria do Desenvolvimento Organizacional (D.O.) || Teoria Geral da Administração ||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03" name="Google Shape;403;p2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23/28</a:t>
            </a:r>
            <a:endParaRPr/>
          </a:p>
        </p:txBody>
      </p:sp>
      <p:cxnSp>
        <p:nvCxnSpPr>
          <p:cNvPr id="405" name="Google Shape;405;p2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2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736832" y="1170001"/>
            <a:ext cx="7670336" cy="87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3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(FCC - 2022 - TRT - 4ª REGIÃO (RS) - Analista Judiciário - Área Administrativa) </a:t>
            </a:r>
            <a:r>
              <a:rPr lang="pt-BR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Entre os diversos estudiosos que desenvolveram teorias buscando explicar o fenômeno da motivação no ser humano, destaca-se Abraham Maslow, que preconizou a: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713226" y="2011886"/>
            <a:ext cx="7693894" cy="25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3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organização das necessidades humanas segundo uma hierarquia a ser atendida, começando pelas fisiológicas e culminando com as ligadas à autorrealização.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3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</a:t>
            </a:r>
            <a:r>
              <a:rPr lang="pt-BR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divisão entre fatores extrínsecos, ligados ao ambiente e que potencializam a motivação individual, e intrínsecos, inerentes à personalidade e de difícil modulação.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3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natureza negativa do ser humano, sustentando que o homem médio é avesso ao trabalho e precisa de fatores indutores para produzir, devendo ser controlado e não propriamente motivado.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3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natureza positiva do ser humano, sustentando que a maior parte dos indivíduos busca satisfação e autorrealização no trabalho e não apenas subsistência.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3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importância do reforço positivo para gerar motivação e aumentar a produtividade, abandonando a ideia anterior de punições, que funcionam como reforço negativo e geram insatisfação. </a:t>
            </a:r>
            <a:endParaRPr/>
          </a:p>
        </p:txBody>
      </p:sp>
      <p:pic>
        <p:nvPicPr>
          <p:cNvPr id="409" name="Google Shape;409;p23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472" y="202681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i.pinimg.com/originals/bd/0c/0a/bd0c0adae6e81ac..."/>
          <p:cNvPicPr preferRelativeResize="0"/>
          <p:nvPr/>
        </p:nvPicPr>
        <p:blipFill rotWithShape="1">
          <a:blip r:embed="rId3">
            <a:alphaModFix/>
          </a:blip>
          <a:srcRect l="4245" r="2694"/>
          <a:stretch/>
        </p:blipFill>
        <p:spPr>
          <a:xfrm>
            <a:off x="6555786" y="1177914"/>
            <a:ext cx="1874940" cy="279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 descr="CEFET/RJ – Como tudo começou – Núclo dE ENSINO rOBERTO rAMOS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02/28</a:t>
            </a:r>
            <a:endParaRPr/>
          </a:p>
        </p:txBody>
      </p:sp>
      <p:cxnSp>
        <p:nvCxnSpPr>
          <p:cNvPr id="60" name="Google Shape;60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das Relações Humanas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713224" y="1170000"/>
            <a:ext cx="193698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nas pessoas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6555786" y="4030387"/>
            <a:ext cx="1874940" cy="3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https://br.pinterest.com/pin/628152172838726806/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711542" y="1814137"/>
            <a:ext cx="5565272" cy="275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Teoria das Relações Humanas, também chamada Humanística, teve sua origem através de alguns fatos que proporcionaram uma mudança de ênfase dentro da organização – Experiência de Hawthorne, de Elton Mayo.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Humanizar a forma de trabalhar e de administrar uma organização.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preocupação, que existia com a máquina na Teoria Clássica, deu espaço para o bem-estar dos indivíduos no ambiente de trabalho, nos aspectos formais e técnicos, fisiológicos e psicológicos.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16" name="Google Shape;416;p2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24/28</a:t>
            </a:r>
            <a:endParaRPr/>
          </a:p>
        </p:txBody>
      </p:sp>
      <p:cxnSp>
        <p:nvCxnSpPr>
          <p:cNvPr id="418" name="Google Shape;418;p2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2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736832" y="1170000"/>
            <a:ext cx="7670336" cy="172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(UFMG - 2018 - UFMG - Auxiliar Administrativo)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“A Teoria das Decisões nasceu com Herbert Simon, que a utilizou como base para explicar o comportamento humano nas organizações. A Teoria Comportamental concebe a organização como um sistema de decisões. Nesse sistema, cada pessoa participa racional e conscientemente, escolhendo e tomando decisões individuais a respeito de alternativas racionais de comportamento. Assim, a organização está permeada de decisões e de ações” (CHIAVENATO, 2011, p. 323). O processo decisório envolve a análise e a escolha entre as alternativas disponíveis de cursos de ação que os indivíduos deverão seguir. Trata-se de um processo complexo e recebe influências das características pessoais do tomador de decisão. Dentre os elementos presentes no processo de tomada de decisão, citam-se:</a:t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736832" y="2863808"/>
            <a:ext cx="7693894" cy="19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resultados, que dizem respeito aos cursos de ação os quais o tomador de decisão escolhe para atingir os seus objetivos.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as estratégias, que representam os critérios os quais o tomador de decisão usa para fazer as suas escolhas.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objetivos, que correspondem aos propósitos os quais o tomador de decisão pretende alcançar com as suas ações.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preferências, que são os aspectos do ambiente os quais envolve o tomador de decisão, alguns deles ficando fora do seu controle.</a:t>
            </a:r>
            <a:endParaRPr/>
          </a:p>
        </p:txBody>
      </p:sp>
      <p:pic>
        <p:nvPicPr>
          <p:cNvPr id="422" name="Google Shape;422;p24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855" y="3578208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 txBox="1"/>
          <p:nvPr/>
        </p:nvSpPr>
        <p:spPr>
          <a:xfrm>
            <a:off x="713274" y="1952788"/>
            <a:ext cx="7693894" cy="249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pessoas médias têm pouca ambição.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pessoas, em geral, preferem ser dirigidas a dirigir.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pessoas podem ter autocontrole e autodireção desde que convencidas e comprometidas.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pessoas não gostam do trabalho e o evitarão sempre que puderem.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pessoas, em geral, procuram evitar as responsabilidades.</a:t>
            </a:r>
            <a:endParaRPr/>
          </a:p>
        </p:txBody>
      </p:sp>
      <p:pic>
        <p:nvPicPr>
          <p:cNvPr id="428" name="Google Shape;428;p2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30" name="Google Shape;430;p2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31" name="Google Shape;431;p2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25/28</a:t>
            </a:r>
            <a:endParaRPr/>
          </a:p>
        </p:txBody>
      </p:sp>
      <p:cxnSp>
        <p:nvCxnSpPr>
          <p:cNvPr id="432" name="Google Shape;432;p2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2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4" name="Google Shape;434;p25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57" y="2564001"/>
            <a:ext cx="309966" cy="30996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5"/>
          <p:cNvSpPr txBox="1"/>
          <p:nvPr/>
        </p:nvSpPr>
        <p:spPr>
          <a:xfrm>
            <a:off x="736832" y="1170001"/>
            <a:ext cx="7670336" cy="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(FGV - 2010 - DETRAN-RN - Assistente Técnico - Administrativa)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afirmativas a seguir retratam a natureza humana segundo a Teoria X, EXCETO: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da aula 3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Dilema Ético – Motivação </a:t>
            </a: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3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as teorias com ênfase nas pessoas: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das Relações Humanas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do Comportamento Organizacional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e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do Desenvolvimento Organizacional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Aprender sobre a Experiência de Hawthorne.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Compreender os conceitos de cultura organizacional, clima organizacional e mudança organizacional.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a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Hierarquia das necessidades de Maslow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dos dois fatores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das necessidades de McClelland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Teorias X e Y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e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Sistemas de Administração – Likert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345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53" name="Google Shape;453;p2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54" name="Google Shape;454;p2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27/28</a:t>
            </a:r>
            <a:endParaRPr/>
          </a:p>
        </p:txBody>
      </p:sp>
      <p:cxnSp>
        <p:nvCxnSpPr>
          <p:cNvPr id="455" name="Google Shape;455;p2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6" name="Google Shape;456;p2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713225" y="1357196"/>
            <a:ext cx="771749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Silva Junior, A. da; Vasconcelos, K. C. de A. e da Silva, P. O. M (2010) DESENVOLVIMENTO ORGANIZACIONAL E A FORMAÇÃO DE LIDERANÇAS: UM ESTUDO NO SETOR DE PAPEL E CELULOSE.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Revista de Administração FACES Journal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v. 9, n. 2, pp. 15-31.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Reis Queiroz Israel, C. (2021). Uma Análise sobre Liderança: da Teoria dos Traços à Liderança 4.0. Boletim Do Gerenciamento, 24(24), 21-30. Recuperado de https://nppg.org.br/revistas/boletimdogerenciamento/article/view/557.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65" name="Google Shape;465;p2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28/28</a:t>
            </a:r>
            <a:endParaRPr/>
          </a:p>
        </p:txBody>
      </p:sp>
      <p:cxnSp>
        <p:nvCxnSpPr>
          <p:cNvPr id="466" name="Google Shape;466;p2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7" name="Google Shape;467;p2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713226" y="1221897"/>
            <a:ext cx="771749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Idalberto. Introdução à teoria geral da administração: uma visão abrangente da moderna administração das organizações / Idalberto Chiavenato - 7. ed. rev. e atual. - Rio de Janeiro: Elsevier, 2003.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Souza, Cristina Gomes. Iniciando o estudo de Administração; A evolução das teorias de administração – Parte I.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Caderno pedagógico para a disciplina de Administração, Fundação CEDERJ.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Richter, Rosana e Vicenzi, Tulio Kléber. Fundamentos e Teoria Organizacional. Livro Digital. Uniasselvi, 2022.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Fontinelli. Introdução à administração / Gustavo Fontinelli Rossés. – Santa Maria, RS : Universidade Federal de Santa Maria, Colégio Técnico Industrial de Santa Maria : Rede e-Tec Brasil, 2014. 112 p.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03/28</a:t>
            </a:r>
            <a:endParaRPr/>
          </a:p>
        </p:txBody>
      </p:sp>
      <p:cxnSp>
        <p:nvCxnSpPr>
          <p:cNvPr id="74" name="Google Shape;74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das Relações Humanas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713226" y="1270865"/>
            <a:ext cx="470343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Argumentos necessários que deram origem à nova teoria, no sentido de promover o bem-estar das pessoas: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Necessidade da democratização no ambiente de trabalho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incluindo a humanização.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Desenvolvimento das ciências humanas.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Filosofia pragmática. 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Experiências de Hawthorne.</a:t>
            </a:r>
            <a:endParaRPr/>
          </a:p>
        </p:txBody>
      </p:sp>
      <p:pic>
        <p:nvPicPr>
          <p:cNvPr id="77" name="Google Shape;77;p3" descr="Imagens Recursos Humanos | Vetores, fotos de arquivo e PSD grátis"/>
          <p:cNvPicPr preferRelativeResize="0"/>
          <p:nvPr/>
        </p:nvPicPr>
        <p:blipFill rotWithShape="1">
          <a:blip r:embed="rId4">
            <a:alphaModFix/>
          </a:blip>
          <a:srcRect l="11477" t="9516" r="12111" b="10937"/>
          <a:stretch/>
        </p:blipFill>
        <p:spPr>
          <a:xfrm>
            <a:off x="5997495" y="1569776"/>
            <a:ext cx="2411721" cy="25107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5997495" y="4094725"/>
            <a:ext cx="2433231" cy="3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https://br.freepik.com/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04/28</a:t>
            </a:r>
            <a:endParaRPr/>
          </a:p>
        </p:txBody>
      </p:sp>
      <p:cxnSp>
        <p:nvCxnSpPr>
          <p:cNvPr id="87" name="Google Shape;87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das Relações Humanas</a:t>
            </a: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90" name="Google Shape;90;p4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" name="Google Shape;94;p4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5" name="Google Shape;95;p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" name="Google Shape;96;p4"/>
          <p:cNvSpPr txBox="1"/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https://www.youtube.com/watch?v=yzuSRzoxW8A  </a:t>
            </a:r>
            <a:endParaRPr dirty="0"/>
          </a:p>
        </p:txBody>
      </p:sp>
      <p:pic>
        <p:nvPicPr>
          <p:cNvPr id="97" name="Google Shape;97;p4" title="EXPERIÊNCIA DE HAWTHORNE | TEORIA DAS RELAÇÕES HUMANAS | ELTON MAY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69050" cy="226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05/28</a:t>
            </a:r>
            <a:endParaRPr/>
          </a:p>
        </p:txBody>
      </p:sp>
      <p:cxnSp>
        <p:nvCxnSpPr>
          <p:cNvPr id="106" name="Google Shape;106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das Relações Humanas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731" y="1014087"/>
            <a:ext cx="7486537" cy="31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06/28</a:t>
            </a:r>
            <a:endParaRPr/>
          </a:p>
        </p:txBody>
      </p:sp>
      <p:cxnSp>
        <p:nvCxnSpPr>
          <p:cNvPr id="117" name="Google Shape;117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das Relações Humanas</a:t>
            </a:r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120" name="Google Shape;120;p6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6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" name="Google Shape;124;p6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5" name="Google Shape;125;p6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" name="Google Shape;126;p6"/>
          <p:cNvSpPr txBox="1"/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https://www.youtube.com/watch?v=KuMZZPPUx_g  </a:t>
            </a:r>
            <a:endParaRPr dirty="0"/>
          </a:p>
        </p:txBody>
      </p:sp>
      <p:pic>
        <p:nvPicPr>
          <p:cNvPr id="127" name="Google Shape;127;p6" title="Tudo sobre a Teoria das Relações Humanas || Elton Mayo || Teoria Geral da Administração  || Aula 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6524" y="1522192"/>
            <a:ext cx="3971402" cy="2259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 descr="Nobel 1978: Herbert Simon y la importancia de la información en la toma de  decision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785" y="1177914"/>
            <a:ext cx="1874940" cy="279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 descr="CEFET/RJ – Como tudo começou – Núclo dE ENSINO rOBERTO rAMOS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 dirty="0"/>
          </a:p>
        </p:txBody>
      </p:sp>
      <p:sp>
        <p:nvSpPr>
          <p:cNvPr id="136" name="Google Shape;136;p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07/28</a:t>
            </a:r>
            <a:endParaRPr/>
          </a:p>
        </p:txBody>
      </p:sp>
      <p:cxnSp>
        <p:nvCxnSpPr>
          <p:cNvPr id="137" name="Google Shape;137;p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7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Comportamento Organizacional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713224" y="1170000"/>
            <a:ext cx="193698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nas pessoas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6555786" y="4030387"/>
            <a:ext cx="1874940" cy="3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https://capitalibre.com/2012/11/nobel-1978-simon-importancia-informacion-toma-decisiones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711542" y="1814137"/>
            <a:ext cx="5565272" cy="275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Deriva do livro de Herbert Simon “O Comportamento Administrativo”, onde é desenvolvida uma teoria de decisões, salientando que a decisão é muito mais importante do que a execução que a sucede.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 dirty="0"/>
          </a:p>
          <a:p>
            <a:pPr algn="just"/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ênfase permanece nas pessoas, mas dentro de um contexto organizacional. A</a:t>
            </a:r>
            <a:r>
              <a:rPr lang="pt-BR" dirty="0">
                <a:latin typeface="Lato"/>
                <a:ea typeface="Lato"/>
                <a:cs typeface="Lato"/>
              </a:rPr>
              <a:t>nalisa a influência do comportamento das pessoas sobre a organização como um todo e as perspectivas das pessoas diante das organizações.</a:t>
            </a:r>
            <a:endParaRPr dirty="0">
              <a:latin typeface="Lato"/>
              <a:ea typeface="Lato"/>
              <a:cs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As empresas são visualizadas como sistemas de decisões, onde as pessoas percebem, sentem, decidem e agem.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08/28</a:t>
            </a:r>
            <a:endParaRPr/>
          </a:p>
        </p:txBody>
      </p:sp>
      <p:cxnSp>
        <p:nvCxnSpPr>
          <p:cNvPr id="151" name="Google Shape;151;p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Comportamento Organizacional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 A hierarquia das necessidades de Maslow</a:t>
            </a:r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1835973" y="1941423"/>
            <a:ext cx="5472005" cy="2692595"/>
            <a:chOff x="2044607" y="1810881"/>
            <a:chExt cx="5472005" cy="2692595"/>
          </a:xfrm>
        </p:grpSpPr>
        <p:cxnSp>
          <p:nvCxnSpPr>
            <p:cNvPr id="155" name="Google Shape;155;p8"/>
            <p:cNvCxnSpPr/>
            <p:nvPr/>
          </p:nvCxnSpPr>
          <p:spPr>
            <a:xfrm>
              <a:off x="3916612" y="1834129"/>
              <a:ext cx="3600000" cy="0"/>
            </a:xfrm>
            <a:prstGeom prst="straightConnector1">
              <a:avLst/>
            </a:prstGeom>
            <a:noFill/>
            <a:ln w="9525" cap="flat" cmpd="sng">
              <a:solidFill>
                <a:srgbClr val="FD9BA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8"/>
            <p:cNvCxnSpPr/>
            <p:nvPr/>
          </p:nvCxnSpPr>
          <p:spPr>
            <a:xfrm>
              <a:off x="3916612" y="2363814"/>
              <a:ext cx="3600000" cy="0"/>
            </a:xfrm>
            <a:prstGeom prst="straightConnector1">
              <a:avLst/>
            </a:prstGeom>
            <a:noFill/>
            <a:ln w="9525" cap="flat" cmpd="sng">
              <a:solidFill>
                <a:srgbClr val="CC99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8"/>
            <p:cNvCxnSpPr/>
            <p:nvPr/>
          </p:nvCxnSpPr>
          <p:spPr>
            <a:xfrm>
              <a:off x="3916612" y="2906257"/>
              <a:ext cx="3600000" cy="0"/>
            </a:xfrm>
            <a:prstGeom prst="straightConnector1">
              <a:avLst/>
            </a:prstGeom>
            <a:noFill/>
            <a:ln w="9525" cap="flat" cmpd="sng">
              <a:solidFill>
                <a:srgbClr val="A39BF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3916612" y="3440947"/>
              <a:ext cx="3600000" cy="0"/>
            </a:xfrm>
            <a:prstGeom prst="straightConnector1">
              <a:avLst/>
            </a:prstGeom>
            <a:noFill/>
            <a:ln w="9525" cap="flat" cmpd="sng">
              <a:solidFill>
                <a:srgbClr val="C0A0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8"/>
            <p:cNvCxnSpPr/>
            <p:nvPr/>
          </p:nvCxnSpPr>
          <p:spPr>
            <a:xfrm>
              <a:off x="3916612" y="3980805"/>
              <a:ext cx="3600000" cy="0"/>
            </a:xfrm>
            <a:prstGeom prst="straightConnector1">
              <a:avLst/>
            </a:prstGeom>
            <a:noFill/>
            <a:ln w="9525" cap="flat" cmpd="sng">
              <a:solidFill>
                <a:srgbClr val="86975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0" name="Google Shape;160;p8"/>
            <p:cNvGrpSpPr/>
            <p:nvPr/>
          </p:nvGrpSpPr>
          <p:grpSpPr>
            <a:xfrm>
              <a:off x="2044607" y="1810881"/>
              <a:ext cx="3744010" cy="2692595"/>
              <a:chOff x="0" y="0"/>
              <a:chExt cx="3744010" cy="2692595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1497604" y="0"/>
                <a:ext cx="748802" cy="538519"/>
              </a:xfrm>
              <a:prstGeom prst="trapezoid">
                <a:avLst>
                  <a:gd name="adj" fmla="val 69524"/>
                </a:avLst>
              </a:prstGeom>
              <a:solidFill>
                <a:srgbClr val="FD9BA0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 txBox="1"/>
              <p:nvPr/>
            </p:nvSpPr>
            <p:spPr>
              <a:xfrm>
                <a:off x="1497604" y="0"/>
                <a:ext cx="748802" cy="538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3175" tIns="43175" rIns="43175" bIns="431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400"/>
                  <a:buFont typeface="Arial"/>
                  <a:buNone/>
                </a:pPr>
                <a:r>
                  <a:rPr lang="pt-BR" sz="3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123203" y="538518"/>
                <a:ext cx="1497604" cy="538519"/>
              </a:xfrm>
              <a:prstGeom prst="trapezoid">
                <a:avLst>
                  <a:gd name="adj" fmla="val 69524"/>
                </a:avLst>
              </a:prstGeom>
              <a:solidFill>
                <a:srgbClr val="CC9900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 txBox="1"/>
              <p:nvPr/>
            </p:nvSpPr>
            <p:spPr>
              <a:xfrm>
                <a:off x="1385283" y="538518"/>
                <a:ext cx="973442" cy="538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3175" tIns="43175" rIns="43175" bIns="431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400"/>
                  <a:buFont typeface="Arial"/>
                  <a:buNone/>
                </a:pPr>
                <a:r>
                  <a:rPr lang="pt-BR" sz="3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748802" y="1077038"/>
                <a:ext cx="2246406" cy="538519"/>
              </a:xfrm>
              <a:prstGeom prst="trapezoid">
                <a:avLst>
                  <a:gd name="adj" fmla="val 69524"/>
                </a:avLst>
              </a:prstGeom>
              <a:solidFill>
                <a:srgbClr val="A39BFD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 txBox="1"/>
              <p:nvPr/>
            </p:nvSpPr>
            <p:spPr>
              <a:xfrm>
                <a:off x="1141923" y="1077038"/>
                <a:ext cx="1460163" cy="538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3175" tIns="43175" rIns="43175" bIns="431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400"/>
                  <a:buFont typeface="Arial"/>
                  <a:buNone/>
                </a:pPr>
                <a:r>
                  <a:rPr lang="pt-BR" sz="3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374401" y="1615557"/>
                <a:ext cx="2995208" cy="538519"/>
              </a:xfrm>
              <a:prstGeom prst="trapezoid">
                <a:avLst>
                  <a:gd name="adj" fmla="val 69524"/>
                </a:avLst>
              </a:prstGeom>
              <a:solidFill>
                <a:srgbClr val="BFA077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 txBox="1"/>
              <p:nvPr/>
            </p:nvSpPr>
            <p:spPr>
              <a:xfrm>
                <a:off x="898562" y="1615557"/>
                <a:ext cx="1946885" cy="538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3175" tIns="43175" rIns="43175" bIns="431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400"/>
                  <a:buFont typeface="Arial"/>
                  <a:buNone/>
                </a:pPr>
                <a:r>
                  <a:rPr lang="pt-BR" sz="3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0" y="2154076"/>
                <a:ext cx="3744010" cy="538519"/>
              </a:xfrm>
              <a:prstGeom prst="trapezoid">
                <a:avLst>
                  <a:gd name="adj" fmla="val 69524"/>
                </a:avLst>
              </a:prstGeom>
              <a:solidFill>
                <a:srgbClr val="86975F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 txBox="1"/>
              <p:nvPr/>
            </p:nvSpPr>
            <p:spPr>
              <a:xfrm>
                <a:off x="655201" y="2154076"/>
                <a:ext cx="2433606" cy="538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3175" tIns="43175" rIns="43175" bIns="431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400"/>
                  <a:buFont typeface="Arial"/>
                  <a:buNone/>
                </a:pPr>
                <a:r>
                  <a:rPr lang="pt-BR" sz="3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</p:txBody>
          </p:sp>
        </p:grpSp>
      </p:grpSp>
      <p:sp>
        <p:nvSpPr>
          <p:cNvPr id="171" name="Google Shape;171;p8"/>
          <p:cNvSpPr txBox="1"/>
          <p:nvPr/>
        </p:nvSpPr>
        <p:spPr>
          <a:xfrm>
            <a:off x="5913130" y="1680339"/>
            <a:ext cx="1394848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autorrealização</a:t>
            </a:r>
            <a:endParaRPr sz="14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5913130" y="2211772"/>
            <a:ext cx="1394848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estima</a:t>
            </a:r>
            <a:endParaRPr sz="14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5913130" y="2763171"/>
            <a:ext cx="1394848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sociais</a:t>
            </a:r>
            <a:endParaRPr sz="14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913130" y="3287720"/>
            <a:ext cx="1394848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segurança</a:t>
            </a:r>
            <a:endParaRPr sz="14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5913130" y="3826851"/>
            <a:ext cx="1394848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fisiológicas</a:t>
            </a:r>
            <a:endParaRPr sz="14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3707978" y="1932197"/>
            <a:ext cx="3600000" cy="23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crescimento individual de prosperidade</a:t>
            </a:r>
            <a:endParaRPr sz="10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3707978" y="2466403"/>
            <a:ext cx="3600000" cy="23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respeito, </a:t>
            </a:r>
            <a:r>
              <a:rPr lang="pt-BR" sz="1000" b="0" i="1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r>
              <a:rPr lang="pt-BR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consideração e prestígio</a:t>
            </a:r>
            <a:endParaRPr sz="10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707978" y="3004774"/>
            <a:ext cx="3600000" cy="23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afeto, amor, compaixão e amizade</a:t>
            </a:r>
            <a:endParaRPr sz="1000" b="1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2720480" y="3543145"/>
            <a:ext cx="4587498" cy="18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segurança do indivíduo e sua proteção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5246176" y="4080352"/>
            <a:ext cx="20618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alimentação, repouso, moradia e desejo sexual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09/28</a:t>
            </a:r>
            <a:endParaRPr/>
          </a:p>
        </p:txBody>
      </p:sp>
      <p:cxnSp>
        <p:nvCxnSpPr>
          <p:cNvPr id="189" name="Google Shape;189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do Comportamento Organizacional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691716" y="1176328"/>
            <a:ext cx="7717500" cy="38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6F7D4F"/>
                </a:solidFill>
                <a:latin typeface="Oswald"/>
                <a:ea typeface="Oswald"/>
                <a:cs typeface="Oswald"/>
                <a:sym typeface="Oswald"/>
              </a:rPr>
              <a:t>Herzberg e a teoria dos dois fatores</a:t>
            </a:r>
            <a:endParaRPr/>
          </a:p>
        </p:txBody>
      </p:sp>
      <p:grpSp>
        <p:nvGrpSpPr>
          <p:cNvPr id="192" name="Google Shape;192;p9"/>
          <p:cNvGrpSpPr/>
          <p:nvPr/>
        </p:nvGrpSpPr>
        <p:grpSpPr>
          <a:xfrm>
            <a:off x="459155" y="1863914"/>
            <a:ext cx="8225689" cy="2274117"/>
            <a:chOff x="836218" y="2255002"/>
            <a:chExt cx="7471515" cy="2065614"/>
          </a:xfrm>
        </p:grpSpPr>
        <p:sp>
          <p:nvSpPr>
            <p:cNvPr id="193" name="Google Shape;193;p9"/>
            <p:cNvSpPr/>
            <p:nvPr/>
          </p:nvSpPr>
          <p:spPr>
            <a:xfrm>
              <a:off x="2008135" y="2255002"/>
              <a:ext cx="2269348" cy="1712170"/>
            </a:xfrm>
            <a:prstGeom prst="leftArrow">
              <a:avLst>
                <a:gd name="adj1" fmla="val 84787"/>
                <a:gd name="adj2" fmla="val 21189"/>
              </a:avLst>
            </a:prstGeom>
            <a:solidFill>
              <a:srgbClr val="EBDBD5"/>
            </a:solidFill>
            <a:ln w="9525" cap="flat" cmpd="sng">
              <a:solidFill>
                <a:srgbClr val="462B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FATORES HIGIÊNICOS:</a:t>
              </a:r>
              <a:endParaRPr sz="105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Políticas da empresa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Supervisão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Relacionamentos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Condições de trabalho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Salários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Status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Segurança</a:t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4866469" y="2255002"/>
              <a:ext cx="2269347" cy="1712170"/>
            </a:xfrm>
            <a:prstGeom prst="leftArrow">
              <a:avLst>
                <a:gd name="adj1" fmla="val 84787"/>
                <a:gd name="adj2" fmla="val 21189"/>
              </a:avLst>
            </a:prstGeom>
            <a:solidFill>
              <a:srgbClr val="F2EBE3"/>
            </a:solidFill>
            <a:ln w="9525" cap="flat" cmpd="sng">
              <a:solidFill>
                <a:srgbClr val="6A51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 b="1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FATORES MOTIVACIONAIS:</a:t>
              </a:r>
              <a:endParaRPr sz="105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Realização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Reconhecimento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Significância</a:t>
              </a:r>
              <a:endParaRPr sz="1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Responsabilidade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Avanço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Crescimento</a:t>
              </a:r>
              <a:endParaRPr/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Papel dentro da organização</a:t>
              </a:r>
              <a:endParaRPr/>
            </a:p>
          </p:txBody>
        </p:sp>
        <p:pic>
          <p:nvPicPr>
            <p:cNvPr id="195" name="Google Shape;195;p9" descr="Contorno de rosto com expressão neutra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91976" y="293108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9" descr="Contorno de rosto confus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33642" y="293108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9" descr="Contorno de rosto rind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50309" y="293108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9"/>
            <p:cNvSpPr txBox="1"/>
            <p:nvPr/>
          </p:nvSpPr>
          <p:spPr>
            <a:xfrm>
              <a:off x="836218" y="4041288"/>
              <a:ext cx="1394848" cy="279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i="0" u="none" strike="noStrike" cap="none">
                  <a:solidFill>
                    <a:srgbClr val="C86400"/>
                  </a:solidFill>
                  <a:latin typeface="Lato"/>
                  <a:ea typeface="Lato"/>
                  <a:cs typeface="Lato"/>
                  <a:sym typeface="Lato"/>
                </a:rPr>
                <a:t>INSATISFAÇÃO</a:t>
              </a: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2882635" y="4041288"/>
              <a:ext cx="1394848" cy="279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i="0" u="none" strike="noStrike" cap="none">
                  <a:solidFill>
                    <a:srgbClr val="C86400"/>
                  </a:solidFill>
                  <a:latin typeface="Lato"/>
                  <a:ea typeface="Lato"/>
                  <a:cs typeface="Lato"/>
                  <a:sym typeface="Lato"/>
                </a:rPr>
                <a:t>SEM INSATISFAÇÃO</a:t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4866469" y="4041288"/>
              <a:ext cx="1394848" cy="279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i="0" u="none" strike="noStrike" cap="none">
                  <a:solidFill>
                    <a:srgbClr val="C86400"/>
                  </a:solidFill>
                  <a:latin typeface="Lato"/>
                  <a:ea typeface="Lato"/>
                  <a:cs typeface="Lato"/>
                  <a:sym typeface="Lato"/>
                </a:rPr>
                <a:t>SEM SATISFAÇÃO</a:t>
              </a:r>
              <a:endParaRPr/>
            </a:p>
          </p:txBody>
        </p:sp>
        <p:sp>
          <p:nvSpPr>
            <p:cNvPr id="201" name="Google Shape;201;p9"/>
            <p:cNvSpPr txBox="1"/>
            <p:nvPr/>
          </p:nvSpPr>
          <p:spPr>
            <a:xfrm>
              <a:off x="6912885" y="4041288"/>
              <a:ext cx="1394848" cy="279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1" i="0" u="none" strike="noStrike" cap="none">
                  <a:solidFill>
                    <a:srgbClr val="C86400"/>
                  </a:solidFill>
                  <a:latin typeface="Lato"/>
                  <a:ea typeface="Lato"/>
                  <a:cs typeface="Lato"/>
                  <a:sym typeface="Lato"/>
                </a:rPr>
                <a:t>SATISFAÇÃO</a:t>
              </a:r>
              <a:endParaRPr/>
            </a:p>
          </p:txBody>
        </p:sp>
      </p:grpSp>
      <p:sp>
        <p:nvSpPr>
          <p:cNvPr id="202" name="Google Shape;202;p9"/>
          <p:cNvSpPr txBox="1"/>
          <p:nvPr/>
        </p:nvSpPr>
        <p:spPr>
          <a:xfrm>
            <a:off x="2767369" y="4424768"/>
            <a:ext cx="3609214" cy="25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Retondo (2020).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Disponível em: https://startupcreator.com.br/blog/motivadores-e-fatores-de-higiene-de-herzberg/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7D85B810B4A4A9E4C619EC02A6925" ma:contentTypeVersion="0" ma:contentTypeDescription="Crie um novo documento." ma:contentTypeScope="" ma:versionID="f3c967dd85f834385cf811f7e0aef1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233A3A-B53B-42D4-B8A2-27D4C28FB58A}"/>
</file>

<file path=customXml/itemProps2.xml><?xml version="1.0" encoding="utf-8"?>
<ds:datastoreItem xmlns:ds="http://schemas.openxmlformats.org/officeDocument/2006/customXml" ds:itemID="{457D8572-E253-4125-9321-31948A205E1A}"/>
</file>

<file path=customXml/itemProps3.xml><?xml version="1.0" encoding="utf-8"?>
<ds:datastoreItem xmlns:ds="http://schemas.openxmlformats.org/officeDocument/2006/customXml" ds:itemID="{CF1B9BCD-E0E9-441A-A240-1A5888959BE1}"/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2205</Words>
  <Application>Microsoft Office PowerPoint</Application>
  <PresentationFormat>Apresentação na tela (16:9)</PresentationFormat>
  <Paragraphs>278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Lato</vt:lpstr>
      <vt:lpstr>Noto Sans Symbols</vt:lpstr>
      <vt:lpstr>Josefin Slab</vt:lpstr>
      <vt:lpstr>Oswald</vt:lpstr>
      <vt:lpstr>Livvic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</cp:lastModifiedBy>
  <cp:revision>3</cp:revision>
  <dcterms:modified xsi:type="dcterms:W3CDTF">2023-03-20T16:56:10Z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0x0101001CE7D85B810B4A4A9E4C619EC02A6925</vt:lpwstr>
  </property>
</Properties>
</file>