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83" r:id="rId3"/>
    <p:sldId id="300" r:id="rId4"/>
    <p:sldId id="330" r:id="rId5"/>
    <p:sldId id="303" r:id="rId6"/>
    <p:sldId id="333" r:id="rId7"/>
    <p:sldId id="336" r:id="rId8"/>
    <p:sldId id="276" r:id="rId9"/>
    <p:sldId id="322" r:id="rId10"/>
    <p:sldId id="323" r:id="rId11"/>
    <p:sldId id="337" r:id="rId12"/>
    <p:sldId id="279" r:id="rId13"/>
    <p:sldId id="280" r:id="rId14"/>
    <p:sldId id="281" r:id="rId15"/>
  </p:sldIdLst>
  <p:sldSz cx="9144000" cy="5143500" type="screen16x9"/>
  <p:notesSz cx="6858000" cy="9144000"/>
  <p:embeddedFontLst>
    <p:embeddedFont>
      <p:font typeface="Josefin Slab" pitchFamily="2" charset="0"/>
      <p:regular r:id="rId17"/>
      <p:bold r:id="rId18"/>
      <p:italic r:id="rId19"/>
      <p:boldItalic r:id="rId20"/>
    </p:embeddedFont>
    <p:embeddedFont>
      <p:font typeface="Josefin Slab SemiBold" pitchFamily="2" charset="0"/>
      <p:bold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ivvic" pitchFamily="2" charset="0"/>
      <p:regular r:id="rId27"/>
      <p:bold r:id="rId28"/>
      <p:italic r:id="rId29"/>
      <p:boldItalic r:id="rId30"/>
    </p:embeddedFont>
    <p:embeddedFont>
      <p:font typeface="Oswald" panose="00000500000000000000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BFD"/>
    <a:srgbClr val="CC9900"/>
    <a:srgbClr val="C86400"/>
    <a:srgbClr val="86975F"/>
    <a:srgbClr val="FD9BA0"/>
    <a:srgbClr val="C5B2A9"/>
    <a:srgbClr val="C0A079"/>
    <a:srgbClr val="6F7D4F"/>
    <a:srgbClr val="FFFFFF"/>
    <a:srgbClr val="5E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9E137D-F561-4A29-9BFF-86DA987F182E}">
  <a:tblStyle styleId="{4D9E137D-F561-4A29-9BFF-86DA987F1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2T21:04:4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97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63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65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8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66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68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2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40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79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9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52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5005c3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65005c3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4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 hasCustomPrompt="1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" hasCustomPrompt="1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18" hasCustomPrompt="1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19" hasCustomPrompt="1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0" hasCustomPrompt="1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1" hasCustomPrompt="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GzI8tkG0IQ8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TlwpY5pHveM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33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3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3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33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E04972-110E-BF1B-02E7-22E8DF419189}"/>
              </a:ext>
            </a:extLst>
          </p:cNvPr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4000" dirty="0">
                <a:solidFill>
                  <a:schemeClr val="accent3"/>
                </a:solidFill>
                <a:latin typeface="Oswald" panose="00000500000000000000" pitchFamily="2" charset="0"/>
              </a:rPr>
              <a:t>ADMINISTRAÇÃO</a:t>
            </a:r>
            <a:r>
              <a:rPr lang="pt-BR" sz="4200" dirty="0">
                <a:solidFill>
                  <a:schemeClr val="accent3"/>
                </a:solidFill>
                <a:latin typeface="Oswald" panose="00000500000000000000" pitchFamily="2" charset="0"/>
              </a:rPr>
              <a:t> DE EMPRESAS</a:t>
            </a:r>
            <a:endParaRPr lang="pt-BR" sz="4200" dirty="0">
              <a:latin typeface="Oswald" panose="00000500000000000000" pitchFamily="2" charset="0"/>
            </a:endParaRPr>
          </a:p>
        </p:txBody>
      </p:sp>
      <p:sp>
        <p:nvSpPr>
          <p:cNvPr id="7" name="Google Shape;242;p37">
            <a:extLst>
              <a:ext uri="{FF2B5EF4-FFF2-40B4-BE49-F238E27FC236}">
                <a16:creationId xmlns:a16="http://schemas.microsoft.com/office/drawing/2014/main" id="{6945CBEB-D44F-40F5-5094-37644AB0E543}"/>
              </a:ext>
            </a:extLst>
          </p:cNvPr>
          <p:cNvSpPr txBox="1">
            <a:spLocks/>
          </p:cNvSpPr>
          <p:nvPr/>
        </p:nvSpPr>
        <p:spPr>
          <a:xfrm>
            <a:off x="713225" y="2796201"/>
            <a:ext cx="6242846" cy="432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Aula 4 – </a:t>
            </a:r>
            <a:r>
              <a:rPr lang="pt-BR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Teorias da Administração </a:t>
            </a:r>
            <a:r>
              <a:rPr lang="e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</a:t>
            </a:r>
            <a:r>
              <a:rPr lang="pt-BR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Parte III</a:t>
            </a:r>
            <a:endParaRPr lang="en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784D39-C6AB-B6D9-A557-F6904D719654}"/>
              </a:ext>
            </a:extLst>
          </p:cNvPr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indent="-304800">
              <a:buClr>
                <a:srgbClr val="FCBF4A"/>
              </a:buClr>
              <a:buSzPts val="1000"/>
              <a:buFont typeface="Anaheim"/>
              <a:buNone/>
              <a:defRPr sz="1000">
                <a:solidFill>
                  <a:srgbClr val="FCBF4A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just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Profª: Cíntia Machado de Oliveira</a:t>
            </a:r>
          </a:p>
          <a:p>
            <a:pPr algn="just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cintia.oliveira@cefet-rj.br</a:t>
            </a:r>
          </a:p>
        </p:txBody>
      </p:sp>
      <p:pic>
        <p:nvPicPr>
          <p:cNvPr id="11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9303C263-C955-24DD-DFEA-2906440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Exercícios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96504691-B7D3-4F4C-E969-DEA0BD653DF2}"/>
              </a:ext>
            </a:extLst>
          </p:cNvPr>
          <p:cNvSpPr txBox="1">
            <a:spLocks/>
          </p:cNvSpPr>
          <p:nvPr/>
        </p:nvSpPr>
        <p:spPr>
          <a:xfrm>
            <a:off x="736832" y="1170000"/>
            <a:ext cx="7670336" cy="124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just">
              <a:buFont typeface="Josefin Slab"/>
              <a:buNone/>
            </a:pPr>
            <a:r>
              <a:rPr lang="pt-BR" sz="16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pt-BR" sz="13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(FGV - 2021 - IMBEL - Supervisor - Administrador - Reaplicação) </a:t>
            </a: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 sistema aberto ajusta-se, recorrentemente, às mudanças do ambiente externo visando manter seu equilíbrio e evitar sua morte ou destruição.</a:t>
            </a:r>
          </a:p>
          <a:p>
            <a:pPr marL="0" indent="0" algn="just">
              <a:buFont typeface="Josefin Slab"/>
              <a:buNone/>
            </a:pPr>
            <a:endParaRPr lang="pt-BR" sz="1300" dirty="0">
              <a:solidFill>
                <a:schemeClr val="tx1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indent="0" algn="just">
              <a:buFont typeface="Josefin Slab"/>
              <a:buNone/>
            </a:pP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 conceito associado à essa capacidade de manutenção de equilíbrio do sistema é chamado de:</a:t>
            </a:r>
          </a:p>
        </p:txBody>
      </p:sp>
      <p:sp>
        <p:nvSpPr>
          <p:cNvPr id="7" name="Google Shape;165;p26">
            <a:extLst>
              <a:ext uri="{FF2B5EF4-FFF2-40B4-BE49-F238E27FC236}">
                <a16:creationId xmlns:a16="http://schemas.microsoft.com/office/drawing/2014/main" id="{79C59817-23FE-98D8-CD5E-D826BC2BE040}"/>
              </a:ext>
            </a:extLst>
          </p:cNvPr>
          <p:cNvSpPr txBox="1">
            <a:spLocks/>
          </p:cNvSpPr>
          <p:nvPr/>
        </p:nvSpPr>
        <p:spPr>
          <a:xfrm>
            <a:off x="713226" y="2485010"/>
            <a:ext cx="7693894" cy="208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equifinalidade.   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diferenciação.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exportação. 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homeostase.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holismo. </a:t>
            </a:r>
          </a:p>
        </p:txBody>
      </p:sp>
      <p:pic>
        <p:nvPicPr>
          <p:cNvPr id="2" name="Gráfico 1" descr="Marca de seleção com preenchimento sólido">
            <a:extLst>
              <a:ext uri="{FF2B5EF4-FFF2-40B4-BE49-F238E27FC236}">
                <a16:creationId xmlns:a16="http://schemas.microsoft.com/office/drawing/2014/main" id="{7383CBCF-080B-3466-D998-D759A01C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019" y="3331384"/>
            <a:ext cx="309966" cy="3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da aula 4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Estudo de Caso –  Mc </a:t>
            </a:r>
            <a:r>
              <a:rPr lang="pt-BR" sz="1400" b="0" i="0" u="none" strike="noStrike" cap="none" dirty="0" err="1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Donald's</a:t>
            </a: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Destaques da Aula 4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6540BF-C305-3715-6961-BDA25E265DEA}"/>
              </a:ext>
            </a:extLst>
          </p:cNvPr>
          <p:cNvSpPr txBox="1"/>
          <p:nvPr/>
        </p:nvSpPr>
        <p:spPr>
          <a:xfrm>
            <a:off x="713225" y="1357196"/>
            <a:ext cx="77174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Conhecer sobre os principais idealizadores da Teoria da Contingência e suas principais contribuições;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Diferenciar organizações mecanicistas e organizações orgânicas;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Identificar o que é um ambiente geral e um ambiente tarefa;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Reconhecer quais são os pressupostos básicos da Teoria Sistêmica; 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Aprender sobre as características e tipos de sistemas.</a:t>
            </a:r>
          </a:p>
        </p:txBody>
      </p:sp>
    </p:spTree>
    <p:extLst>
      <p:ext uri="{BB962C8B-B14F-4D97-AF65-F5344CB8AC3E}">
        <p14:creationId xmlns:p14="http://schemas.microsoft.com/office/powerpoint/2010/main" val="166865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Sugestões para Estudos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699646-CE47-0BEB-2338-ADA3C09A4DB1}"/>
              </a:ext>
            </a:extLst>
          </p:cNvPr>
          <p:cNvSpPr txBox="1"/>
          <p:nvPr/>
        </p:nvSpPr>
        <p:spPr>
          <a:xfrm>
            <a:off x="713225" y="1357196"/>
            <a:ext cx="77174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Souza, A. C. A.; Moura, A. A. F.; Cabral, A. C. A; Santos, S. M. (2013). A teoria da contingência e suas implicações para a estratégia em empresas inovadoras incubadas. </a:t>
            </a:r>
            <a:r>
              <a:rPr lang="pt-BR" i="1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In: XXXIII Encontro Nacional de Engenharia de Produção. </a:t>
            </a: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Salvador, BA, Brasil.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i="1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Silva, A. P.; Santos, J. C.; Konrad, M. R. (2016). Teoria geral dos sistemas: Diferencial organizacional que viabiliza o pleno entendimento da empresa. </a:t>
            </a:r>
            <a:r>
              <a:rPr lang="pt-BR" i="1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Educação, Gestão e Sociedade: revista da Faculdade Eça de Queirós</a:t>
            </a:r>
            <a:r>
              <a:rPr lang="pt-BR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v. 6, n. 22.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9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5BCA58-5C08-0EDC-4F39-269492BD1BD6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Referências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61E65A-E722-0580-442A-9C355AED97F3}"/>
              </a:ext>
            </a:extLst>
          </p:cNvPr>
          <p:cNvSpPr txBox="1"/>
          <p:nvPr/>
        </p:nvSpPr>
        <p:spPr>
          <a:xfrm>
            <a:off x="713226" y="1221897"/>
            <a:ext cx="77174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Barreto, João Marcelo. Introdução à Administração / João Marcelo Barreto. - Salvador: UFBA, Faculdade de Ciências Contábeis, Superintendência de Educação a Distância, 2017.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Chiavenato, Idalberto. Introdução à teoria geral da administração: uma visão abrangente da moderna administração das organizações / Idalberto Chiavenato - 7. ed. rev. e atual. - Rio de Janeiro: Elsevier, 2003.</a:t>
            </a: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Carvalho, Lucia Maria Gadelha. I</a:t>
            </a:r>
            <a: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ntrodução à teoria geral da administração. Caderno pedagógico para o curso técnico em administração. Universidade Estadual de Maringá, 2008.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Souza, Cristina Gomes. Iniciando o estudo de Administração; A evolução das teorias de administração – Parte I. </a:t>
            </a:r>
            <a: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Caderno pedagógico para a disciplina de Administração, Fundação CEDERJ.</a:t>
            </a: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3030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Richter, Rosana e Vicenzi, Tulio Kléber. Fundamentos e Teoria Organizacional. Livro Digital. Uniasselvi, 2022.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03030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Rossés, Gustavo Fontinelli. Introdução à administração / Gustavo Fontinelli Rossés. – Santa Maria, RS : Universidade Federal de Santa Maria, Colégio Técnico Industrial de Santa Maria : Rede e-Tec Brasil, 2014. 112 p.</a:t>
            </a:r>
            <a:endParaRPr lang="pt-BR" sz="1200" i="0" dirty="0">
              <a:solidFill>
                <a:srgbClr val="030303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Teoria da Contingência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905806-62E9-AC5F-1739-6890D2396DF4}"/>
              </a:ext>
            </a:extLst>
          </p:cNvPr>
          <p:cNvSpPr txBox="1"/>
          <p:nvPr/>
        </p:nvSpPr>
        <p:spPr>
          <a:xfrm>
            <a:off x="713225" y="1170000"/>
            <a:ext cx="342759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Oswald" panose="00000500000000000000" pitchFamily="2" charset="0"/>
              </a:rPr>
              <a:t>Ênfase no ambiente e na tecnologia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E209DC-C2F0-204D-AA73-1C27BA724834}"/>
              </a:ext>
            </a:extLst>
          </p:cNvPr>
          <p:cNvSpPr txBox="1"/>
          <p:nvPr/>
        </p:nvSpPr>
        <p:spPr>
          <a:xfrm>
            <a:off x="711541" y="1814137"/>
            <a:ext cx="7717499" cy="27566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dirty="0"/>
              <a:t>A abordagem contingencial, também chamada teoria situacional, foi desenvolvida por administradores, consultores e pesquisadores que tentaram aplicar os conceitos das principais escolas a situações reais. Sua origem está relacionada às questões da incerteza. 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3"/>
                </a:solidFill>
              </a:rPr>
              <a:t>Foco:</a:t>
            </a:r>
          </a:p>
          <a:p>
            <a:r>
              <a:rPr lang="pt-BR" dirty="0"/>
              <a:t>Compreender as ações entre os subsistemas organizacionais e dentro deles, bem como entre a organização, o ambiente e a tecnologia e definir padrões de relações. 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5E6A42"/>
                </a:solidFill>
              </a:rPr>
              <a:t>A abordagem contingencial diz que não há nada de absoluto nas organizações ou na teoria administrativa. Tudo é relativo, tudo depende.</a:t>
            </a:r>
            <a:endParaRPr lang="pt-BR" sz="2000" dirty="0">
              <a:solidFill>
                <a:srgbClr val="5E6A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0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Teoria da Contingência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68EE8B1-C484-B5FB-D2EE-8D40B6C91F12}"/>
              </a:ext>
            </a:extLst>
          </p:cNvPr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" name="Google Shape;2502;p45">
              <a:extLst>
                <a:ext uri="{FF2B5EF4-FFF2-40B4-BE49-F238E27FC236}">
                  <a16:creationId xmlns:a16="http://schemas.microsoft.com/office/drawing/2014/main" id="{C68A4BCD-6180-5D43-A661-B43F783F86DB}"/>
                </a:ext>
              </a:extLst>
            </p:cNvPr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" name="Google Shape;2503;p45">
              <a:extLst>
                <a:ext uri="{FF2B5EF4-FFF2-40B4-BE49-F238E27FC236}">
                  <a16:creationId xmlns:a16="http://schemas.microsoft.com/office/drawing/2014/main" id="{D5EE41DA-4AC0-E741-59C8-2D9FCCC706DD}"/>
                </a:ext>
              </a:extLst>
            </p:cNvPr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5" name="Google Shape;2504;p45">
                <a:extLst>
                  <a:ext uri="{FF2B5EF4-FFF2-40B4-BE49-F238E27FC236}">
                    <a16:creationId xmlns:a16="http://schemas.microsoft.com/office/drawing/2014/main" id="{7A1C5764-4869-C704-B784-1E8388C8DF12}"/>
                  </a:ext>
                </a:extLst>
              </p:cNvPr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2505;p45">
                <a:extLst>
                  <a:ext uri="{FF2B5EF4-FFF2-40B4-BE49-F238E27FC236}">
                    <a16:creationId xmlns:a16="http://schemas.microsoft.com/office/drawing/2014/main" id="{8408B34C-108A-6E66-28DB-C30131BBB21B}"/>
                  </a:ext>
                </a:extLst>
              </p:cNvPr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2506;p45">
                <a:extLst>
                  <a:ext uri="{FF2B5EF4-FFF2-40B4-BE49-F238E27FC236}">
                    <a16:creationId xmlns:a16="http://schemas.microsoft.com/office/drawing/2014/main" id="{2965E838-A9A0-C048-C58C-DEEF3CD4AF08}"/>
                  </a:ext>
                </a:extLst>
              </p:cNvPr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2507;p45">
                <a:extLst>
                  <a:ext uri="{FF2B5EF4-FFF2-40B4-BE49-F238E27FC236}">
                    <a16:creationId xmlns:a16="http://schemas.microsoft.com/office/drawing/2014/main" id="{9AB99654-39EA-34D4-6400-5286BDBC78AF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9" name="Subtítulo 2">
            <a:extLst>
              <a:ext uri="{FF2B5EF4-FFF2-40B4-BE49-F238E27FC236}">
                <a16:creationId xmlns:a16="http://schemas.microsoft.com/office/drawing/2014/main" id="{51A01A0B-8748-29D2-F1DC-9A4EDF9EA11A}"/>
              </a:ext>
            </a:extLst>
          </p:cNvPr>
          <p:cNvSpPr txBox="1">
            <a:spLocks/>
          </p:cNvSpPr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600" dirty="0"/>
              <a:t>Fonte: https://www.youtube.com/watch?v=GzI8tkG0IQ8</a:t>
            </a:r>
          </a:p>
        </p:txBody>
      </p:sp>
      <p:pic>
        <p:nvPicPr>
          <p:cNvPr id="10" name="Mídia Online 9" title="TEORIA CONTINGENCIAL">
            <a:hlinkClick r:id="" action="ppaction://media"/>
            <a:extLst>
              <a:ext uri="{FF2B5EF4-FFF2-40B4-BE49-F238E27FC236}">
                <a16:creationId xmlns:a16="http://schemas.microsoft.com/office/drawing/2014/main" id="{AE7580BF-856B-36A8-0702-66B15B35A0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58876" y="1522192"/>
            <a:ext cx="3984349" cy="22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Teoria da Contingência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BBFF850D-8403-1B29-226D-08FB63C07D3E}"/>
                  </a:ext>
                </a:extLst>
              </p14:cNvPr>
              <p14:cNvContentPartPr/>
              <p14:nvPr/>
            </p14:nvContentPartPr>
            <p14:xfrm>
              <a:off x="-1684893" y="3411867"/>
              <a:ext cx="360" cy="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BBFF850D-8403-1B29-226D-08FB63C07D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93533" y="340322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7" name="Imagem 106">
            <a:extLst>
              <a:ext uri="{FF2B5EF4-FFF2-40B4-BE49-F238E27FC236}">
                <a16:creationId xmlns:a16="http://schemas.microsoft.com/office/drawing/2014/main" id="{532FC68D-5F64-3008-2536-3DC69ACCC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26" y="1146349"/>
            <a:ext cx="881634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Teoria Sistêmica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2E8840-596B-34F8-3C15-8A3B5F81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557432" y="1177914"/>
            <a:ext cx="1873329" cy="28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4D63DB2-66A2-2ABA-03C8-F06EE3B27D2E}"/>
              </a:ext>
            </a:extLst>
          </p:cNvPr>
          <p:cNvSpPr txBox="1">
            <a:spLocks/>
          </p:cNvSpPr>
          <p:nvPr/>
        </p:nvSpPr>
        <p:spPr>
          <a:xfrm>
            <a:off x="6555786" y="4030387"/>
            <a:ext cx="1874940" cy="3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600" dirty="0"/>
              <a:t>Fonte: https://sites.google.com/site/professorcleversonmello/biografia/ludwig-von-bertalanffy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71C0A9-3417-C968-BEAE-1C02445760CF}"/>
              </a:ext>
            </a:extLst>
          </p:cNvPr>
          <p:cNvSpPr txBox="1"/>
          <p:nvPr/>
        </p:nvSpPr>
        <p:spPr>
          <a:xfrm>
            <a:off x="206908" y="1814137"/>
            <a:ext cx="6069906" cy="25873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dirty="0"/>
              <a:t>Também conhecida como Teoria Geral de Sistemas, é uma abordagem que junta diversas ciências, com destaque para matemática, cibernética e sistemas.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3"/>
                </a:solidFill>
              </a:rPr>
              <a:t>Foco:</a:t>
            </a:r>
          </a:p>
          <a:p>
            <a:r>
              <a:rPr lang="pt-BR" dirty="0"/>
              <a:t>Produzir teorias e formulações conceituais que possam criar condições de aplicação na realidade empírica.</a:t>
            </a:r>
          </a:p>
          <a:p>
            <a:endParaRPr lang="pt-BR" dirty="0"/>
          </a:p>
          <a:p>
            <a:r>
              <a:rPr lang="pt-BR" sz="1800" b="1" dirty="0">
                <a:solidFill>
                  <a:srgbClr val="5E6A42"/>
                </a:solidFill>
              </a:rPr>
              <a:t>Derivada da evolução dos conceitos dos estruturalistas e é uma das escolas que sofre menos críticas, pois está alinhada com o pensamento e o modelo capitalista.</a:t>
            </a:r>
            <a:endParaRPr lang="pt-BR" sz="1800" dirty="0">
              <a:solidFill>
                <a:srgbClr val="5E6A42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5B2A25-2571-A6C6-7F20-6808BA63160A}"/>
              </a:ext>
            </a:extLst>
          </p:cNvPr>
          <p:cNvSpPr txBox="1"/>
          <p:nvPr/>
        </p:nvSpPr>
        <p:spPr>
          <a:xfrm>
            <a:off x="713225" y="1170000"/>
            <a:ext cx="379104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Oswald" panose="00000500000000000000" pitchFamily="2" charset="0"/>
              </a:rPr>
              <a:t>Ênfase na tecnologia e competitividade</a:t>
            </a:r>
          </a:p>
        </p:txBody>
      </p:sp>
    </p:spTree>
    <p:extLst>
      <p:ext uri="{BB962C8B-B14F-4D97-AF65-F5344CB8AC3E}">
        <p14:creationId xmlns:p14="http://schemas.microsoft.com/office/powerpoint/2010/main" val="404752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Teoria Sistêmica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33D2F36-BC50-4391-1FC0-92F4C55643CB}"/>
              </a:ext>
            </a:extLst>
          </p:cNvPr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" name="Google Shape;2502;p45">
              <a:extLst>
                <a:ext uri="{FF2B5EF4-FFF2-40B4-BE49-F238E27FC236}">
                  <a16:creationId xmlns:a16="http://schemas.microsoft.com/office/drawing/2014/main" id="{E0025B21-12F7-9B2E-F010-A9F7CFE46929}"/>
                </a:ext>
              </a:extLst>
            </p:cNvPr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" name="Google Shape;2503;p45">
              <a:extLst>
                <a:ext uri="{FF2B5EF4-FFF2-40B4-BE49-F238E27FC236}">
                  <a16:creationId xmlns:a16="http://schemas.microsoft.com/office/drawing/2014/main" id="{5D644094-E64E-FCA9-41D1-3F6FFCCCEB33}"/>
                </a:ext>
              </a:extLst>
            </p:cNvPr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5" name="Google Shape;2504;p45">
                <a:extLst>
                  <a:ext uri="{FF2B5EF4-FFF2-40B4-BE49-F238E27FC236}">
                    <a16:creationId xmlns:a16="http://schemas.microsoft.com/office/drawing/2014/main" id="{D8F75994-F56B-7E55-66B7-4C6C3BC26035}"/>
                  </a:ext>
                </a:extLst>
              </p:cNvPr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Google Shape;2505;p45">
                <a:extLst>
                  <a:ext uri="{FF2B5EF4-FFF2-40B4-BE49-F238E27FC236}">
                    <a16:creationId xmlns:a16="http://schemas.microsoft.com/office/drawing/2014/main" id="{CE6953B0-BD98-B234-1A1A-AFD3ADCFB617}"/>
                  </a:ext>
                </a:extLst>
              </p:cNvPr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7" name="Google Shape;2506;p45">
                <a:extLst>
                  <a:ext uri="{FF2B5EF4-FFF2-40B4-BE49-F238E27FC236}">
                    <a16:creationId xmlns:a16="http://schemas.microsoft.com/office/drawing/2014/main" id="{90E11CC5-A518-F1C1-0A4D-93F6043B3680}"/>
                  </a:ext>
                </a:extLst>
              </p:cNvPr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2507;p45">
                <a:extLst>
                  <a:ext uri="{FF2B5EF4-FFF2-40B4-BE49-F238E27FC236}">
                    <a16:creationId xmlns:a16="http://schemas.microsoft.com/office/drawing/2014/main" id="{F0C7A2A7-CF20-8498-0E5C-EE0E2294E37B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9" name="Subtítulo 2">
            <a:extLst>
              <a:ext uri="{FF2B5EF4-FFF2-40B4-BE49-F238E27FC236}">
                <a16:creationId xmlns:a16="http://schemas.microsoft.com/office/drawing/2014/main" id="{8F59190F-3944-AC3C-A263-CDAA0DC5DE32}"/>
              </a:ext>
            </a:extLst>
          </p:cNvPr>
          <p:cNvSpPr txBox="1">
            <a:spLocks/>
          </p:cNvSpPr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600" dirty="0"/>
              <a:t>Fonte: https://www.youtube.com/watch?v=TlwpY5pHveM</a:t>
            </a:r>
          </a:p>
        </p:txBody>
      </p:sp>
      <p:pic>
        <p:nvPicPr>
          <p:cNvPr id="11" name="Mídia Online 10" title="TEORIA DOS SISTEMAS | ORGANIZAÇÃO COMO SISTEMA ABERTO | AULA 2">
            <a:hlinkClick r:id="" action="ppaction://media"/>
            <a:extLst>
              <a:ext uri="{FF2B5EF4-FFF2-40B4-BE49-F238E27FC236}">
                <a16:creationId xmlns:a16="http://schemas.microsoft.com/office/drawing/2014/main" id="{220C1828-C1FA-EACC-EED0-21E886322B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58876" y="1522192"/>
            <a:ext cx="3984349" cy="22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Teoria Sistêmica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3B204785-7DAE-F4A7-07ED-F121D122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46" y="1095884"/>
            <a:ext cx="848106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Exercícios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96504691-B7D3-4F4C-E969-DEA0BD653DF2}"/>
              </a:ext>
            </a:extLst>
          </p:cNvPr>
          <p:cNvSpPr txBox="1">
            <a:spLocks/>
          </p:cNvSpPr>
          <p:nvPr/>
        </p:nvSpPr>
        <p:spPr>
          <a:xfrm>
            <a:off x="736832" y="1170000"/>
            <a:ext cx="7670336" cy="140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just">
              <a:buFont typeface="Josefin Slab"/>
              <a:buNone/>
            </a:pPr>
            <a:r>
              <a:rPr lang="pt-BR" sz="18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SELECON - 2021 - EMGEPRON - Analista de Recursos Humanos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pt-BR" sz="14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 desenho de cargos que apresenta a abordagem mais ampla e complexa por considerar as variáveis pessoas, tarefas e estrutura da organização simultaneamente; sendo dinâmico, uma vez que descarta a presunção de estabilidade dos objetivos e processos organizacionais e, portanto, mutável em decorrência do desenvolvimento tecnológico da tarefa, relaciona-se ao modelo:</a:t>
            </a:r>
          </a:p>
        </p:txBody>
      </p:sp>
      <p:sp>
        <p:nvSpPr>
          <p:cNvPr id="7" name="Google Shape;165;p26">
            <a:extLst>
              <a:ext uri="{FF2B5EF4-FFF2-40B4-BE49-F238E27FC236}">
                <a16:creationId xmlns:a16="http://schemas.microsoft.com/office/drawing/2014/main" id="{79C59817-23FE-98D8-CD5E-D826BC2BE040}"/>
              </a:ext>
            </a:extLst>
          </p:cNvPr>
          <p:cNvSpPr txBox="1">
            <a:spLocks/>
          </p:cNvSpPr>
          <p:nvPr/>
        </p:nvSpPr>
        <p:spPr>
          <a:xfrm>
            <a:off x="713226" y="2645863"/>
            <a:ext cx="7693894" cy="192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</a:t>
            </a:r>
            <a:r>
              <a:rPr lang="pt-BR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clássico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 </a:t>
            </a:r>
            <a:r>
              <a:rPr lang="pt-BR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tradicional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 </a:t>
            </a:r>
            <a:r>
              <a:rPr lang="pt-BR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humanístico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 </a:t>
            </a:r>
            <a:r>
              <a:rPr lang="pt-BR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contingencial</a:t>
            </a:r>
          </a:p>
        </p:txBody>
      </p:sp>
      <p:pic>
        <p:nvPicPr>
          <p:cNvPr id="2" name="Gráfico 1" descr="Marca de seleção com preenchimento sólido">
            <a:extLst>
              <a:ext uri="{FF2B5EF4-FFF2-40B4-BE49-F238E27FC236}">
                <a16:creationId xmlns:a16="http://schemas.microsoft.com/office/drawing/2014/main" id="{7383CBCF-080B-3466-D998-D759A01C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670" y="3548513"/>
            <a:ext cx="309966" cy="3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EFET/RJ – Como tudo começou – Núclo dE ENSINO rOBERTO rAMOS">
            <a:extLst>
              <a:ext uri="{FF2B5EF4-FFF2-40B4-BE49-F238E27FC236}">
                <a16:creationId xmlns:a16="http://schemas.microsoft.com/office/drawing/2014/main" id="{A79E7FAB-9C0E-C21E-0650-016DFCBE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" y="4824693"/>
            <a:ext cx="676815" cy="1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649;p30">
            <a:extLst>
              <a:ext uri="{FF2B5EF4-FFF2-40B4-BE49-F238E27FC236}">
                <a16:creationId xmlns:a16="http://schemas.microsoft.com/office/drawing/2014/main" id="{B7F07BB0-3E92-31F7-9822-12EBF29487B7}"/>
              </a:ext>
            </a:extLst>
          </p:cNvPr>
          <p:cNvSpPr txBox="1">
            <a:spLocks/>
          </p:cNvSpPr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ivvic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Profª Cíntia Machado de Oliveira</a:t>
            </a:r>
          </a:p>
        </p:txBody>
      </p:sp>
      <p:sp>
        <p:nvSpPr>
          <p:cNvPr id="42" name="Google Shape;649;p30">
            <a:extLst>
              <a:ext uri="{FF2B5EF4-FFF2-40B4-BE49-F238E27FC236}">
                <a16:creationId xmlns:a16="http://schemas.microsoft.com/office/drawing/2014/main" id="{11266083-AD4F-5179-29C0-EEDEA588A323}"/>
              </a:ext>
            </a:extLst>
          </p:cNvPr>
          <p:cNvSpPr txBox="1">
            <a:spLocks/>
          </p:cNvSpPr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Administração de Empresas – Aula 4</a:t>
            </a:r>
          </a:p>
        </p:txBody>
      </p:sp>
      <p:sp>
        <p:nvSpPr>
          <p:cNvPr id="43" name="Google Shape;649;p30">
            <a:extLst>
              <a:ext uri="{FF2B5EF4-FFF2-40B4-BE49-F238E27FC236}">
                <a16:creationId xmlns:a16="http://schemas.microsoft.com/office/drawing/2014/main" id="{C5102A73-B1F9-0366-AAD8-D9C0ABE44257}"/>
              </a:ext>
            </a:extLst>
          </p:cNvPr>
          <p:cNvSpPr txBox="1">
            <a:spLocks/>
          </p:cNvSpPr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ctr">
              <a:buFont typeface="Josefin Slab"/>
              <a:buNone/>
            </a:pPr>
            <a:r>
              <a:rPr lang="pt-BR" sz="9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20/24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5A1EBD-852E-74C7-B27B-D4426FA067DB}"/>
              </a:ext>
            </a:extLst>
          </p:cNvPr>
          <p:cNvCxnSpPr>
            <a:cxnSpLocks/>
          </p:cNvCxnSpPr>
          <p:nvPr/>
        </p:nvCxnSpPr>
        <p:spPr>
          <a:xfrm>
            <a:off x="0" y="4750576"/>
            <a:ext cx="9164393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F6FC0E0-E7A3-B076-00CE-4BEDE9364881}"/>
              </a:ext>
            </a:extLst>
          </p:cNvPr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3"/>
                </a:solidFill>
                <a:latin typeface="Oswald" panose="00000500000000000000" pitchFamily="2" charset="0"/>
              </a:rPr>
              <a:t>Exercícios</a:t>
            </a:r>
            <a:endParaRPr lang="pt-BR" sz="2800" dirty="0">
              <a:latin typeface="Oswald" panose="00000500000000000000" pitchFamily="2" charset="0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96504691-B7D3-4F4C-E969-DEA0BD653DF2}"/>
              </a:ext>
            </a:extLst>
          </p:cNvPr>
          <p:cNvSpPr txBox="1">
            <a:spLocks/>
          </p:cNvSpPr>
          <p:nvPr/>
        </p:nvSpPr>
        <p:spPr>
          <a:xfrm>
            <a:off x="736832" y="1170000"/>
            <a:ext cx="7670336" cy="194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just">
              <a:buFont typeface="Josefin Slab"/>
              <a:buNone/>
            </a:pPr>
            <a:r>
              <a:rPr lang="pt-BR" sz="16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pt-BR" sz="1300" dirty="0">
                <a:solidFill>
                  <a:schemeClr val="bg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(FGV - 2009 - SAD-PE - Analista em Gestão Administrativa) </a:t>
            </a: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 acordo com a Teoria das Contingências, há dois tipos de sistemas organizacionais: mecanicistas e orgânicos. A esse respeito, analise as afirmativas a seguir:</a:t>
            </a:r>
          </a:p>
          <a:p>
            <a:pPr marL="0" indent="0" algn="just">
              <a:buFont typeface="Josefin Slab"/>
              <a:buNone/>
            </a:pPr>
            <a:endParaRPr lang="pt-BR" sz="1300" dirty="0">
              <a:solidFill>
                <a:schemeClr val="tx1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457200" lvl="1" indent="0" algn="just">
              <a:buNone/>
            </a:pP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I. A rigidez é uma característica dos sistemas mecanicistas.</a:t>
            </a:r>
          </a:p>
          <a:p>
            <a:pPr marL="457200" lvl="1" indent="0" algn="just">
              <a:buNone/>
            </a:pP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II. A previsibilidade é uma característica dos sistemas orgânicos.</a:t>
            </a:r>
          </a:p>
          <a:p>
            <a:pPr marL="457200" lvl="1" indent="0" algn="just">
              <a:buNone/>
            </a:pP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III. O ambiente estável é uma característica dos sistemas orgânicos.</a:t>
            </a:r>
          </a:p>
          <a:p>
            <a:pPr marL="0" indent="0" algn="just">
              <a:buFont typeface="Josefin Slab"/>
              <a:buNone/>
            </a:pPr>
            <a:endParaRPr lang="pt-BR" sz="1300" dirty="0">
              <a:solidFill>
                <a:schemeClr val="tx1">
                  <a:lumMod val="1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indent="0" algn="just">
              <a:buFont typeface="Josefin Slab"/>
              <a:buNone/>
            </a:pPr>
            <a:r>
              <a:rPr lang="pt-BR" sz="1300" dirty="0">
                <a:solidFill>
                  <a:schemeClr val="tx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Assinale:</a:t>
            </a:r>
          </a:p>
        </p:txBody>
      </p:sp>
      <p:sp>
        <p:nvSpPr>
          <p:cNvPr id="7" name="Google Shape;165;p26">
            <a:extLst>
              <a:ext uri="{FF2B5EF4-FFF2-40B4-BE49-F238E27FC236}">
                <a16:creationId xmlns:a16="http://schemas.microsoft.com/office/drawing/2014/main" id="{79C59817-23FE-98D8-CD5E-D826BC2BE040}"/>
              </a:ext>
            </a:extLst>
          </p:cNvPr>
          <p:cNvSpPr txBox="1">
            <a:spLocks/>
          </p:cNvSpPr>
          <p:nvPr/>
        </p:nvSpPr>
        <p:spPr>
          <a:xfrm>
            <a:off x="713226" y="3193596"/>
            <a:ext cx="7693894" cy="137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AutoNum type="arabicPeriod"/>
              <a:defRPr sz="11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rabi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alpha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lab SemiBold"/>
              <a:buAutoNum type="romanLcPeriod"/>
              <a:defRPr sz="1400" b="0" i="0" u="none" strike="noStrike" cap="none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(a)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somente a afirmativa I estiver correta.  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somente a afirmativa II estiver correta.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somente a afirmativa III estiver correta.</a:t>
            </a:r>
          </a:p>
          <a:p>
            <a:pPr marL="0" indent="0" algn="just">
              <a:spcAft>
                <a:spcPts val="600"/>
              </a:spcAft>
              <a:buFont typeface="Josefin Slab"/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somente as afirmativas I e II estiverem corretas.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pt-BR" sz="1300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(e) </a:t>
            </a:r>
            <a:r>
              <a:rPr lang="pt-BR" sz="13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somente as afirmativas I e III estiverem corretas.</a:t>
            </a:r>
          </a:p>
        </p:txBody>
      </p:sp>
      <p:pic>
        <p:nvPicPr>
          <p:cNvPr id="2" name="Gráfico 1" descr="Marca de seleção com preenchimento sólido">
            <a:extLst>
              <a:ext uri="{FF2B5EF4-FFF2-40B4-BE49-F238E27FC236}">
                <a16:creationId xmlns:a16="http://schemas.microsoft.com/office/drawing/2014/main" id="{7383CBCF-080B-3466-D998-D759A01C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233" y="3227461"/>
            <a:ext cx="309966" cy="3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7D85B810B4A4A9E4C619EC02A6925" ma:contentTypeVersion="0" ma:contentTypeDescription="Crie um novo documento." ma:contentTypeScope="" ma:versionID="f3c967dd85f834385cf811f7e0aef1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5CB89-1A8B-47D7-9F44-8A4FF78D18EA}"/>
</file>

<file path=customXml/itemProps2.xml><?xml version="1.0" encoding="utf-8"?>
<ds:datastoreItem xmlns:ds="http://schemas.openxmlformats.org/officeDocument/2006/customXml" ds:itemID="{BA089550-C982-42A7-BD9B-E7A815934245}"/>
</file>

<file path=customXml/itemProps3.xml><?xml version="1.0" encoding="utf-8"?>
<ds:datastoreItem xmlns:ds="http://schemas.openxmlformats.org/officeDocument/2006/customXml" ds:itemID="{603C0671-B63E-43CF-B262-A03811B3B0A5}"/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1113</Words>
  <Application>Microsoft Office PowerPoint</Application>
  <PresentationFormat>Apresentação na tela (16:9)</PresentationFormat>
  <Paragraphs>124</Paragraphs>
  <Slides>14</Slides>
  <Notes>14</Notes>
  <HiddenSlides>0</HiddenSlides>
  <MMClips>2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Josefin Slab SemiBold</vt:lpstr>
      <vt:lpstr>Wingdings</vt:lpstr>
      <vt:lpstr>Josefin Slab</vt:lpstr>
      <vt:lpstr>Oswald</vt:lpstr>
      <vt:lpstr>Lato</vt:lpstr>
      <vt:lpstr>Arial</vt:lpstr>
      <vt:lpstr>Noto Sans Symbols</vt:lpstr>
      <vt:lpstr>Livvic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Career Development</dc:title>
  <dc:creator>Joyce Azevedo Caetano</dc:creator>
  <cp:lastModifiedBy>Cintia</cp:lastModifiedBy>
  <cp:revision>232</cp:revision>
  <dcterms:modified xsi:type="dcterms:W3CDTF">2023-03-27T17:25:42Z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0x0101001CE7D85B810B4A4A9E4C619EC02A6925</vt:lpwstr>
  </property>
</Properties>
</file>