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37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Josefin Slab" pitchFamily="2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ivvic" pitchFamily="2" charset="0"/>
      <p:regular r:id="rId35"/>
      <p:bold r:id="rId36"/>
      <p:italic r:id="rId37"/>
      <p:boldItalic r:id="rId38"/>
    </p:embeddedFont>
    <p:embeddedFont>
      <p:font typeface="Oswald" panose="00000500000000000000" pitchFamily="2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I7SI7ThXt7+sqcjVwlTF+DL8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25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>
            <a:spLocks noGrp="1"/>
          </p:cNvSpPr>
          <p:nvPr>
            <p:ph type="title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title" idx="2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18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title" idx="19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title" idx="20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 idx="2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784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rgbClr val="C495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</a:t>
            </a:r>
            <a:r>
              <a:rPr lang="pt-BR" sz="42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DE EMPRESAS</a:t>
            </a:r>
            <a:endParaRPr sz="4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13225" y="2796201"/>
            <a:ext cx="6242846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5 – Organizações e o Ambiente Organizacional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Profª: Cíntia Machado de Oliveira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cintia.oliveira@cefet-rj.br</a:t>
            </a:r>
            <a:endParaRPr/>
          </a:p>
        </p:txBody>
      </p:sp>
      <p:pic>
        <p:nvPicPr>
          <p:cNvPr id="50" name="Google Shape;50;p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10/23</a:t>
            </a:r>
            <a:endParaRPr/>
          </a:p>
        </p:txBody>
      </p:sp>
      <p:cxnSp>
        <p:nvCxnSpPr>
          <p:cNvPr id="202" name="Google Shape;202;p1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1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 – Externo | Macroambiente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https://www.youtube.com/watch?v=wbcLQne1AJg</a:t>
            </a:r>
            <a:endParaRPr dirty="0"/>
          </a:p>
        </p:txBody>
      </p:sp>
      <p:grpSp>
        <p:nvGrpSpPr>
          <p:cNvPr id="205" name="Google Shape;205;p10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06" name="Google Shape;206;p10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08" name="Google Shape;208;p10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" name="Google Shape;210;p10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1" name="Google Shape;211;p10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2" name="Google Shape;212;p10" title="O que é PEST? | EXPLICA ADM #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11/23</a:t>
            </a:r>
            <a:endParaRPr/>
          </a:p>
        </p:txBody>
      </p:sp>
      <p:cxnSp>
        <p:nvCxnSpPr>
          <p:cNvPr id="221" name="Google Shape;221;p1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microambiente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713225" y="1704816"/>
            <a:ext cx="7717500" cy="286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Também conhecido como sistema central de marketing ou ambiente de tarefa, 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microambiente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compreende 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meio específico em que a empresa opera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 envolve outras empresas, instituições, grupos e indivíduos com quem uma determinada empresa mantém um relacionamento que possibilite a sua operação, de modo a propiciar benefícios mútuos.</a:t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81630" y="3679642"/>
            <a:ext cx="1107994" cy="738662"/>
            <a:chOff x="957587" y="3673990"/>
            <a:chExt cx="898525" cy="599018"/>
          </a:xfrm>
        </p:grpSpPr>
        <p:pic>
          <p:nvPicPr>
            <p:cNvPr id="226" name="Google Shape;226;p11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1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1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11"/>
          <p:cNvSpPr txBox="1"/>
          <p:nvPr/>
        </p:nvSpPr>
        <p:spPr>
          <a:xfrm>
            <a:off x="1958004" y="3793117"/>
            <a:ext cx="640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Fornecedores, intermediários de mercados, concorrentes, clientes e públicos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compõem esse ambiente.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12/23</a:t>
            </a:r>
            <a:endParaRPr/>
          </a:p>
        </p:txBody>
      </p:sp>
      <p:cxnSp>
        <p:nvCxnSpPr>
          <p:cNvPr id="238" name="Google Shape;238;p1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1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microambiente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713225" y="1728061"/>
            <a:ext cx="7717500" cy="284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Fornecedores: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mercado de suprimentos de entradas e insumos necessários às operações da empresa.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Intermediários de Mercado: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pessoas ou empresas que se interpõem entre os produtores e os consumidores.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Concorrentes: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empresas que competem entre si por um mesmo mercado ou por vários mercados.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Clientes: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pessoas ou empresas que absorvem as saídas resultantes da atividade empresarial.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Público: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grupo distinto que possui algum tipo de interesse ou exerce algum tipo de impacto sobre as atividades da organização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13/23</a:t>
            </a:r>
            <a:endParaRPr/>
          </a:p>
        </p:txBody>
      </p:sp>
      <p:cxnSp>
        <p:nvCxnSpPr>
          <p:cNvPr id="250" name="Google Shape;250;p1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1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 – Externo | Microambiente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https://www.youtube.com/watch?v=XNbEMuTydNc</a:t>
            </a:r>
            <a:endParaRPr/>
          </a:p>
        </p:txBody>
      </p:sp>
      <p:grpSp>
        <p:nvGrpSpPr>
          <p:cNvPr id="253" name="Google Shape;253;p13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54" name="Google Shape;254;p13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13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" name="Google Shape;258;p13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9" name="Google Shape;259;p13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0" name="Google Shape;260;p13" title="Cinco Forças de Porter: O Que É, Exemplos e Dicas de Como Fazer (Sem Segredo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14/23</a:t>
            </a:r>
            <a:endParaRPr/>
          </a:p>
        </p:txBody>
      </p:sp>
      <p:cxnSp>
        <p:nvCxnSpPr>
          <p:cNvPr id="269" name="Google Shape;269;p1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1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713225" y="1170000"/>
            <a:ext cx="175875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interno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713225" y="1704816"/>
            <a:ext cx="7717500" cy="286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ambiente interno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é 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nível de ambiente da organização que está dentro dela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e, normalmente, tem implicação imediata e específica na administração da organização.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análise do ambiente interno tem por finalidade colocar em evidência as deficiências e qualidades da empresa que está sendo analisada, ou seja, os pontos fortes e fracos da empresa deverão ser determinados diante da sua atual posição produto-mercado.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3" name="Google Shape;273;p14"/>
          <p:cNvGrpSpPr/>
          <p:nvPr/>
        </p:nvGrpSpPr>
        <p:grpSpPr>
          <a:xfrm>
            <a:off x="781630" y="3679642"/>
            <a:ext cx="1107994" cy="738662"/>
            <a:chOff x="957587" y="3673990"/>
            <a:chExt cx="898525" cy="599018"/>
          </a:xfrm>
        </p:grpSpPr>
        <p:pic>
          <p:nvPicPr>
            <p:cNvPr id="274" name="Google Shape;274;p14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14"/>
          <p:cNvSpPr txBox="1"/>
          <p:nvPr/>
        </p:nvSpPr>
        <p:spPr>
          <a:xfrm>
            <a:off x="1958004" y="3793117"/>
            <a:ext cx="640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a definição do ambiente interno da empresa, devem ser considerados os aspectos organizacionais, de pessoal, de marketing, de produção e financeiros.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84" name="Google Shape;284;p1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85" name="Google Shape;285;p1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15/23</a:t>
            </a:r>
            <a:endParaRPr/>
          </a:p>
        </p:txBody>
      </p:sp>
      <p:cxnSp>
        <p:nvCxnSpPr>
          <p:cNvPr id="286" name="Google Shape;286;p1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 – Interno</a:t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https://www.youtube.com/watch?v=Lfd4-eakbkQ</a:t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90" name="Google Shape;290;p15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15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4" name="Google Shape;294;p1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5" name="Google Shape;295;p1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96" name="Google Shape;296;p15" title="Como Fazer Análise SWOT (Exemplo Prático e Simple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16/23</a:t>
            </a:r>
            <a:endParaRPr/>
          </a:p>
        </p:txBody>
      </p:sp>
      <p:cxnSp>
        <p:nvCxnSpPr>
          <p:cNvPr id="305" name="Google Shape;305;p1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1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Integração das Análises Interna e Externa</a:t>
            </a:r>
            <a:endParaRPr/>
          </a:p>
        </p:txBody>
      </p:sp>
      <p:pic>
        <p:nvPicPr>
          <p:cNvPr id="307" name="Google Shape;307;p16" descr="O que é e como fazer uma matriz BCG? - Edm2 Marketing"/>
          <p:cNvPicPr preferRelativeResize="0"/>
          <p:nvPr/>
        </p:nvPicPr>
        <p:blipFill rotWithShape="1">
          <a:blip r:embed="rId4">
            <a:alphaModFix/>
          </a:blip>
          <a:srcRect l="11330" t="14119" r="19042" b="7513"/>
          <a:stretch/>
        </p:blipFill>
        <p:spPr>
          <a:xfrm>
            <a:off x="2328450" y="1180249"/>
            <a:ext cx="4487048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https://www.edm2.com.br/blog/o-que-e-e-como-fazer-uma-matriz-bcg/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16" name="Google Shape;316;p1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17/23</a:t>
            </a:r>
            <a:endParaRPr/>
          </a:p>
        </p:txBody>
      </p:sp>
      <p:cxnSp>
        <p:nvCxnSpPr>
          <p:cNvPr id="317" name="Google Shape;317;p1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Integração das Análises Interna e Externa</a:t>
            </a:r>
            <a:endParaRPr/>
          </a:p>
        </p:txBody>
      </p:sp>
      <p:sp>
        <p:nvSpPr>
          <p:cNvPr id="319" name="Google Shape;319;p17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https://www.youtube.com/watch?v=Uivu_fHEda4</a:t>
            </a:r>
            <a:endParaRPr/>
          </a:p>
        </p:txBody>
      </p:sp>
      <p:grpSp>
        <p:nvGrpSpPr>
          <p:cNvPr id="320" name="Google Shape;320;p17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21" name="Google Shape;321;p17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7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323" name="Google Shape;323;p17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5" name="Google Shape;325;p17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26" name="Google Shape;326;p17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27" name="Google Shape;327;p17" title="O que é BCG? | EXPLICA ADM #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4175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34" name="Google Shape;334;p1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18/23</a:t>
            </a:r>
            <a:endParaRPr/>
          </a:p>
        </p:txBody>
      </p:sp>
      <p:cxnSp>
        <p:nvCxnSpPr>
          <p:cNvPr id="336" name="Google Shape;336;p1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1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36832" y="1170001"/>
            <a:ext cx="7670336" cy="72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(INSTITUTO AOCP - 2017 - EBSERH - Assistente Administrativo (HUAC - UFCG))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Quanto à relação entre estrutura organizacional e ambiente organizacional, é correto afirmar que: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713226" y="1904500"/>
            <a:ext cx="7693894" cy="250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quanto mais incerto for o ambiente, mais a estrutura organizacional deverá se aproximar de um modelo funcional para obter bom desempenho.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estruturas burocráticas são inadequadas, de modo geral, em qualquer condição ambiental.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quanto mais instável for o ambiente, mais orgânica deverá ser a estrutura da organização para obter bom desempenho.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gestores conseguem anular o impacto das forças ambientais sobre suas organizações quando elaboram estruturas organizacionais baseadas em cadeia de mando e subordinação.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estruturas organizacionais simples são mais adequadas em ambientes menos dinâmicos.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18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57" y="2738155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19/23</a:t>
            </a:r>
            <a:endParaRPr/>
          </a:p>
        </p:txBody>
      </p:sp>
      <p:cxnSp>
        <p:nvCxnSpPr>
          <p:cNvPr id="349" name="Google Shape;349;p1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1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36832" y="1170001"/>
            <a:ext cx="7670336" cy="87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6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pt-BR" sz="12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(COPEVE-UFAL - 2019 - UFAL - Assistente em Administração)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Denominamos organização um grupo de pessoas que se constitui formalmente para atingir objetivos comuns (LACOMBE, 2009). Visto isso, é correto afirmar que são características das organizações:</a:t>
            </a:r>
            <a:endParaRPr/>
          </a:p>
        </p:txBody>
      </p:sp>
      <p:sp>
        <p:nvSpPr>
          <p:cNvPr id="352" name="Google Shape;352;p19"/>
          <p:cNvSpPr txBox="1"/>
          <p:nvPr/>
        </p:nvSpPr>
        <p:spPr>
          <a:xfrm>
            <a:off x="713226" y="2119893"/>
            <a:ext cx="7693894" cy="244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organizações funcionais são definidas como as estruturas de organização departamentalizadas pelo critério funcional: produção, comercialização, finanças e administração.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teoria de sistemas baseia-se na ideia de que as organizações são entidades racionais e com propósitos de perseguir missões, metas e objetivos específicos. Enquanto, a teoria por metas entende que as organizações são entidades sociais existentes, assim funcionam para satisfazer as demandas desse ambiente.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abordagem voltada para os stakeholders (partes interessadas) para a eficácia organizacional reconhece que a organização deve satisfazer a necessidade apenas do seu nicho e/ou público alvo.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organização formal requer autoridade das pessoas que exercem o controle, divisão do trabalho e relações formais entre seus membros. Assim, não existem organizações informais no campo de estudo da administração.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ambiente no qual a organização está inserida é conhecido como macroambiente e cabe a este estabelecer todas as informações necessárias para a definição das estratégias de curto e longo prazo da empresa.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19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828" y="2135391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02/23</a:t>
            </a:r>
            <a:endParaRPr/>
          </a:p>
        </p:txBody>
      </p:sp>
      <p:cxnSp>
        <p:nvCxnSpPr>
          <p:cNvPr id="59" name="Google Shape;59;p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Conceituação das Organizações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713225" y="1170000"/>
            <a:ext cx="7717500" cy="19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organização é a forma como se dispõe um sistema para atingir um objetivo específico ou um conjunto de objetivos.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campo da administração de empresas, as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organizações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configuram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entidades sociais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formadas por dois ou mais indivíduos que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atuam de modo coordenado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um ambiente externo, visando um objetivo coletivo, o que envolve a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divisão de tarefas e atribuição de responsabilidades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" name="Google Shape;62;p2"/>
          <p:cNvGrpSpPr/>
          <p:nvPr/>
        </p:nvGrpSpPr>
        <p:grpSpPr>
          <a:xfrm>
            <a:off x="713225" y="3433381"/>
            <a:ext cx="1107994" cy="738662"/>
            <a:chOff x="957587" y="3673990"/>
            <a:chExt cx="898525" cy="599018"/>
          </a:xfrm>
        </p:grpSpPr>
        <p:pic>
          <p:nvPicPr>
            <p:cNvPr id="63" name="Google Shape;63;p2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"/>
          <p:cNvSpPr txBox="1"/>
          <p:nvPr/>
        </p:nvSpPr>
        <p:spPr>
          <a:xfrm>
            <a:off x="2045199" y="3326532"/>
            <a:ext cx="638552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Organizações Cooperativas: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desenvolvidas a partir de uma premissa de colaboração e integração de pessoas ou grupos com os mesmos interesses, a fim de obter vantagens comuns em suas atividades econômicas.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20/23</a:t>
            </a:r>
            <a:endParaRPr/>
          </a:p>
        </p:txBody>
      </p:sp>
      <p:cxnSp>
        <p:nvCxnSpPr>
          <p:cNvPr id="362" name="Google Shape;362;p2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3" name="Google Shape;363;p2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36832" y="1170001"/>
            <a:ext cx="7670336" cy="100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6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12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(FEPESE - 2018 - CELESC - Economista)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Estabeleça a comparação de duas abordagens de formulações de estratégia competitiva: a análise SWOT, do inglês: Forças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), Fraquezas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), Oportunidades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e Ameaças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 e o modelo PEST, da sigla para análise Política, Econômica, Social e Tecnológica. Considerando o que foi estabelecido, no contexto de planejamento estratégico, é correto afirmar: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713226" y="2177514"/>
            <a:ext cx="7693894" cy="23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forças e fraquezas da análise SWOT referem-se a fatores externos, em relação aos quais a empresa possui pouca influência.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análise PEST baseia-se em fatores internos à empresa, como inovações em gestão e política de marketing.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item Social da análise PEST são abordados temas como comportamento e gostos do consumidor, aspectos culturais e demográficos da população, que condicionam as oportunidades de mercado para as empresas.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aspectos da área Política da análise PEST referem-se aos efeitos de política de gestão, de marketing e de pessoal sobre a competitividade estratégica da empresa.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ameaças na análise SWOT são um componente interno de influência sobre a estratégia da empresa e podem ser exemplificadas pela queda de produtividade motivada por falhas de controle de processo.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6" name="Google Shape;366;p20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079" y="2905158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26/28</a:t>
            </a:r>
            <a:endParaRPr/>
          </a:p>
        </p:txBody>
      </p:sp>
      <p:cxnSp>
        <p:nvCxnSpPr>
          <p:cNvPr id="444" name="Google Shape;444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da aula 5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3225" y="1357196"/>
            <a:ext cx="771749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Dilema Ético - A importância do chopinho pós-trabalho </a:t>
            </a: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21/23</a:t>
            </a:r>
            <a:endParaRPr/>
          </a:p>
        </p:txBody>
      </p:sp>
      <p:cxnSp>
        <p:nvCxnSpPr>
          <p:cNvPr id="375" name="Google Shape;375;p2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2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Destaques da Aula 5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713225" y="1357196"/>
            <a:ext cx="771749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Compreender o conceito de organizações;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Aprender sobre os princípios do cooperativismo;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Identificar as principais funções organizacionais;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Entender o que é um ambiente organizacional e como este pode ser classificado; e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a análise Pestel, as cinco forças de Porter, matrizes SWOT e BCG.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22/23</a:t>
            </a:r>
            <a:endParaRPr/>
          </a:p>
        </p:txBody>
      </p:sp>
      <p:cxnSp>
        <p:nvCxnSpPr>
          <p:cNvPr id="386" name="Google Shape;386;p2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Sugestões para Estudos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713225" y="1357196"/>
            <a:ext cx="771749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Oliveira, M. L. de (2017) Análise e planejamento estratégico como meio de maturação de uma microempresa. 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Revista de Administração e Negócios da Amazônia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v.9, n.1, p. 112-128. DOI: https://doi.org/10.18361/2176-8366/rara.v9n1p112-128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 Ceribeli, H. B.; L. S. do Prado; E. M. Merlo (2010) Uma aplicação conjunta das análises SWOT/PEST para avaliação de estratégias competitivas no varejo. 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Revista Ibero Americana de Estratégia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v. 9, n. 1, pp. 77-101.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95" name="Google Shape;395;p2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96" name="Google Shape;396;p2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23/23</a:t>
            </a:r>
            <a:endParaRPr/>
          </a:p>
        </p:txBody>
      </p:sp>
      <p:cxnSp>
        <p:nvCxnSpPr>
          <p:cNvPr id="397" name="Google Shape;397;p2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2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Referências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713226" y="1221897"/>
            <a:ext cx="771749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Barreto, João Marcelo. Introdução à Administração / João Marcelo Barreto. - Salvador: UFBA, Faculdade de Ciências Contábeis, Superintendência de Educação a Distância, 2017.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Chiavenato, Idalberto. Introdução à teoria geral da administração: uma visão abrangente da moderna administração das organizações / Idalberto Chiavenato - 7. ed. rev. e atual. - Rio de Janeiro: Elsevier, 2003.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Carvalho, Lucia Maria Gadelha. I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ntrodução à teoria geral da administração. Caderno pedagógico para o curso técnico em administração. Universidade Estadual de Maringá, 2008.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Souza, Cristina Gomes. Iniciando o estudo de Administração; A evolução das teorias de administração – Parte I.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Caderno pedagógico para a disciplina de Administração, Fundação CEDERJ.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Richter, Rosana e Vicenzi, Tulio Kléber. Fundamentos e Teoria Organizacional. Livro Digital. Uniasselvi, 2022.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Rossés, Gustavo Fontinelli. Introdução à administração / Gustavo Fontinelli Rossés. – Santa Maria, RS : Universidade Federal de Santa Maria, Colégio Técnico Industrial de Santa Maria : Rede e-Tec Brasil, 2014. 112 p.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03/23</a:t>
            </a:r>
            <a:endParaRPr/>
          </a:p>
        </p:txBody>
      </p:sp>
      <p:cxnSp>
        <p:nvCxnSpPr>
          <p:cNvPr id="75" name="Google Shape;75;p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Princípios do Cooperativismo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https://www.youtube.com/watch?v=NX80VgdzOxg</a:t>
            </a:r>
            <a:endParaRPr dirty="0"/>
          </a:p>
        </p:txBody>
      </p:sp>
      <p:grpSp>
        <p:nvGrpSpPr>
          <p:cNvPr id="78" name="Google Shape;78;p3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79" name="Google Shape;79;p3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3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" name="Google Shape;83;p3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4" name="Google Shape;84;p3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5" name="Google Shape;85;p3" title="Sicredi - 7 princípios do Cooperativism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04/23</a:t>
            </a:r>
            <a:endParaRPr/>
          </a:p>
        </p:txBody>
      </p:sp>
      <p:cxnSp>
        <p:nvCxnSpPr>
          <p:cNvPr id="94" name="Google Shape;94;p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Principais Funções Organizacionais</a:t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2093" y="1477956"/>
            <a:ext cx="9162300" cy="2655238"/>
            <a:chOff x="2093" y="1768350"/>
            <a:chExt cx="9162300" cy="2655238"/>
          </a:xfrm>
        </p:grpSpPr>
        <p:grpSp>
          <p:nvGrpSpPr>
            <p:cNvPr id="97" name="Google Shape;97;p4"/>
            <p:cNvGrpSpPr/>
            <p:nvPr/>
          </p:nvGrpSpPr>
          <p:grpSpPr>
            <a:xfrm>
              <a:off x="2093" y="1768350"/>
              <a:ext cx="9162300" cy="1606801"/>
              <a:chOff x="0" y="1783351"/>
              <a:chExt cx="9162300" cy="1606801"/>
            </a:xfrm>
          </p:grpSpPr>
          <p:cxnSp>
            <p:nvCxnSpPr>
              <p:cNvPr id="98" name="Google Shape;98;p4"/>
              <p:cNvCxnSpPr/>
              <p:nvPr/>
            </p:nvCxnSpPr>
            <p:spPr>
              <a:xfrm rot="10800000">
                <a:off x="0" y="2586854"/>
                <a:ext cx="9162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DE5D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9" name="Google Shape;99;p4"/>
              <p:cNvSpPr/>
              <p:nvPr/>
            </p:nvSpPr>
            <p:spPr>
              <a:xfrm>
                <a:off x="5216010" y="2110363"/>
                <a:ext cx="952800" cy="952800"/>
              </a:xfrm>
              <a:prstGeom prst="ellipse">
                <a:avLst/>
              </a:prstGeom>
              <a:solidFill>
                <a:srgbClr val="E7DC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 rot="8100000">
                <a:off x="5124345" y="2018661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975139" y="2110364"/>
                <a:ext cx="952800" cy="952800"/>
              </a:xfrm>
              <a:prstGeom prst="ellipse">
                <a:avLst/>
              </a:prstGeom>
              <a:solidFill>
                <a:srgbClr val="DDCC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rot="-2700000">
                <a:off x="2883449" y="2018662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 rot="8100000">
                <a:off x="560599" y="2018662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52314" y="2110364"/>
                <a:ext cx="952800" cy="952800"/>
              </a:xfrm>
              <a:prstGeom prst="ellipse">
                <a:avLst/>
              </a:prstGeom>
              <a:solidFill>
                <a:srgbClr val="EBD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7538886" y="2110363"/>
                <a:ext cx="952800" cy="952800"/>
              </a:xfrm>
              <a:prstGeom prst="ellipse">
                <a:avLst/>
              </a:prstGeom>
              <a:solidFill>
                <a:srgbClr val="D8C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rot="-2700000">
                <a:off x="7447196" y="2018661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07" name="Google Shape;107;p4"/>
            <p:cNvSpPr txBox="1"/>
            <p:nvPr/>
          </p:nvSpPr>
          <p:spPr>
            <a:xfrm>
              <a:off x="610369" y="3255596"/>
              <a:ext cx="1040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Marketing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2933219" y="3255596"/>
              <a:ext cx="1040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Produção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174091" y="3252566"/>
              <a:ext cx="1040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Finanças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7141008" y="3252566"/>
              <a:ext cx="1752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Recursos Humanos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327379" y="3560343"/>
              <a:ext cx="1606801" cy="487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criar valor e satisfação no cliente</a:t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650231" y="3560114"/>
              <a:ext cx="1606801" cy="487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gestão da produção de bens e serviços</a:t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4895619" y="3560114"/>
              <a:ext cx="1606801" cy="618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 proteção e a utilização eficaz dos recursos financeiros</a:t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7213978" y="3560114"/>
              <a:ext cx="1606801" cy="863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selecionar, gerir e nortear os colaboradores na direção dos objetivos</a:t>
              </a:r>
              <a:endParaRPr/>
            </a:p>
          </p:txBody>
        </p:sp>
        <p:pic>
          <p:nvPicPr>
            <p:cNvPr id="115" name="Google Shape;115;p4" descr="Luzes acesas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0779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4" descr="Engrenagens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83630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 descr="Moedas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24502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 descr="Usuários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747377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05/23</a:t>
            </a:r>
            <a:endParaRPr/>
          </a:p>
        </p:txBody>
      </p:sp>
      <p:cxnSp>
        <p:nvCxnSpPr>
          <p:cNvPr id="127" name="Google Shape;127;p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713225" y="1169999"/>
            <a:ext cx="7717500" cy="340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ambiente organizacional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o conjunto de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forças, tendências e instituições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externas e internas, de uma organização.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análise ambiental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é a prática de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rastrear as mudanças no ambiente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que possam afetar uma organização e seus mercados. Tais mudanças ocorrem nas dimensões: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Econômica;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Política e Legal;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Social;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Natural;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Tecnológica; e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Competitiva.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5" descr="Cultura e clima organizacional: guia comple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8628" y="2872023"/>
            <a:ext cx="3316577" cy="151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4772791" y="4407977"/>
            <a:ext cx="3182414" cy="1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https://blog.unipar.br/cultura-e-clima-organizacional/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06/23</a:t>
            </a:r>
            <a:endParaRPr/>
          </a:p>
        </p:txBody>
      </p:sp>
      <p:cxnSp>
        <p:nvCxnSpPr>
          <p:cNvPr id="140" name="Google Shape;140;p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2600708" y="1347059"/>
            <a:ext cx="3888923" cy="3152341"/>
            <a:chOff x="3437148" y="1203455"/>
            <a:chExt cx="3888923" cy="3152341"/>
          </a:xfrm>
        </p:grpSpPr>
        <p:sp>
          <p:nvSpPr>
            <p:cNvPr id="143" name="Google Shape;143;p6"/>
            <p:cNvSpPr/>
            <p:nvPr/>
          </p:nvSpPr>
          <p:spPr>
            <a:xfrm>
              <a:off x="3437148" y="1203455"/>
              <a:ext cx="3888923" cy="3152341"/>
            </a:xfrm>
            <a:prstGeom prst="ellipse">
              <a:avLst/>
            </a:prstGeom>
            <a:solidFill>
              <a:srgbClr val="C49582"/>
            </a:solidFill>
            <a:ln w="25400" cap="flat" cmpd="sng">
              <a:solidFill>
                <a:srgbClr val="8C74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22924" y="1665236"/>
              <a:ext cx="2917373" cy="2228780"/>
            </a:xfrm>
            <a:prstGeom prst="ellipse">
              <a:avLst/>
            </a:prstGeom>
            <a:solidFill>
              <a:srgbClr val="D8C5AE"/>
            </a:solidFill>
            <a:ln w="25400" cap="flat" cmpd="sng">
              <a:solidFill>
                <a:srgbClr val="8C74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571998" y="2134115"/>
              <a:ext cx="1619222" cy="1291021"/>
            </a:xfrm>
            <a:prstGeom prst="ellipse">
              <a:avLst/>
            </a:prstGeom>
            <a:solidFill>
              <a:srgbClr val="EDE5DE"/>
            </a:solidFill>
            <a:ln w="25400" cap="flat" cmpd="sng">
              <a:solidFill>
                <a:srgbClr val="8C74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AMBIENTE INTERNO</a:t>
              </a:r>
              <a:endParaRPr/>
            </a:p>
          </p:txBody>
        </p:sp>
      </p:grpSp>
      <p:cxnSp>
        <p:nvCxnSpPr>
          <p:cNvPr id="146" name="Google Shape;146;p6"/>
          <p:cNvCxnSpPr>
            <a:stCxn id="143" idx="1"/>
          </p:cNvCxnSpPr>
          <p:nvPr/>
        </p:nvCxnSpPr>
        <p:spPr>
          <a:xfrm rot="10800000">
            <a:off x="2693228" y="1808709"/>
            <a:ext cx="477000" cy="0"/>
          </a:xfrm>
          <a:prstGeom prst="straightConnector1">
            <a:avLst/>
          </a:prstGeom>
          <a:noFill/>
          <a:ln w="9525" cap="flat" cmpd="sng">
            <a:solidFill>
              <a:srgbClr val="C597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6"/>
          <p:cNvSpPr txBox="1"/>
          <p:nvPr/>
        </p:nvSpPr>
        <p:spPr>
          <a:xfrm>
            <a:off x="713226" y="1654819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MACROAMBIENTE</a:t>
            </a:r>
            <a:endParaRPr/>
          </a:p>
        </p:txBody>
      </p:sp>
      <p:cxnSp>
        <p:nvCxnSpPr>
          <p:cNvPr id="148" name="Google Shape;148;p6"/>
          <p:cNvCxnSpPr>
            <a:stCxn id="144" idx="7"/>
          </p:cNvCxnSpPr>
          <p:nvPr/>
        </p:nvCxnSpPr>
        <p:spPr>
          <a:xfrm>
            <a:off x="5576618" y="2135237"/>
            <a:ext cx="1107300" cy="0"/>
          </a:xfrm>
          <a:prstGeom prst="straightConnector1">
            <a:avLst/>
          </a:prstGeom>
          <a:noFill/>
          <a:ln w="9525" cap="flat" cmpd="sng">
            <a:solidFill>
              <a:srgbClr val="D9C6A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p6"/>
          <p:cNvSpPr txBox="1"/>
          <p:nvPr/>
        </p:nvSpPr>
        <p:spPr>
          <a:xfrm>
            <a:off x="6759699" y="1981348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MICROAMBIENTE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713227" y="1934296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Análise PESTEL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6759699" y="2232524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Forças de Porter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153778" y="3135130"/>
            <a:ext cx="7827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SWOT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07/23</a:t>
            </a:r>
            <a:endParaRPr/>
          </a:p>
        </p:txBody>
      </p:sp>
      <p:cxnSp>
        <p:nvCxnSpPr>
          <p:cNvPr id="161" name="Google Shape;161;p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macroambiente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713225" y="1704816"/>
            <a:ext cx="7717500" cy="286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macroambiente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constituído por um conjunto bastante amplo de condições e fatores que influenciam e são influenciados pelas diversas organizações existentes no mercado.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variáveis tecnológicas, político-legais, socioculturais, econômicas, demográficas e físicas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são aquelas que compõem este ambiente. Por serem externas à organização, fogem de seu controle, mas, mesmo assim, influenciam seu direcionamento gerencial.</a:t>
            </a:r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781630" y="3679642"/>
            <a:ext cx="1107994" cy="738662"/>
            <a:chOff x="957587" y="3673990"/>
            <a:chExt cx="898525" cy="599018"/>
          </a:xfrm>
        </p:grpSpPr>
        <p:pic>
          <p:nvPicPr>
            <p:cNvPr id="166" name="Google Shape;166;p7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7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7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7"/>
          <p:cNvSpPr txBox="1"/>
          <p:nvPr/>
        </p:nvSpPr>
        <p:spPr>
          <a:xfrm>
            <a:off x="1958004" y="3793117"/>
            <a:ext cx="640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oportunidades e ameaças deste ambiente são encontradas pela observação das tendências.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08/23</a:t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macroambiente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713225" y="1728061"/>
            <a:ext cx="7717500" cy="284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Tecnológico: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elevado impacto nas organizações, obrigando-as a se adaptarem às constantes mutações que ocorrem.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Político-Legal: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envolve tributos e impostos e imposição de um conjunto de leis e obrigações que fazem com que as organizações tenham que se adaptar a elas.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Econômico: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diversas análises deste ambiente é que determinarão o tipo de produto e de estratégias a serem utilizadas dentro de um nicho de mercado adotado pela empresa. 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09/23</a:t>
            </a:r>
            <a:endParaRPr/>
          </a:p>
        </p:txBody>
      </p:sp>
      <p:cxnSp>
        <p:nvCxnSpPr>
          <p:cNvPr id="190" name="Google Shape;190;p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macroambiente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713250" y="1728065"/>
            <a:ext cx="7717500" cy="284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Sociocultural: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empresas são, ao mesmo tempo, organizações sociais e unidades econômicas e, por isso, estão sujeitas às pressões sociais e a influências do meio sociocultural onde se situam.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Demográfico: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envolve a população em geral que, por sua vez, representa o mercado consumidor.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Físico ou Natural: </a:t>
            </a:r>
            <a:r>
              <a:rPr lang="pt-BR" sz="14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nclui as condições físicas e geográficas, bem como a sua utilização pelo homem.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E7D85B810B4A4A9E4C619EC02A6925" ma:contentTypeVersion="0" ma:contentTypeDescription="Crie um novo documento." ma:contentTypeScope="" ma:versionID="f3c967dd85f834385cf811f7e0aef1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D486C-D85D-4436-9A2A-234C9DC85DF4}"/>
</file>

<file path=customXml/itemProps2.xml><?xml version="1.0" encoding="utf-8"?>
<ds:datastoreItem xmlns:ds="http://schemas.openxmlformats.org/officeDocument/2006/customXml" ds:itemID="{1C37D827-BD6C-4DD8-B72A-AEA870B12C21}"/>
</file>

<file path=customXml/itemProps3.xml><?xml version="1.0" encoding="utf-8"?>
<ds:datastoreItem xmlns:ds="http://schemas.openxmlformats.org/officeDocument/2006/customXml" ds:itemID="{8D41DDBE-772C-430D-B523-2BF122CFFE3D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2157</Words>
  <Application>Microsoft Office PowerPoint</Application>
  <PresentationFormat>Apresentação na tela (16:9)</PresentationFormat>
  <Paragraphs>224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Livvic</vt:lpstr>
      <vt:lpstr>Josefin Slab</vt:lpstr>
      <vt:lpstr>Noto Sans Symbols</vt:lpstr>
      <vt:lpstr>Oswald</vt:lpstr>
      <vt:lpstr>Lato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Azevedo Caetano</dc:creator>
  <cp:lastModifiedBy>CINTIA MACHADO DE OLIVEIRA</cp:lastModifiedBy>
  <cp:revision>2</cp:revision>
  <dcterms:modified xsi:type="dcterms:W3CDTF">2023-04-10T21:18:25Z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0x0101001CE7D85B810B4A4A9E4C619EC02A6925</vt:lpwstr>
  </property>
</Properties>
</file>