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337" r:id="rId20"/>
    <p:sldId id="277" r:id="rId21"/>
    <p:sldId id="278" r:id="rId22"/>
    <p:sldId id="279" r:id="rId23"/>
  </p:sldIdLst>
  <p:sldSz cx="9144000" cy="5143500" type="screen16x9"/>
  <p:notesSz cx="6858000" cy="9144000"/>
  <p:embeddedFontLst>
    <p:embeddedFont>
      <p:font typeface="Josefin Slab" pitchFamily="2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Livvic" pitchFamily="2" charset="0"/>
      <p:regular r:id="rId33"/>
      <p:bold r:id="rId34"/>
      <p:italic r:id="rId35"/>
      <p:boldItalic r:id="rId36"/>
    </p:embeddedFont>
    <p:embeddedFont>
      <p:font typeface="Oswald" panose="00000500000000000000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hYY/ysmBembZtDTnJFwJs4fH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E7E99B-50B8-4763-87B8-7D40BEB0397F}">
  <a:tblStyle styleId="{3BE7E99B-50B8-4763-87B8-7D40BEB039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713225" y="1982950"/>
            <a:ext cx="4866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713225" y="4072500"/>
            <a:ext cx="48660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26"/>
          <p:cNvSpPr/>
          <p:nvPr/>
        </p:nvSpPr>
        <p:spPr>
          <a:xfrm>
            <a:off x="-19362" y="-21762"/>
            <a:ext cx="9182715" cy="5187037"/>
          </a:xfrm>
          <a:custGeom>
            <a:avLst/>
            <a:gdLst/>
            <a:ahLst/>
            <a:cxnLst/>
            <a:rect l="l" t="t" r="r" b="b"/>
            <a:pathLst>
              <a:path w="160152" h="90465" extrusionOk="0">
                <a:moveTo>
                  <a:pt x="1" y="1"/>
                </a:moveTo>
                <a:lnTo>
                  <a:pt x="1" y="90464"/>
                </a:lnTo>
                <a:lnTo>
                  <a:pt x="160140" y="90464"/>
                </a:lnTo>
                <a:lnTo>
                  <a:pt x="160152" y="1"/>
                </a:lnTo>
                <a:close/>
              </a:path>
            </a:pathLst>
          </a:custGeom>
          <a:solidFill>
            <a:srgbClr val="AA805D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>
            <a:spLocks noGrp="1"/>
          </p:cNvSpPr>
          <p:nvPr>
            <p:ph type="title"/>
          </p:nvPr>
        </p:nvSpPr>
        <p:spPr>
          <a:xfrm>
            <a:off x="3172750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ubTitle" idx="1"/>
          </p:nvPr>
        </p:nvSpPr>
        <p:spPr>
          <a:xfrm>
            <a:off x="3172750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title" idx="2"/>
          </p:nvPr>
        </p:nvSpPr>
        <p:spPr>
          <a:xfrm>
            <a:off x="3172750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ubTitle" idx="3"/>
          </p:nvPr>
        </p:nvSpPr>
        <p:spPr>
          <a:xfrm>
            <a:off x="713225" y="2219550"/>
            <a:ext cx="24243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solidFill>
                  <a:schemeClr val="lt1"/>
                </a:solidFill>
                <a:highlight>
                  <a:schemeClr val="accent3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ubTitle" idx="4"/>
          </p:nvPr>
        </p:nvSpPr>
        <p:spPr>
          <a:xfrm>
            <a:off x="3172750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ubTitle" idx="5"/>
          </p:nvPr>
        </p:nvSpPr>
        <p:spPr>
          <a:xfrm>
            <a:off x="4925417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subTitle" idx="6"/>
          </p:nvPr>
        </p:nvSpPr>
        <p:spPr>
          <a:xfrm>
            <a:off x="4925417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ubTitle" idx="7"/>
          </p:nvPr>
        </p:nvSpPr>
        <p:spPr>
          <a:xfrm>
            <a:off x="6678084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subTitle" idx="8"/>
          </p:nvPr>
        </p:nvSpPr>
        <p:spPr>
          <a:xfrm>
            <a:off x="6678084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ubTitle" idx="9"/>
          </p:nvPr>
        </p:nvSpPr>
        <p:spPr>
          <a:xfrm>
            <a:off x="3172762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ubTitle" idx="13"/>
          </p:nvPr>
        </p:nvSpPr>
        <p:spPr>
          <a:xfrm>
            <a:off x="3172762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ubTitle" idx="14"/>
          </p:nvPr>
        </p:nvSpPr>
        <p:spPr>
          <a:xfrm>
            <a:off x="4925429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ubTitle" idx="15"/>
          </p:nvPr>
        </p:nvSpPr>
        <p:spPr>
          <a:xfrm>
            <a:off x="4925429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ubTitle" idx="16"/>
          </p:nvPr>
        </p:nvSpPr>
        <p:spPr>
          <a:xfrm>
            <a:off x="6678096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ubTitle" idx="17"/>
          </p:nvPr>
        </p:nvSpPr>
        <p:spPr>
          <a:xfrm>
            <a:off x="6678096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title" idx="18"/>
          </p:nvPr>
        </p:nvSpPr>
        <p:spPr>
          <a:xfrm>
            <a:off x="4925417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title" idx="19"/>
          </p:nvPr>
        </p:nvSpPr>
        <p:spPr>
          <a:xfrm>
            <a:off x="6678084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title" idx="20"/>
          </p:nvPr>
        </p:nvSpPr>
        <p:spPr>
          <a:xfrm>
            <a:off x="4925417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title" idx="21"/>
          </p:nvPr>
        </p:nvSpPr>
        <p:spPr>
          <a:xfrm>
            <a:off x="6678108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5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6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vistafae.fae.edu/revistafae/article/viewFile/106/31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784"/>
          </a:srgbClr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6956071" y="-40082"/>
            <a:ext cx="2224209" cy="1814393"/>
          </a:xfrm>
          <a:custGeom>
            <a:avLst/>
            <a:gdLst/>
            <a:ahLst/>
            <a:cxnLst/>
            <a:rect l="l" t="t" r="r" b="b"/>
            <a:pathLst>
              <a:path w="86310" h="70414" extrusionOk="0">
                <a:moveTo>
                  <a:pt x="1" y="1"/>
                </a:moveTo>
                <a:lnTo>
                  <a:pt x="42804" y="43744"/>
                </a:lnTo>
                <a:lnTo>
                  <a:pt x="58234" y="42565"/>
                </a:lnTo>
                <a:lnTo>
                  <a:pt x="86309" y="70414"/>
                </a:lnTo>
                <a:lnTo>
                  <a:pt x="86309" y="1"/>
                </a:lnTo>
                <a:close/>
              </a:path>
            </a:pathLst>
          </a:custGeom>
          <a:solidFill>
            <a:srgbClr val="F2EB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6331100" y="-40700"/>
            <a:ext cx="2828026" cy="2515733"/>
          </a:xfrm>
          <a:custGeom>
            <a:avLst/>
            <a:gdLst/>
            <a:ahLst/>
            <a:cxnLst/>
            <a:rect l="l" t="t" r="r" b="b"/>
            <a:pathLst>
              <a:path w="109741" h="97632" extrusionOk="0">
                <a:moveTo>
                  <a:pt x="1" y="1"/>
                </a:moveTo>
                <a:lnTo>
                  <a:pt x="69033" y="69593"/>
                </a:lnTo>
                <a:lnTo>
                  <a:pt x="81416" y="69307"/>
                </a:lnTo>
                <a:lnTo>
                  <a:pt x="109467" y="97632"/>
                </a:lnTo>
                <a:lnTo>
                  <a:pt x="109741" y="89381"/>
                </a:lnTo>
                <a:lnTo>
                  <a:pt x="57770" y="38232"/>
                </a:lnTo>
                <a:lnTo>
                  <a:pt x="52543" y="39053"/>
                </a:lnTo>
                <a:lnTo>
                  <a:pt x="15408" y="1"/>
                </a:lnTo>
                <a:close/>
              </a:path>
            </a:pathLst>
          </a:custGeom>
          <a:solidFill>
            <a:srgbClr val="C495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317918" y="-40710"/>
            <a:ext cx="1934554" cy="723139"/>
          </a:xfrm>
          <a:custGeom>
            <a:avLst/>
            <a:gdLst/>
            <a:ahLst/>
            <a:cxnLst/>
            <a:rect l="l" t="t" r="r" b="b"/>
            <a:pathLst>
              <a:path w="75070" h="28064" extrusionOk="0">
                <a:moveTo>
                  <a:pt x="75069" y="0"/>
                </a:moveTo>
                <a:lnTo>
                  <a:pt x="1" y="274"/>
                </a:lnTo>
                <a:lnTo>
                  <a:pt x="26956" y="27777"/>
                </a:lnTo>
                <a:lnTo>
                  <a:pt x="74522" y="28063"/>
                </a:lnTo>
                <a:lnTo>
                  <a:pt x="750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 rot="3288681">
            <a:off x="399383" y="-1000554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 rot="3288681">
            <a:off x="8285508" y="3798021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713249" y="2091647"/>
            <a:ext cx="629973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</a:t>
            </a:r>
            <a:r>
              <a:rPr lang="pt-BR" sz="42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DE EMPRESAS</a:t>
            </a:r>
            <a:endParaRPr sz="4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713225" y="2796201"/>
            <a:ext cx="6242846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Aula 6 – Planejamento, Estratégias e Conflitos Organizacionais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713224" y="3590301"/>
            <a:ext cx="4510555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Profª: Cíntia Machado de Oliveira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cintia.oliveira@cefet-rj.br</a:t>
            </a:r>
            <a:endParaRPr/>
          </a:p>
        </p:txBody>
      </p:sp>
      <p:pic>
        <p:nvPicPr>
          <p:cNvPr id="50" name="Google Shape;50;p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11/24</a:t>
            </a:r>
            <a:endParaRPr/>
          </a:p>
        </p:txBody>
      </p:sp>
      <p:cxnSp>
        <p:nvCxnSpPr>
          <p:cNvPr id="225" name="Google Shape;225;p1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1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Conflitos Organizacionais</a:t>
            </a:r>
            <a:endParaRPr/>
          </a:p>
        </p:txBody>
      </p:sp>
      <p:sp>
        <p:nvSpPr>
          <p:cNvPr id="227" name="Google Shape;227;p11"/>
          <p:cNvSpPr txBox="1"/>
          <p:nvPr/>
        </p:nvSpPr>
        <p:spPr>
          <a:xfrm>
            <a:off x="713226" y="1170000"/>
            <a:ext cx="340932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fatores que antecedem os conflitos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713225" y="1822233"/>
            <a:ext cx="77175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Diferenciação: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 grupo se especializa mais na busca de eficiência, o que acabar por diferenciar os grupos dentro da organização, que passam a ter objetivos e interesses diferentes.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Recursos compartilhados e limitados: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 quantidade de recursos que circula em uma organização é fixa, limitada e deve ser compartilhada entre os diversos grupos.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Interdependência de atividades: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ocorre quando um grupo não pode realizar a sua tarefa, a menos que o outro grupo realize a sua.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35" name="Google Shape;235;p1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12/24</a:t>
            </a:r>
            <a:endParaRPr/>
          </a:p>
        </p:txBody>
      </p:sp>
      <p:cxnSp>
        <p:nvCxnSpPr>
          <p:cNvPr id="237" name="Google Shape;237;p1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1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Conflitos Organizacionais</a:t>
            </a:r>
            <a:endParaRPr/>
          </a:p>
        </p:txBody>
      </p:sp>
      <p:sp>
        <p:nvSpPr>
          <p:cNvPr id="239" name="Google Shape;239;p12"/>
          <p:cNvSpPr txBox="1"/>
          <p:nvPr/>
        </p:nvSpPr>
        <p:spPr>
          <a:xfrm>
            <a:off x="713226" y="1170000"/>
            <a:ext cx="83660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efeitos</a:t>
            </a:r>
            <a:endParaRPr/>
          </a:p>
        </p:txBody>
      </p:sp>
      <p:pic>
        <p:nvPicPr>
          <p:cNvPr id="240" name="Google Shape;240;p12" descr="Choose between positive and negative decision Vector Image"/>
          <p:cNvPicPr preferRelativeResize="0"/>
          <p:nvPr/>
        </p:nvPicPr>
        <p:blipFill rotWithShape="1">
          <a:blip r:embed="rId4">
            <a:alphaModFix/>
          </a:blip>
          <a:srcRect t="7640" b="12725"/>
          <a:stretch/>
        </p:blipFill>
        <p:spPr>
          <a:xfrm>
            <a:off x="5236766" y="1777092"/>
            <a:ext cx="3193960" cy="246220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/>
        </p:nvSpPr>
        <p:spPr>
          <a:xfrm>
            <a:off x="713227" y="1777086"/>
            <a:ext cx="4168739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POSITIVOS: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aumento da coesão grupal;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inovação;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atenção despertada para o problema; 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mudança nas relações entre grupos conflitantes.</a:t>
            </a:r>
            <a:endParaRPr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NEGATIVOS: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frustração;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perda de energia;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distorções; 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estresse e hostilidade.</a:t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5236767" y="4253529"/>
            <a:ext cx="3193960" cy="19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https://www.vectorstock.com/royalty-free-vector/choose-between-positive-and-negative-decision-vector-42748725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49" name="Google Shape;249;p1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13/24</a:t>
            </a:r>
            <a:endParaRPr/>
          </a:p>
        </p:txBody>
      </p:sp>
      <p:cxnSp>
        <p:nvCxnSpPr>
          <p:cNvPr id="251" name="Google Shape;251;p1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p1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Conflitos Organizacionais</a:t>
            </a:r>
            <a:endParaRPr/>
          </a:p>
        </p:txBody>
      </p:sp>
      <p:sp>
        <p:nvSpPr>
          <p:cNvPr id="253" name="Google Shape;253;p13"/>
          <p:cNvSpPr txBox="1"/>
          <p:nvPr/>
        </p:nvSpPr>
        <p:spPr>
          <a:xfrm>
            <a:off x="713226" y="1170000"/>
            <a:ext cx="177425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tipos de conflitos</a:t>
            </a:r>
            <a:endParaRPr/>
          </a:p>
        </p:txBody>
      </p:sp>
      <p:grpSp>
        <p:nvGrpSpPr>
          <p:cNvPr id="254" name="Google Shape;254;p13"/>
          <p:cNvGrpSpPr/>
          <p:nvPr/>
        </p:nvGrpSpPr>
        <p:grpSpPr>
          <a:xfrm>
            <a:off x="1103852" y="1783936"/>
            <a:ext cx="7291273" cy="2786900"/>
            <a:chOff x="1054504" y="2041785"/>
            <a:chExt cx="7291273" cy="2786900"/>
          </a:xfrm>
        </p:grpSpPr>
        <p:sp>
          <p:nvSpPr>
            <p:cNvPr id="255" name="Google Shape;255;p13"/>
            <p:cNvSpPr txBox="1"/>
            <p:nvPr/>
          </p:nvSpPr>
          <p:spPr>
            <a:xfrm>
              <a:off x="3565523" y="3558085"/>
              <a:ext cx="2012904" cy="7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é aquele que ocorre entre indivíduos, quando duas ou mais pessoas encaram uma situação de maneira diferente.</a:t>
              </a:r>
              <a:endParaRPr sz="105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 rot="1684">
              <a:off x="6641776" y="2042085"/>
              <a:ext cx="1225200" cy="1059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1684">
              <a:off x="3959375" y="2042087"/>
              <a:ext cx="1225200" cy="1059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rot="1684">
              <a:off x="1277024" y="2042086"/>
              <a:ext cx="1225200" cy="10593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 txBox="1"/>
            <p:nvPr/>
          </p:nvSpPr>
          <p:spPr>
            <a:xfrm>
              <a:off x="1054504" y="3558085"/>
              <a:ext cx="1670235" cy="968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é como a pessoa lida consigo mesma.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0" name="Google Shape;260;p13"/>
            <p:cNvSpPr txBox="1"/>
            <p:nvPr/>
          </p:nvSpPr>
          <p:spPr>
            <a:xfrm>
              <a:off x="1101111" y="3179518"/>
              <a:ext cx="1577026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Conflito Pessoal</a:t>
              </a:r>
              <a:endParaRPr/>
            </a:p>
          </p:txBody>
        </p:sp>
        <p:sp>
          <p:nvSpPr>
            <p:cNvPr id="261" name="Google Shape;261;p13"/>
            <p:cNvSpPr txBox="1"/>
            <p:nvPr/>
          </p:nvSpPr>
          <p:spPr>
            <a:xfrm>
              <a:off x="3565523" y="3177686"/>
              <a:ext cx="2012904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Conflito Interpessoal</a:t>
              </a:r>
              <a:endParaRPr/>
            </a:p>
          </p:txBody>
        </p:sp>
        <p:sp>
          <p:nvSpPr>
            <p:cNvPr id="262" name="Google Shape;262;p13"/>
            <p:cNvSpPr txBox="1"/>
            <p:nvPr/>
          </p:nvSpPr>
          <p:spPr>
            <a:xfrm>
              <a:off x="6162975" y="3177686"/>
              <a:ext cx="2182802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Conflito Organizacional</a:t>
              </a:r>
              <a:endParaRPr/>
            </a:p>
          </p:txBody>
        </p:sp>
        <p:sp>
          <p:nvSpPr>
            <p:cNvPr id="263" name="Google Shape;263;p13"/>
            <p:cNvSpPr txBox="1"/>
            <p:nvPr/>
          </p:nvSpPr>
          <p:spPr>
            <a:xfrm>
              <a:off x="6162975" y="3572315"/>
              <a:ext cx="2182802" cy="12563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resultado das dinâmicas organizacionais em constante mudança.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171450" marR="0" lvl="0" indent="-171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6400"/>
                </a:buClr>
                <a:buSzPts val="1050"/>
                <a:buFont typeface="Noto Sans Symbols"/>
                <a:buChar char="▪"/>
              </a:pPr>
              <a:r>
                <a:rPr lang="pt-BR" sz="105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conflito de tarefa;</a:t>
              </a:r>
              <a:endParaRPr/>
            </a:p>
            <a:p>
              <a:pPr marL="171450" marR="0" lvl="0" indent="-171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6400"/>
                </a:buClr>
                <a:buSzPts val="1050"/>
                <a:buFont typeface="Noto Sans Symbols"/>
                <a:buChar char="▪"/>
              </a:pPr>
              <a:r>
                <a:rPr lang="pt-BR" sz="105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conflito de relacionamento; e</a:t>
              </a:r>
              <a:endParaRPr/>
            </a:p>
            <a:p>
              <a:pPr marL="171450" marR="0" lvl="0" indent="-17145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6400"/>
                </a:buClr>
                <a:buSzPts val="1050"/>
                <a:buFont typeface="Noto Sans Symbols"/>
                <a:buChar char="▪"/>
              </a:pPr>
              <a:r>
                <a:rPr lang="pt-BR" sz="105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conflito de processo.</a:t>
              </a:r>
              <a:endParaRPr/>
            </a:p>
          </p:txBody>
        </p:sp>
        <p:pic>
          <p:nvPicPr>
            <p:cNvPr id="264" name="Google Shape;264;p13" descr="Usuári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09622" y="257173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3" descr="Usuários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91975" y="257173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3" descr="Conexões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74376" y="257173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73" name="Google Shape;273;p1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274" name="Google Shape;274;p1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14/24</a:t>
            </a:r>
            <a:endParaRPr/>
          </a:p>
        </p:txBody>
      </p:sp>
      <p:cxnSp>
        <p:nvCxnSpPr>
          <p:cNvPr id="275" name="Google Shape;275;p1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p1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Conflitos Organizacionais</a:t>
            </a:r>
            <a:endParaRPr/>
          </a:p>
        </p:txBody>
      </p:sp>
      <p:sp>
        <p:nvSpPr>
          <p:cNvPr id="277" name="Google Shape;277;p14"/>
          <p:cNvSpPr txBox="1"/>
          <p:nvPr/>
        </p:nvSpPr>
        <p:spPr>
          <a:xfrm>
            <a:off x="713226" y="1170000"/>
            <a:ext cx="192923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gestão de conflitos</a:t>
            </a:r>
            <a:endParaRPr/>
          </a:p>
        </p:txBody>
      </p:sp>
      <p:pic>
        <p:nvPicPr>
          <p:cNvPr id="278" name="Google Shape;278;p14" descr="Escola Virtual Gov"/>
          <p:cNvPicPr preferRelativeResize="0"/>
          <p:nvPr/>
        </p:nvPicPr>
        <p:blipFill rotWithShape="1">
          <a:blip r:embed="rId4">
            <a:alphaModFix/>
          </a:blip>
          <a:srcRect l="48" r="-47"/>
          <a:stretch/>
        </p:blipFill>
        <p:spPr>
          <a:xfrm>
            <a:off x="4876416" y="1768079"/>
            <a:ext cx="3554310" cy="2310302"/>
          </a:xfrm>
          <a:prstGeom prst="cloud">
            <a:avLst/>
          </a:prstGeom>
          <a:noFill/>
          <a:ln>
            <a:noFill/>
          </a:ln>
        </p:spPr>
      </p:pic>
      <p:sp>
        <p:nvSpPr>
          <p:cNvPr id="279" name="Google Shape;279;p14"/>
          <p:cNvSpPr txBox="1"/>
          <p:nvPr/>
        </p:nvSpPr>
        <p:spPr>
          <a:xfrm>
            <a:off x="5236766" y="4179111"/>
            <a:ext cx="3193960" cy="19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https://www.escolavirtual.gov.br/curso/372</a:t>
            </a:r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713075" y="2015289"/>
            <a:ext cx="385877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181F1C"/>
                </a:solidFill>
                <a:latin typeface="Lato"/>
                <a:ea typeface="Lato"/>
                <a:cs typeface="Lato"/>
                <a:sym typeface="Lato"/>
              </a:rPr>
              <a:t>Resolver diferenças e divergências e tomar decisões de forma colaborativa são formas efetivas de preservar e ampliar os objetivos a serem alcançados nas organizações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181F1C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181F1C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181F1C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pt-BR" sz="1400" b="1" i="0" u="none" strike="noStrike" cap="none" dirty="0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gestão de conflitos</a:t>
            </a:r>
            <a:r>
              <a:rPr lang="pt-BR" sz="1400" b="0" i="0" u="none" strike="noStrike" cap="none" dirty="0">
                <a:solidFill>
                  <a:srgbClr val="181F1C"/>
                </a:solidFill>
                <a:latin typeface="Lato"/>
                <a:ea typeface="Lato"/>
                <a:cs typeface="Lato"/>
                <a:sym typeface="Lato"/>
              </a:rPr>
              <a:t>, portanto, representa a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400" b="1" i="0" u="none" strike="noStrike" cap="none" dirty="0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forma de gerenciar e lidar com o conflito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87" name="Google Shape;287;p1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288" name="Google Shape;288;p1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15/24</a:t>
            </a:r>
            <a:endParaRPr/>
          </a:p>
        </p:txBody>
      </p:sp>
      <p:cxnSp>
        <p:nvCxnSpPr>
          <p:cNvPr id="289" name="Google Shape;289;p1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1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Conflitos Organizacionais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713226" y="1170000"/>
            <a:ext cx="192923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gestão de conflitos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4">
            <a:alphaModFix/>
          </a:blip>
          <a:srcRect l="2482" r="3883"/>
          <a:stretch/>
        </p:blipFill>
        <p:spPr>
          <a:xfrm>
            <a:off x="1841760" y="1743591"/>
            <a:ext cx="5460431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da Silva, 2019.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1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18/24</a:t>
            </a:r>
            <a:endParaRPr/>
          </a:p>
        </p:txBody>
      </p:sp>
      <p:cxnSp>
        <p:nvCxnSpPr>
          <p:cNvPr id="340" name="Google Shape;340;p1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" name="Google Shape;341;p1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Conflitos Organizacionais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https://www.youtube.com/watch?v=klivMgjC1ys</a:t>
            </a:r>
            <a:endParaRPr dirty="0"/>
          </a:p>
        </p:txBody>
      </p:sp>
      <p:grpSp>
        <p:nvGrpSpPr>
          <p:cNvPr id="343" name="Google Shape;343;p18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344" name="Google Shape;344;p18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5" name="Google Shape;345;p18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346" name="Google Shape;346;p18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8" name="Google Shape;348;p18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49" name="Google Shape;349;p18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50" name="Google Shape;350;p18" title="GESTÃO DE CONFLITOS (Principais Causas Surpreendentes e 10 Dicas Práticas de Como Trabalhá-la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17595"/>
            <a:ext cx="3984349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57" name="Google Shape;357;p1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358" name="Google Shape;358;p1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19/24</a:t>
            </a:r>
            <a:endParaRPr/>
          </a:p>
        </p:txBody>
      </p:sp>
      <p:cxnSp>
        <p:nvCxnSpPr>
          <p:cNvPr id="359" name="Google Shape;359;p1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736832" y="1170001"/>
            <a:ext cx="7670336" cy="292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6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pt-BR" sz="12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(CEV-URCA - 2021 - Prefeitura de Crato - CE - Analista de Gestão)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Chiavenato (2005), o conflito é um "processo de oposição e confronto que pode ocorrer entre indivíduos ou grupos nas organizações quando as partes exercem poder na busca de metas ou objetivos valorizados e obstruem o progresso de uma ou mais das outras metas". O conflito, quando existente, pode gerar consequências positivas e negativas. Com isso, julgue as afirmativas abaixo em verdadeiro (V) ou falso (F):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      ) A frustração é considerada uma consequência negativa na gestão de conflitos.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      ) O confronto é uma consequência positiva, pois a cooperação passa a ser substituída por comportamentos que prejudicam os relacionamentos.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      ) A hostilidade é considerada uma consequência positiva.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   ) Aumento de coesão grupal é visto como uma consequência positiva, pois estimula sentimentos de identidade no grupo.</a:t>
            </a:r>
            <a:endParaRPr/>
          </a:p>
        </p:txBody>
      </p:sp>
      <p:sp>
        <p:nvSpPr>
          <p:cNvPr id="362" name="Google Shape;362;p19"/>
          <p:cNvSpPr txBox="1"/>
          <p:nvPr/>
        </p:nvSpPr>
        <p:spPr>
          <a:xfrm>
            <a:off x="852407" y="2373209"/>
            <a:ext cx="2717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2CAE2C"/>
                </a:solidFill>
                <a:latin typeface="Oswald"/>
                <a:ea typeface="Oswald"/>
                <a:cs typeface="Oswald"/>
                <a:sym typeface="Oswald"/>
              </a:rPr>
              <a:t>V</a:t>
            </a:r>
            <a:endParaRPr/>
          </a:p>
        </p:txBody>
      </p:sp>
      <p:sp>
        <p:nvSpPr>
          <p:cNvPr id="363" name="Google Shape;363;p19"/>
          <p:cNvSpPr txBox="1"/>
          <p:nvPr/>
        </p:nvSpPr>
        <p:spPr>
          <a:xfrm>
            <a:off x="852407" y="2731855"/>
            <a:ext cx="2867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A50021"/>
                </a:solidFill>
                <a:latin typeface="Oswald"/>
                <a:ea typeface="Oswald"/>
                <a:cs typeface="Oswald"/>
                <a:sym typeface="Oswald"/>
              </a:rPr>
              <a:t>F</a:t>
            </a:r>
            <a:endParaRPr/>
          </a:p>
        </p:txBody>
      </p:sp>
      <p:sp>
        <p:nvSpPr>
          <p:cNvPr id="364" name="Google Shape;364;p19"/>
          <p:cNvSpPr txBox="1"/>
          <p:nvPr/>
        </p:nvSpPr>
        <p:spPr>
          <a:xfrm>
            <a:off x="852407" y="3281062"/>
            <a:ext cx="2867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A50021"/>
                </a:solidFill>
                <a:latin typeface="Oswald"/>
                <a:ea typeface="Oswald"/>
                <a:cs typeface="Oswald"/>
                <a:sym typeface="Oswald"/>
              </a:rPr>
              <a:t>F</a:t>
            </a:r>
            <a:endParaRPr/>
          </a:p>
        </p:txBody>
      </p:sp>
      <p:sp>
        <p:nvSpPr>
          <p:cNvPr id="365" name="Google Shape;365;p19"/>
          <p:cNvSpPr txBox="1"/>
          <p:nvPr/>
        </p:nvSpPr>
        <p:spPr>
          <a:xfrm>
            <a:off x="859873" y="3641569"/>
            <a:ext cx="2717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2CAE2C"/>
                </a:solidFill>
                <a:latin typeface="Oswald"/>
                <a:ea typeface="Oswald"/>
                <a:cs typeface="Oswald"/>
                <a:sym typeface="Oswald"/>
              </a:rPr>
              <a:t>V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72" name="Google Shape;372;p2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373" name="Google Shape;373;p2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20/24</a:t>
            </a:r>
            <a:endParaRPr/>
          </a:p>
        </p:txBody>
      </p:sp>
      <p:cxnSp>
        <p:nvCxnSpPr>
          <p:cNvPr id="374" name="Google Shape;374;p2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5" name="Google Shape;375;p2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736832" y="1170000"/>
            <a:ext cx="7670336" cy="111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(IADES - 2021 - CAU - MS - Analista de Comunicação)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É frequente nas organizações a prática de aquisições, reestruturações e fusões. Nestas mudanças, as próprias instituições se questionam acerca de quem são e buscam conceituações. No que concerne à identidade organizacional, assinale a alternativa correta.</a:t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713226" y="2301498"/>
            <a:ext cx="7693894" cy="21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Disseminar os valores da organização é uma atividade voltada primeiramente ao público externo.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contexto organizacional, os valores fazem parte do Planejamento Estratégico com os quais a empresa define o que espera ser realizado em um determinado tempo.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propósito pelo qual a empresa é criada pode ser conceituado como visão.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conceituação de missão, valores e visão não deve ser utilizada por organizações menores.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missão de uma organização está imbricada com os propósitos em relação às suas relações com o mercado, com os colaboradores e com a comunidade externa.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8" name="Google Shape;378;p20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357" y="3922090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85" name="Google Shape;385;p2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386" name="Google Shape;386;p2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21/24</a:t>
            </a:r>
            <a:endParaRPr/>
          </a:p>
        </p:txBody>
      </p:sp>
      <p:cxnSp>
        <p:nvCxnSpPr>
          <p:cNvPr id="387" name="Google Shape;387;p2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8" name="Google Shape;388;p2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36832" y="1170000"/>
            <a:ext cx="7670336" cy="153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(VUNESP - 2020 - EBSERH - Analista Administrativo - Qualquer Nível Superior)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Um investidor estrangeiro está interessado no mercado brasileiro e gostaria de receber uma sugestão de estratégia genérica. Em particular, esse investidor tem se empenhado em abrir uma rede de lanchonetes para o público de baixa renda ou para clientes de alta renda. Diante dos seus conhecimentos sobre o mercado competitivo e estratégia, a sua recomendação de estratégia genérica para as duas redes de lanchonete, correta e respectivamente, são:</a:t>
            </a:r>
            <a:endParaRPr/>
          </a:p>
        </p:txBody>
      </p:sp>
      <p:sp>
        <p:nvSpPr>
          <p:cNvPr id="390" name="Google Shape;390;p21"/>
          <p:cNvSpPr txBox="1"/>
          <p:nvPr/>
        </p:nvSpPr>
        <p:spPr>
          <a:xfrm>
            <a:off x="713226" y="2781946"/>
            <a:ext cx="7693894" cy="162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preço e diferenciação.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preço baixo e qualidade.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nicho e exclusividade.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foco no cliente e negócio.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padronização e personalização.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1" name="Google Shape;391;p21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357" y="2831688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43" name="Google Shape;443;p2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26/28</a:t>
            </a:r>
            <a:endParaRPr/>
          </a:p>
        </p:txBody>
      </p:sp>
      <p:cxnSp>
        <p:nvCxnSpPr>
          <p:cNvPr id="444" name="Google Shape;444;p2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2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Atividade da aula 6</a:t>
            </a:r>
            <a:endParaRPr sz="28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713225" y="1357196"/>
            <a:ext cx="77174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Dilema Ético - Se não pode com o inimigo, alie-se a ele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Estudo caso Gol</a:t>
            </a:r>
            <a:endParaRPr sz="1400" b="0" i="0" u="none" strike="noStrike" cap="none" dirty="0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02/24</a:t>
            </a:r>
            <a:endParaRPr/>
          </a:p>
        </p:txBody>
      </p:sp>
      <p:cxnSp>
        <p:nvCxnSpPr>
          <p:cNvPr id="59" name="Google Shape;59;p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Conceitos Básicos</a:t>
            </a: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0" y="1581995"/>
            <a:ext cx="9144000" cy="2682470"/>
            <a:chOff x="0" y="1581995"/>
            <a:chExt cx="9144000" cy="2682470"/>
          </a:xfrm>
        </p:grpSpPr>
        <p:cxnSp>
          <p:nvCxnSpPr>
            <p:cNvPr id="62" name="Google Shape;62;p2"/>
            <p:cNvCxnSpPr/>
            <p:nvPr/>
          </p:nvCxnSpPr>
          <p:spPr>
            <a:xfrm>
              <a:off x="0" y="220850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" name="Google Shape;63;p2"/>
            <p:cNvGrpSpPr/>
            <p:nvPr/>
          </p:nvGrpSpPr>
          <p:grpSpPr>
            <a:xfrm>
              <a:off x="957587" y="1581995"/>
              <a:ext cx="7228776" cy="2682470"/>
              <a:chOff x="957587" y="1458567"/>
              <a:chExt cx="7228776" cy="2682470"/>
            </a:xfrm>
          </p:grpSpPr>
          <p:sp>
            <p:nvSpPr>
              <p:cNvPr id="64" name="Google Shape;64;p2"/>
              <p:cNvSpPr txBox="1"/>
              <p:nvPr/>
            </p:nvSpPr>
            <p:spPr>
              <a:xfrm>
                <a:off x="957587" y="3402373"/>
                <a:ext cx="218281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b="0" i="0" u="none" strike="noStrike" cap="non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direção e intento estratégico a longo prazo</a:t>
                </a:r>
                <a:endParaRPr/>
              </a:p>
            </p:txBody>
          </p:sp>
          <p:sp>
            <p:nvSpPr>
              <p:cNvPr id="65" name="Google Shape;65;p2"/>
              <p:cNvSpPr txBox="1"/>
              <p:nvPr/>
            </p:nvSpPr>
            <p:spPr>
              <a:xfrm>
                <a:off x="1529800" y="3020480"/>
                <a:ext cx="103838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 i="0" u="none" strike="noStrike" cap="non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Visão</a:t>
                </a:r>
                <a:endParaRPr/>
              </a:p>
            </p:txBody>
          </p:sp>
          <p:sp>
            <p:nvSpPr>
              <p:cNvPr id="66" name="Google Shape;66;p2"/>
              <p:cNvSpPr txBox="1"/>
              <p:nvPr/>
            </p:nvSpPr>
            <p:spPr>
              <a:xfrm>
                <a:off x="3480568" y="3402373"/>
                <a:ext cx="218281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b="0" i="0" u="none" strike="noStrike" cap="non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propósito básico 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b="0" i="0" u="none" strike="noStrike" cap="non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escopo das operações</a:t>
                </a:r>
                <a:endParaRPr/>
              </a:p>
            </p:txBody>
          </p:sp>
          <p:sp>
            <p:nvSpPr>
              <p:cNvPr id="67" name="Google Shape;67;p2"/>
              <p:cNvSpPr txBox="1"/>
              <p:nvPr/>
            </p:nvSpPr>
            <p:spPr>
              <a:xfrm>
                <a:off x="4052782" y="3020480"/>
                <a:ext cx="103838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 i="0" u="none" strike="noStrike" cap="non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Missão</a:t>
                </a:r>
                <a:endParaRPr/>
              </a:p>
            </p:txBody>
          </p:sp>
          <p:sp>
            <p:nvSpPr>
              <p:cNvPr id="68" name="Google Shape;68;p2"/>
              <p:cNvSpPr txBox="1"/>
              <p:nvPr/>
            </p:nvSpPr>
            <p:spPr>
              <a:xfrm>
                <a:off x="6003549" y="3402373"/>
                <a:ext cx="2182814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b="0" i="0" u="none" strike="noStrike" cap="non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princípios, crenças e atitudes na cultura de uma organização</a:t>
                </a:r>
                <a:endParaRPr/>
              </a:p>
            </p:txBody>
          </p:sp>
          <p:sp>
            <p:nvSpPr>
              <p:cNvPr id="69" name="Google Shape;69;p2"/>
              <p:cNvSpPr txBox="1"/>
              <p:nvPr/>
            </p:nvSpPr>
            <p:spPr>
              <a:xfrm>
                <a:off x="6575763" y="3020480"/>
                <a:ext cx="103838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 i="0" u="none" strike="noStrike" cap="non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Valores</a:t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409993" y="1462789"/>
                <a:ext cx="1278000" cy="1278610"/>
              </a:xfrm>
              <a:prstGeom prst="ellipse">
                <a:avLst/>
              </a:prstGeom>
              <a:solidFill>
                <a:srgbClr val="D8C5AE"/>
              </a:solidFill>
              <a:ln w="25400" cap="flat" cmpd="sng">
                <a:solidFill>
                  <a:srgbClr val="8C745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932975" y="1458567"/>
                <a:ext cx="1278000" cy="1278610"/>
              </a:xfrm>
              <a:prstGeom prst="ellipse">
                <a:avLst/>
              </a:prstGeom>
              <a:solidFill>
                <a:srgbClr val="EBDBD5"/>
              </a:solidFill>
              <a:ln w="25400" cap="flat" cmpd="sng">
                <a:solidFill>
                  <a:srgbClr val="8C745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6455956" y="1458567"/>
                <a:ext cx="1278000" cy="1278610"/>
              </a:xfrm>
              <a:prstGeom prst="ellipse">
                <a:avLst/>
              </a:prstGeom>
              <a:solidFill>
                <a:srgbClr val="E7DCD2"/>
              </a:solidFill>
              <a:ln w="25400" cap="flat" cmpd="sng">
                <a:solidFill>
                  <a:srgbClr val="8C745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3" name="Google Shape;73;p2" descr="Óculos de sol com preenchimento sólido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688993" y="1737872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" name="Google Shape;74;p2" descr="Peças de quebra-cabeça com preenchimento sólido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797000" y="1737872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2" descr="Mapa com alfinete com preenchimento sólido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211974" y="1736903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98" name="Google Shape;398;p2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399" name="Google Shape;399;p2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22/24</a:t>
            </a:r>
            <a:endParaRPr/>
          </a:p>
        </p:txBody>
      </p:sp>
      <p:cxnSp>
        <p:nvCxnSpPr>
          <p:cNvPr id="400" name="Google Shape;400;p2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1" name="Google Shape;401;p2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Destaques da Aula 6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3225" y="1357196"/>
            <a:ext cx="771749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Reconhecer a importância e o significado de conceitos relacionados ao planejamento;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Aprender sobre a ferramenta 5W2H;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Compreender o conceito de estratégia organizacional, quais são os níveis e tipos de estratégias;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Estudar sobre conflitos organizacionais e quais os fatores que o antecedem;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Identificar os efeitos dos conflitos e quais os tipos de conflitos existentes; e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Entender a relevância da gestão de conflitos, formas de lidar e principais abordagens.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09" name="Google Shape;409;p2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410" name="Google Shape;410;p2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23/24</a:t>
            </a:r>
            <a:endParaRPr/>
          </a:p>
        </p:txBody>
      </p:sp>
      <p:cxnSp>
        <p:nvCxnSpPr>
          <p:cNvPr id="411" name="Google Shape;411;p2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2" name="Google Shape;412;p2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Sugestões para Estudos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713225" y="1357196"/>
            <a:ext cx="771749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Zaccarelli, S. B. e A. A. Fischmann (1994) Estratégias genéricas: classificação e usos. </a:t>
            </a:r>
            <a:r>
              <a:rPr lang="pt-BR" sz="1400" b="0" i="1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Revista de Administração de Empresas [online]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, v. 34, n. 4, p. 13-22. DOI: https://doi.org/10.1590/S0034-75901994000400003.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Assis, A. F. e A. Straub (2016) Gestão de conflitos: a oportunidade de aprendizagem através da exploração de divergências.</a:t>
            </a:r>
            <a:r>
              <a:rPr lang="pt-BR" sz="1400" b="0" i="1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 Rev. FAE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, Curitiba, v. 19, n. 2, p. 220-231. Disponível em: </a:t>
            </a:r>
            <a:r>
              <a:rPr lang="pt-BR" sz="1400" b="0" i="0" u="sng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https://revistafae.fae.edu/revistafae/article/viewFile/106/319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Filme: Jogada de Gênio, dirigido por Marc Abraham.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2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20" name="Google Shape;420;p2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24/24</a:t>
            </a:r>
            <a:endParaRPr/>
          </a:p>
        </p:txBody>
      </p:sp>
      <p:cxnSp>
        <p:nvCxnSpPr>
          <p:cNvPr id="422" name="Google Shape;422;p2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" name="Google Shape;423;p2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Referências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713226" y="1221897"/>
            <a:ext cx="7717499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Barreto, João Marcelo. Introdução à Administração / João Marcelo Barreto. - Salvador: UFBA, Faculdade de Ciências Contábeis, Superintendência de Educação a Distância, 2017.</a:t>
            </a:r>
            <a:endParaRPr/>
          </a:p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Chiavenato, Idalberto. Introdução à teoria geral da administração: uma visão abrangente da moderna administração das organizações / Idalberto Chiavenato - 7. ed. rev. e atual. - Rio de Janeiro: Elsevier, 2003.</a:t>
            </a:r>
            <a:endParaRPr sz="11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da Silva, Liliane de Souza Vieira. Gestão de Conflitos e Técnicas de Negociação. Uniasselvi, 2019.</a:t>
            </a:r>
            <a:endParaRPr/>
          </a:p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Carvalho, Lucia Maria Gadelha. I</a:t>
            </a:r>
            <a:r>
              <a:rPr lang="pt-BR"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ntrodução à teoria geral da administração. Caderno pedagógico para o curso técnico em administração. Universidade Estadual de Maringá, 2008.</a:t>
            </a:r>
            <a:endParaRPr/>
          </a:p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Souza, Cristina Gomes. Iniciando o estudo de Administração; A evolução das teorias de administração – Parte I. </a:t>
            </a:r>
            <a:r>
              <a:rPr lang="pt-BR"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Caderno pedagógico para a disciplina de Administração, Fundação CEDERJ.</a:t>
            </a:r>
            <a:endParaRPr sz="11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Richter, Rosana e Vicenzi, Tulio Kléber. Fundamentos e Teoria Organizacional. Livro Digital. Uniasselvi, 2022.</a:t>
            </a:r>
            <a:endParaRPr/>
          </a:p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pt-BR"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Rossés, Gustavo Fontinelli. Introdução à administração / Gustavo Fontinelli Rossés. – Santa Maria, RS : Universidade Federal de Santa Maria, Colégio Técnico Industrial de Santa Maria : Rede e-Tec Brasil, 2014. 112 p.</a:t>
            </a:r>
            <a:endParaRPr sz="11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03/24</a:t>
            </a:r>
            <a:endParaRPr/>
          </a:p>
        </p:txBody>
      </p:sp>
      <p:cxnSp>
        <p:nvCxnSpPr>
          <p:cNvPr id="84" name="Google Shape;84;p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Estratégia das Organizações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713225" y="1170000"/>
            <a:ext cx="7717500" cy="79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pt-BR" sz="1400" b="1" i="0" u="none" strike="noStrike" cap="none" dirty="0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estratégia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pode ser entendida como o </a:t>
            </a:r>
            <a:r>
              <a:rPr lang="pt-BR" sz="1400" b="1" i="0" u="none" strike="noStrike" cap="none" dirty="0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caminho escolhido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por uma organização </a:t>
            </a:r>
            <a:r>
              <a:rPr lang="pt-BR" sz="1400" b="1" i="0" u="none" strike="noStrike" cap="none" dirty="0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para alcançar seus objetivos e garantir sua sobrevivência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lidar com seu ambiente e alcançar </a:t>
            </a:r>
            <a:r>
              <a:rPr lang="pt-BR" dirty="0"/>
              <a:t>objetivos, cada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organização desenvolve a </a:t>
            </a:r>
            <a:r>
              <a:rPr lang="pt-BR" dirty="0"/>
              <a:t>sua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estratégia.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3618854" y="2054708"/>
            <a:ext cx="479036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conceito de estratégia, assim como de logística e tática, tem sua </a:t>
            </a:r>
            <a:r>
              <a:rPr lang="pt-BR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origem no meio militar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dirty="0"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Relevância no </a:t>
            </a:r>
            <a:r>
              <a:rPr lang="pt-BR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processo de planejamento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uma vez que este, em qualquer nível da organização, envolve diversas etapas que abrangem a definição dos objetivos, ações a serem implementadas e os mecanismos de avaliação e acompanhamento.</a:t>
            </a:r>
            <a:endParaRPr dirty="0"/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587" y="2086959"/>
            <a:ext cx="2355787" cy="23557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/>
          <p:nvPr/>
        </p:nvSpPr>
        <p:spPr>
          <a:xfrm>
            <a:off x="472817" y="4457343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de Souza, s.d..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97" name="Google Shape;97;p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04/24</a:t>
            </a:r>
            <a:endParaRPr/>
          </a:p>
        </p:txBody>
      </p:sp>
      <p:cxnSp>
        <p:nvCxnSpPr>
          <p:cNvPr id="98" name="Google Shape;98;p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Planejamento Estratégico</a:t>
            </a:r>
            <a:endParaRPr/>
          </a:p>
        </p:txBody>
      </p:sp>
      <p:pic>
        <p:nvPicPr>
          <p:cNvPr id="100" name="Google Shape;100;p4" descr="5W2H: o que é e como aplicar no seu planejamento - Publi"/>
          <p:cNvPicPr preferRelativeResize="0"/>
          <p:nvPr/>
        </p:nvPicPr>
        <p:blipFill rotWithShape="1">
          <a:blip r:embed="rId4">
            <a:alphaModFix/>
          </a:blip>
          <a:srcRect l="20664" r="20666"/>
          <a:stretch/>
        </p:blipFill>
        <p:spPr>
          <a:xfrm>
            <a:off x="2892510" y="1149219"/>
            <a:ext cx="3379372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https://www.publi.com.br/5w2h-o-que-e-e-como-aplicar-no-seu-planejamento/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05/24</a:t>
            </a:r>
            <a:endParaRPr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Planejamento Estratégico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https://www.youtube.com/watch?v=M4dNnrcUq9s</a:t>
            </a:r>
            <a:endParaRPr dirty="0"/>
          </a:p>
        </p:txBody>
      </p:sp>
      <p:grpSp>
        <p:nvGrpSpPr>
          <p:cNvPr id="113" name="Google Shape;113;p5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114" name="Google Shape;114;p5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" name="Google Shape;115;p5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8" name="Google Shape;118;p5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9" name="Google Shape;119;p5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0" name="Google Shape;120;p5" title="PLANO DE AÇÃO 5W2H (O Que É e Exemplos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2192"/>
            <a:ext cx="3969050" cy="224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06/24</a:t>
            </a:r>
            <a:endParaRPr/>
          </a:p>
        </p:txBody>
      </p:sp>
      <p:cxnSp>
        <p:nvCxnSpPr>
          <p:cNvPr id="129" name="Google Shape;129;p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Níveis de Estratégias</a:t>
            </a:r>
            <a:endParaRPr/>
          </a:p>
        </p:txBody>
      </p:sp>
      <p:grpSp>
        <p:nvGrpSpPr>
          <p:cNvPr id="131" name="Google Shape;131;p6"/>
          <p:cNvGrpSpPr/>
          <p:nvPr/>
        </p:nvGrpSpPr>
        <p:grpSpPr>
          <a:xfrm>
            <a:off x="713226" y="1472515"/>
            <a:ext cx="7577452" cy="2901429"/>
            <a:chOff x="713225" y="1600698"/>
            <a:chExt cx="7577452" cy="2901429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713226" y="1610274"/>
              <a:ext cx="20998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Estratégia Corporativa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713227" y="2599665"/>
              <a:ext cx="20998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Estratégia Competitiva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713226" y="3584041"/>
              <a:ext cx="2047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Estratégia Funcional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4772791" y="1600698"/>
              <a:ext cx="3517886" cy="342528"/>
            </a:xfrm>
            <a:prstGeom prst="roundRect">
              <a:avLst>
                <a:gd name="adj" fmla="val 16667"/>
              </a:avLst>
            </a:prstGeom>
            <a:solidFill>
              <a:srgbClr val="EBDBD5"/>
            </a:solidFill>
            <a:ln w="25400" cap="flat" cmpd="sng">
              <a:solidFill>
                <a:srgbClr val="D8B9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CORPORAÇÃO</a:t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4772791" y="2571751"/>
              <a:ext cx="1053886" cy="765735"/>
            </a:xfrm>
            <a:prstGeom prst="roundRect">
              <a:avLst>
                <a:gd name="adj" fmla="val 16667"/>
              </a:avLst>
            </a:prstGeom>
            <a:solidFill>
              <a:srgbClr val="F2EBE3"/>
            </a:solidFill>
            <a:ln w="25400" cap="flat" cmpd="sng">
              <a:solidFill>
                <a:srgbClr val="E5D8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UNIDADES DE NEGÓCIO</a:t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6004791" y="2571750"/>
              <a:ext cx="1053886" cy="765735"/>
            </a:xfrm>
            <a:prstGeom prst="roundRect">
              <a:avLst>
                <a:gd name="adj" fmla="val 16667"/>
              </a:avLst>
            </a:prstGeom>
            <a:solidFill>
              <a:srgbClr val="F2EBE3"/>
            </a:solidFill>
            <a:ln w="25400" cap="flat" cmpd="sng">
              <a:solidFill>
                <a:srgbClr val="E5D8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UNIDADES DE NEGÓCIO</a:t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7236791" y="2571750"/>
              <a:ext cx="1053886" cy="765735"/>
            </a:xfrm>
            <a:prstGeom prst="roundRect">
              <a:avLst>
                <a:gd name="adj" fmla="val 16667"/>
              </a:avLst>
            </a:prstGeom>
            <a:solidFill>
              <a:srgbClr val="F2EBE3"/>
            </a:solidFill>
            <a:ln w="25400" cap="flat" cmpd="sng">
              <a:solidFill>
                <a:srgbClr val="E5D8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UNIDADES DE NEGÓCIO</a:t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6356342" y="3837860"/>
              <a:ext cx="353878" cy="286619"/>
            </a:xfrm>
            <a:prstGeom prst="roundRect">
              <a:avLst>
                <a:gd name="adj" fmla="val 16667"/>
              </a:avLst>
            </a:prstGeom>
            <a:solidFill>
              <a:srgbClr val="E5D8C9"/>
            </a:solidFill>
            <a:ln w="25400" cap="flat" cmpd="sng">
              <a:solidFill>
                <a:srgbClr val="D8C5A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5859334" y="3843928"/>
              <a:ext cx="353878" cy="286619"/>
            </a:xfrm>
            <a:prstGeom prst="roundRect">
              <a:avLst>
                <a:gd name="adj" fmla="val 16667"/>
              </a:avLst>
            </a:prstGeom>
            <a:solidFill>
              <a:srgbClr val="E5D8C9"/>
            </a:solidFill>
            <a:ln w="25400" cap="flat" cmpd="sng">
              <a:solidFill>
                <a:srgbClr val="D8C5A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362326" y="3843928"/>
              <a:ext cx="353878" cy="286619"/>
            </a:xfrm>
            <a:prstGeom prst="roundRect">
              <a:avLst>
                <a:gd name="adj" fmla="val 16667"/>
              </a:avLst>
            </a:prstGeom>
            <a:solidFill>
              <a:srgbClr val="E5D8C9"/>
            </a:solidFill>
            <a:ln w="25400" cap="flat" cmpd="sng">
              <a:solidFill>
                <a:srgbClr val="D8C5A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7350358" y="3837861"/>
              <a:ext cx="353878" cy="286619"/>
            </a:xfrm>
            <a:prstGeom prst="roundRect">
              <a:avLst>
                <a:gd name="adj" fmla="val 16667"/>
              </a:avLst>
            </a:prstGeom>
            <a:solidFill>
              <a:srgbClr val="E5D8C9"/>
            </a:solidFill>
            <a:ln w="25400" cap="flat" cmpd="sng">
              <a:solidFill>
                <a:srgbClr val="D8C5A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6853351" y="3837860"/>
              <a:ext cx="353878" cy="286619"/>
            </a:xfrm>
            <a:prstGeom prst="roundRect">
              <a:avLst>
                <a:gd name="adj" fmla="val 16667"/>
              </a:avLst>
            </a:prstGeom>
            <a:solidFill>
              <a:srgbClr val="E5D8C9"/>
            </a:solidFill>
            <a:ln w="25400" cap="flat" cmpd="sng">
              <a:solidFill>
                <a:srgbClr val="D8C5A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6"/>
            <p:cNvSpPr txBox="1"/>
            <p:nvPr/>
          </p:nvSpPr>
          <p:spPr>
            <a:xfrm>
              <a:off x="5507905" y="4240517"/>
              <a:ext cx="204765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ÁREAS FUNCIONAIS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6"/>
            <p:cNvCxnSpPr>
              <a:stCxn id="135" idx="2"/>
              <a:endCxn id="136" idx="0"/>
            </p:cNvCxnSpPr>
            <p:nvPr/>
          </p:nvCxnSpPr>
          <p:spPr>
            <a:xfrm rot="5400000">
              <a:off x="5601434" y="1641426"/>
              <a:ext cx="628500" cy="1232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C9C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6"/>
            <p:cNvCxnSpPr>
              <a:stCxn id="135" idx="2"/>
              <a:endCxn id="138" idx="0"/>
            </p:cNvCxnSpPr>
            <p:nvPr/>
          </p:nvCxnSpPr>
          <p:spPr>
            <a:xfrm rot="-5400000" flipH="1">
              <a:off x="6833534" y="1641426"/>
              <a:ext cx="628500" cy="1232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C9C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6"/>
            <p:cNvCxnSpPr>
              <a:stCxn id="135" idx="2"/>
              <a:endCxn id="137" idx="0"/>
            </p:cNvCxnSpPr>
            <p:nvPr/>
          </p:nvCxnSpPr>
          <p:spPr>
            <a:xfrm>
              <a:off x="6531734" y="1943226"/>
              <a:ext cx="0" cy="628500"/>
            </a:xfrm>
            <a:prstGeom prst="straightConnector1">
              <a:avLst/>
            </a:prstGeom>
            <a:noFill/>
            <a:ln w="9525" cap="flat" cmpd="sng">
              <a:solidFill>
                <a:srgbClr val="BC9C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6"/>
            <p:cNvCxnSpPr>
              <a:stCxn id="137" idx="2"/>
              <a:endCxn id="141" idx="0"/>
            </p:cNvCxnSpPr>
            <p:nvPr/>
          </p:nvCxnSpPr>
          <p:spPr>
            <a:xfrm rot="5400000">
              <a:off x="5782334" y="3094485"/>
              <a:ext cx="506400" cy="992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C9C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6"/>
            <p:cNvCxnSpPr>
              <a:stCxn id="137" idx="2"/>
              <a:endCxn id="140" idx="0"/>
            </p:cNvCxnSpPr>
            <p:nvPr/>
          </p:nvCxnSpPr>
          <p:spPr>
            <a:xfrm rot="5400000">
              <a:off x="6030734" y="3342885"/>
              <a:ext cx="506400" cy="495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C9C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6"/>
            <p:cNvCxnSpPr>
              <a:stCxn id="137" idx="2"/>
              <a:endCxn id="142" idx="0"/>
            </p:cNvCxnSpPr>
            <p:nvPr/>
          </p:nvCxnSpPr>
          <p:spPr>
            <a:xfrm rot="-5400000" flipH="1">
              <a:off x="6779384" y="3089835"/>
              <a:ext cx="500400" cy="995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C9C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6"/>
            <p:cNvCxnSpPr>
              <a:stCxn id="137" idx="2"/>
              <a:endCxn id="143" idx="0"/>
            </p:cNvCxnSpPr>
            <p:nvPr/>
          </p:nvCxnSpPr>
          <p:spPr>
            <a:xfrm rot="-5400000" flipH="1">
              <a:off x="6530834" y="3338385"/>
              <a:ext cx="500400" cy="498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C9C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6"/>
            <p:cNvCxnSpPr>
              <a:stCxn id="137" idx="2"/>
              <a:endCxn id="139" idx="0"/>
            </p:cNvCxnSpPr>
            <p:nvPr/>
          </p:nvCxnSpPr>
          <p:spPr>
            <a:xfrm>
              <a:off x="6531734" y="3337485"/>
              <a:ext cx="1500" cy="500400"/>
            </a:xfrm>
            <a:prstGeom prst="straightConnector1">
              <a:avLst/>
            </a:prstGeom>
            <a:noFill/>
            <a:ln w="9525" cap="flat" cmpd="sng">
              <a:solidFill>
                <a:srgbClr val="BC9C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3" name="Google Shape;153;p6"/>
            <p:cNvSpPr txBox="1"/>
            <p:nvPr/>
          </p:nvSpPr>
          <p:spPr>
            <a:xfrm>
              <a:off x="713225" y="1908300"/>
              <a:ext cx="38814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1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estratégia global vislumbrando a organização como um todo.</a:t>
              </a: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713225" y="2854486"/>
              <a:ext cx="38814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1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estratégia específica para uma unidade de negócio ou para uma linha de produtos/serviços</a:t>
              </a:r>
              <a:endParaRPr/>
            </a:p>
          </p:txBody>
        </p:sp>
        <p:sp>
          <p:nvSpPr>
            <p:cNvPr id="155" name="Google Shape;155;p6"/>
            <p:cNvSpPr txBox="1"/>
            <p:nvPr/>
          </p:nvSpPr>
          <p:spPr>
            <a:xfrm>
              <a:off x="713225" y="3836084"/>
              <a:ext cx="385877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1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estratégia a ser adotada pelas diversas áreas funcionais, tais como marketing, produção, financeira e recursos humanos.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08/24</a:t>
            </a:r>
            <a:endParaRPr/>
          </a:p>
        </p:txBody>
      </p:sp>
      <p:cxnSp>
        <p:nvCxnSpPr>
          <p:cNvPr id="179" name="Google Shape;179;p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Tipos de Estratégias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713225" y="1170000"/>
            <a:ext cx="3313431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estratégias ‘grandes’ ou ‘mestras’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713225" y="1822233"/>
            <a:ext cx="77175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Estratégias de crescimento: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voltadas para o crescimento da organização, que buscam o </a:t>
            </a:r>
            <a:r>
              <a:rPr lang="pt-BR" sz="1400" b="1" i="0" u="none" strike="noStrike" cap="none" dirty="0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aumento do seu tamanho e participação no mercado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Esse crescimento pode se dar através de um processo de expansão, diversificação, integração vertical e parcerias.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Estratégias de redução: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envolve o </a:t>
            </a:r>
            <a:r>
              <a:rPr lang="pt-BR" sz="1400" b="1" i="0" u="none" strike="noStrike" cap="none" dirty="0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reposicionamento da organização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em relação aos seus negócios, optando pela redução ou fechamento de suas atividades em certas áreas. Muitas vezes, envolve processos de terceirização.</a:t>
            </a:r>
            <a:endParaRPr dirty="0"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Estratégias de manutenção: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empregadas quando a organização </a:t>
            </a:r>
            <a:r>
              <a:rPr lang="pt-BR" sz="1400" b="1" i="0" u="none" strike="noStrike" cap="none" dirty="0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mantém sua linha de ação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dando continuidade ao que vinha fazendo, sem maiores mudanças na sua estratégia atual.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09/24</a:t>
            </a:r>
            <a:endParaRPr/>
          </a:p>
        </p:txBody>
      </p:sp>
      <p:cxnSp>
        <p:nvCxnSpPr>
          <p:cNvPr id="191" name="Google Shape;191;p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Tipos de Estratégias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https://www.youtube.com/watch?v=ieHJcDoGrUM</a:t>
            </a:r>
            <a:endParaRPr dirty="0"/>
          </a:p>
        </p:txBody>
      </p:sp>
      <p:grpSp>
        <p:nvGrpSpPr>
          <p:cNvPr id="194" name="Google Shape;194;p9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195" name="Google Shape;195;p9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9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9" name="Google Shape;199;p9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00" name="Google Shape;200;p9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1" name="Google Shape;201;p9" title="Estratégia Organizacional | Ricardo Alves | Professor do Curso de Administração da PUC Minas Virtua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17595"/>
            <a:ext cx="3984349" cy="2255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6</a:t>
            </a:r>
            <a:endParaRPr/>
          </a:p>
        </p:txBody>
      </p:sp>
      <p:sp>
        <p:nvSpPr>
          <p:cNvPr id="209" name="Google Shape;209;p1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10/24</a:t>
            </a:r>
            <a:endParaRPr/>
          </a:p>
        </p:txBody>
      </p:sp>
      <p:cxnSp>
        <p:nvCxnSpPr>
          <p:cNvPr id="210" name="Google Shape;210;p1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1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Conflitos Organizacionais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713225" y="1170001"/>
            <a:ext cx="7717500" cy="73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palavra conflito vem do latim </a:t>
            </a:r>
            <a:r>
              <a:rPr lang="pt-BR" sz="14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conflictus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 abrange sinônimos como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choque, enfrentamento, embate de pessoas ou grupos opostos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que lutam entre si. Trata-se de um estado antagônico de ideias, pessoas ou interesses.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713225" y="2113823"/>
            <a:ext cx="4470983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âmbito da administração, há um enfoque no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estudo dos impactos do conflito dentro das organizações.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todos os casos, o conflito envolve algum desses elementos:</a:t>
            </a:r>
            <a:endParaRPr/>
          </a:p>
          <a:p>
            <a:pPr marL="5349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Pessoas;</a:t>
            </a:r>
            <a:endParaRPr/>
          </a:p>
          <a:p>
            <a:pPr marL="5349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Situações;</a:t>
            </a:r>
            <a:endParaRPr/>
          </a:p>
          <a:p>
            <a:pPr marL="5349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Atitudes; e</a:t>
            </a:r>
            <a:endParaRPr/>
          </a:p>
          <a:p>
            <a:pPr marL="5349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Resultados.</a:t>
            </a:r>
            <a:endParaRPr/>
          </a:p>
        </p:txBody>
      </p:sp>
      <p:grpSp>
        <p:nvGrpSpPr>
          <p:cNvPr id="214" name="Google Shape;214;p10"/>
          <p:cNvGrpSpPr/>
          <p:nvPr/>
        </p:nvGrpSpPr>
        <p:grpSpPr>
          <a:xfrm>
            <a:off x="5783591" y="1852336"/>
            <a:ext cx="2647134" cy="2769742"/>
            <a:chOff x="5671993" y="1852337"/>
            <a:chExt cx="2647134" cy="2769742"/>
          </a:xfrm>
        </p:grpSpPr>
        <p:pic>
          <p:nvPicPr>
            <p:cNvPr id="215" name="Google Shape;215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1993" y="1906293"/>
              <a:ext cx="2463750" cy="270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0"/>
            <p:cNvSpPr txBox="1"/>
            <p:nvPr/>
          </p:nvSpPr>
          <p:spPr>
            <a:xfrm rot="-5400000">
              <a:off x="6842564" y="3145516"/>
              <a:ext cx="2769742" cy="183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Livvic"/>
                <a:buNone/>
              </a:pPr>
              <a:r>
                <a:rPr lang="pt-BR" sz="5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Fonte: http://photos1.blogger.com/blogger/6786/1201/320/mafalda11.JPG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fessional Career Development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A079"/>
      </a:accent1>
      <a:accent2>
        <a:srgbClr val="AA805E"/>
      </a:accent2>
      <a:accent3>
        <a:srgbClr val="8C5841"/>
      </a:accent3>
      <a:accent4>
        <a:srgbClr val="D9C6B6"/>
      </a:accent4>
      <a:accent5>
        <a:srgbClr val="C0A079"/>
      </a:accent5>
      <a:accent6>
        <a:srgbClr val="AA805E"/>
      </a:accent6>
      <a:hlink>
        <a:srgbClr val="8C58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E7D85B810B4A4A9E4C619EC02A6925" ma:contentTypeVersion="0" ma:contentTypeDescription="Crie um novo documento." ma:contentTypeScope="" ma:versionID="f3c967dd85f834385cf811f7e0aef1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3FE977-14A8-489F-BB65-3EBD7501872F}"/>
</file>

<file path=customXml/itemProps2.xml><?xml version="1.0" encoding="utf-8"?>
<ds:datastoreItem xmlns:ds="http://schemas.openxmlformats.org/officeDocument/2006/customXml" ds:itemID="{F01A4CD5-700C-4352-822D-5B91863307F9}"/>
</file>

<file path=customXml/itemProps3.xml><?xml version="1.0" encoding="utf-8"?>
<ds:datastoreItem xmlns:ds="http://schemas.openxmlformats.org/officeDocument/2006/customXml" ds:itemID="{3037B705-41B2-41F5-B3C0-388CC77A95D2}"/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1956</Words>
  <Application>Microsoft Office PowerPoint</Application>
  <PresentationFormat>Apresentação na tela (16:9)</PresentationFormat>
  <Paragraphs>229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Noto Sans Symbols</vt:lpstr>
      <vt:lpstr>Lato</vt:lpstr>
      <vt:lpstr>Oswald</vt:lpstr>
      <vt:lpstr>Livvic</vt:lpstr>
      <vt:lpstr>Josefin Slab</vt:lpstr>
      <vt:lpstr>Professional Career Development Presentation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Azevedo Caetano</dc:creator>
  <cp:lastModifiedBy>CINTIA MACHADO DE OLIVEIRA</cp:lastModifiedBy>
  <cp:revision>2</cp:revision>
  <dcterms:modified xsi:type="dcterms:W3CDTF">2023-04-18T10:37:39Z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0x0101001CE7D85B810B4A4A9E4C619EC02A6925</vt:lpwstr>
  </property>
</Properties>
</file>