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3" r:id="rId28"/>
    <p:sldId id="284" r:id="rId29"/>
  </p:sldIdLst>
  <p:sldSz cx="9144000" cy="5143500" type="screen16x9"/>
  <p:notesSz cx="6858000" cy="9144000"/>
  <p:embeddedFontLst>
    <p:embeddedFont>
      <p:font typeface="Josefin Slab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ivvic" pitchFamily="2" charset="0"/>
      <p:regular r:id="rId39"/>
      <p:bold r:id="rId40"/>
      <p:italic r:id="rId41"/>
      <p:boldItalic r:id="rId42"/>
    </p:embeddedFont>
    <p:embeddedFont>
      <p:font typeface="Oswald" panose="00000500000000000000" pitchFamily="2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9W2KCL5torT7Plv2CrFr6W/K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32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2 – Teorias da Administração – Parte I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11/30</a:t>
            </a:r>
            <a:endParaRPr/>
          </a:p>
        </p:txBody>
      </p:sp>
      <p:cxnSp>
        <p:nvCxnSpPr>
          <p:cNvPr id="245" name="Google Shape;245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711542" y="1814137"/>
            <a:ext cx="7717500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Idealizada pelos estudiosos da Administração, como uma readequação da Teoria Clássica, atualizada e moldada aos problemas administrativos e às organizações que surgiram na sequência lógica do tempo e do desenvolvimento industrial.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Abordagem prescritiva e normativa e de caráter misto, com aspectos formais e informais.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Teoria Neoclássica configura a modernização e reestruturação da abordagem clássica da administração; carrega no seu eixo a dualidade da centralização da autoridade de Fayol e a descentralização da autoridade, característica da organização funcional de Taylor.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13/30</a:t>
            </a:r>
            <a:endParaRPr/>
          </a:p>
        </p:txBody>
      </p:sp>
      <p:cxnSp>
        <p:nvCxnSpPr>
          <p:cNvPr id="257" name="Google Shape;257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pic>
        <p:nvPicPr>
          <p:cNvPr id="259" name="Google Shape;259;p13" descr="Nenhuma descrição de foto disponível."/>
          <p:cNvPicPr preferRelativeResize="0"/>
          <p:nvPr/>
        </p:nvPicPr>
        <p:blipFill rotWithShape="1">
          <a:blip r:embed="rId4">
            <a:alphaModFix/>
          </a:blip>
          <a:srcRect l="3168" t="19737" r="3167" b="19698"/>
          <a:stretch/>
        </p:blipFill>
        <p:spPr>
          <a:xfrm>
            <a:off x="2173362" y="1230371"/>
            <a:ext cx="4817668" cy="3115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https://br.pinterest.com/concurseiradoblog/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14/30</a:t>
            </a:r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428391" y="1125391"/>
            <a:ext cx="7952250" cy="2984450"/>
            <a:chOff x="515853" y="1101532"/>
            <a:chExt cx="7952250" cy="2984450"/>
          </a:xfrm>
        </p:grpSpPr>
        <p:sp>
          <p:nvSpPr>
            <p:cNvPr id="273" name="Google Shape;273;p14"/>
            <p:cNvSpPr txBox="1"/>
            <p:nvPr/>
          </p:nvSpPr>
          <p:spPr>
            <a:xfrm>
              <a:off x="515853" y="1364972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Ênfase na prática da administração</a:t>
              </a:r>
              <a:endParaRPr dirty="0"/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516194" y="2534408"/>
              <a:ext cx="19783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Reafirmação dos postulados clássicos</a:t>
              </a:r>
              <a:endParaRPr dirty="0"/>
            </a:p>
          </p:txBody>
        </p:sp>
        <p:sp>
          <p:nvSpPr>
            <p:cNvPr id="275" name="Google Shape;275;p14"/>
            <p:cNvSpPr txBox="1"/>
            <p:nvPr/>
          </p:nvSpPr>
          <p:spPr>
            <a:xfrm>
              <a:off x="740023" y="3501207"/>
              <a:ext cx="18992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Princípios gerais de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administração</a:t>
              </a:r>
              <a:endParaRPr/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3226817" y="1649192"/>
              <a:ext cx="26033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Administração por objetivos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(Peter F. Drucker)</a:t>
              </a:r>
              <a:endParaRPr dirty="0"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3862531" y="3747428"/>
              <a:ext cx="1593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Ecletismo</a:t>
              </a:r>
              <a:endParaRPr dirty="0"/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6513272" y="1101532"/>
              <a:ext cx="1593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PODC</a:t>
              </a:r>
              <a:endParaRPr dirty="0"/>
            </a:p>
          </p:txBody>
        </p:sp>
        <p:sp>
          <p:nvSpPr>
            <p:cNvPr id="279" name="Google Shape;279;p14"/>
            <p:cNvSpPr txBox="1"/>
            <p:nvPr/>
          </p:nvSpPr>
          <p:spPr>
            <a:xfrm>
              <a:off x="6259395" y="1924505"/>
              <a:ext cx="21016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centralização e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descentralização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6098906" y="2564685"/>
              <a:ext cx="23691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departamentalização</a:t>
              </a:r>
              <a:endParaRPr dirty="0"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3781701" y="2794186"/>
              <a:ext cx="18279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estruturas organizacionais</a:t>
              </a:r>
              <a:endParaRPr dirty="0"/>
            </a:p>
          </p:txBody>
        </p:sp>
        <p:pic>
          <p:nvPicPr>
            <p:cNvPr id="282" name="Google Shape;282;p14" descr="Na mosca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26817" y="1133375"/>
              <a:ext cx="554884" cy="554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4" descr="Bolha de pensament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5271" y="3613244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4" descr="Área de Transferência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4547" y="314716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4" descr="Setas de Divisão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048593" y="1440578"/>
              <a:ext cx="523220" cy="5232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15/30</a:t>
            </a:r>
            <a:endParaRPr/>
          </a:p>
        </p:txBody>
      </p:sp>
      <p:cxnSp>
        <p:nvCxnSpPr>
          <p:cNvPr id="294" name="Google Shape;294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97" name="Google Shape;297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" name="Google Shape;298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" name="Google Shape;301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2" name="Google Shape;302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3" name="Google Shape;303;p15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https://www.youtube.com/watch?v=P3fqxeqQFE0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17/30</a:t>
            </a:r>
            <a:endParaRPr/>
          </a:p>
        </p:txBody>
      </p:sp>
      <p:cxnSp>
        <p:nvCxnSpPr>
          <p:cNvPr id="332" name="Google Shape;332;p1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1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4">
            <a:alphaModFix/>
          </a:blip>
          <a:srcRect l="5370" r="5369"/>
          <a:stretch/>
        </p:blipFill>
        <p:spPr>
          <a:xfrm>
            <a:off x="6554101" y="1177914"/>
            <a:ext cx="1876623" cy="280325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6555786" y="4030387"/>
            <a:ext cx="1874940" cy="29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https://commons.wikimedia.org/wiki/Max_Weber#mediaviewer/File:Max_Weber_1894.jpg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Difundida por volta da década de 1940 e teve sua base teórica bastante influenciada pelo trabalho de Max Weber.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Hierarquia estritamente definida e governada por regulamentos e linhas de autoridade claramente estabelecidas.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Weber acreditava que a competência técnica deveria ser enfatizada e que as avaliações de desempenho deveriam ser feitas totalmente com base no mérito.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18/30</a:t>
            </a:r>
            <a:endParaRPr/>
          </a:p>
        </p:txBody>
      </p:sp>
      <p:cxnSp>
        <p:nvCxnSpPr>
          <p:cNvPr id="346" name="Google Shape;346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713225" y="1169999"/>
            <a:ext cx="7717500" cy="30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administração burocrática, no entanto, acarretou várias consequências imprevistas e indesejadas: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Despersonalização do relacionamento entre as pessoas;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Foco no cumprimento das regras;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Decisões muito centralizadas nas chefias;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Excesso de regras, formalidade e papelório;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Exibição de sinais de autoridade;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Resistências a mudanças; e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Mecanicismo.</a:t>
            </a:r>
            <a:endParaRPr/>
          </a:p>
        </p:txBody>
      </p:sp>
      <p:pic>
        <p:nvPicPr>
          <p:cNvPr id="349" name="Google Shape;349;p18" descr="conceito de burocracia de papel. jovem personagem feminina carregando um  grande monte de documentos em papel, flolders, sobrecarregado no trabalho.  pilha de papéis. ilustração vetorial plana. 6048232 Vetor no Vecteezy"/>
          <p:cNvPicPr preferRelativeResize="0"/>
          <p:nvPr/>
        </p:nvPicPr>
        <p:blipFill rotWithShape="1">
          <a:blip r:embed="rId4">
            <a:alphaModFix/>
          </a:blip>
          <a:srcRect l="29369" t="5875" r="27703" b="7639"/>
          <a:stretch/>
        </p:blipFill>
        <p:spPr>
          <a:xfrm>
            <a:off x="6319156" y="1625285"/>
            <a:ext cx="1323356" cy="266605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/>
        </p:nvSpPr>
        <p:spPr>
          <a:xfrm>
            <a:off x="6319156" y="4308770"/>
            <a:ext cx="1323356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https://pt.vecteezy.com/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19/30</a:t>
            </a:r>
            <a:endParaRPr/>
          </a:p>
        </p:txBody>
      </p:sp>
      <p:cxnSp>
        <p:nvCxnSpPr>
          <p:cNvPr id="359" name="Google Shape;35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514350" y="1272364"/>
            <a:ext cx="7813556" cy="3031173"/>
            <a:chOff x="1109013" y="1428377"/>
            <a:chExt cx="6932329" cy="3031173"/>
          </a:xfrm>
        </p:grpSpPr>
        <p:sp>
          <p:nvSpPr>
            <p:cNvPr id="363" name="Google Shape;363;p19"/>
            <p:cNvSpPr txBox="1"/>
            <p:nvPr/>
          </p:nvSpPr>
          <p:spPr>
            <a:xfrm>
              <a:off x="1109013" y="1428377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Normas e regulamentos</a:t>
              </a:r>
              <a:endParaRPr dirty="0"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1151077" y="2385079"/>
              <a:ext cx="159386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Trabalho dividido de forma racional</a:t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1151077" y="3729111"/>
              <a:ext cx="207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Competência técnica</a:t>
              </a: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3362496" y="1550916"/>
              <a:ext cx="20505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Relacionamentos impessoais</a:t>
              </a:r>
              <a:endParaRPr dirty="0"/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3678537" y="3591410"/>
              <a:ext cx="1850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Homem Organizacional</a:t>
              </a:r>
              <a:endParaRPr dirty="0"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6083670" y="1457745"/>
              <a:ext cx="15938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Comunicação formal e oficial</a:t>
              </a:r>
              <a:endParaRPr dirty="0"/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6363036" y="2527372"/>
              <a:ext cx="16719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Hierarquia organizacional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" name="Google Shape;370;p19" descr="Hierarquia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2319" y="2584365"/>
              <a:ext cx="462181" cy="462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19"/>
            <p:cNvSpPr txBox="1"/>
            <p:nvPr/>
          </p:nvSpPr>
          <p:spPr>
            <a:xfrm>
              <a:off x="6003410" y="3567706"/>
              <a:ext cx="16719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Autoridade racional-legal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19" descr="Envelop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33410" y="148046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9" descr="Cabeça com engrenagens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78531" y="3225185"/>
              <a:ext cx="503926" cy="503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9" descr="Livros na prateleir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544800" y="142871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9" descr="Sinal de polegar para cima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501342" y="360677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9" descr="Cidade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207136" y="3924343"/>
              <a:ext cx="535207" cy="535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19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20/30</a:t>
            </a:r>
            <a:endParaRPr/>
          </a:p>
        </p:txBody>
      </p:sp>
      <p:cxnSp>
        <p:nvCxnSpPr>
          <p:cNvPr id="386" name="Google Shape;386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grpSp>
        <p:nvGrpSpPr>
          <p:cNvPr id="388" name="Google Shape;388;p2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89" name="Google Shape;389;p2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2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91" name="Google Shape;391;p2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2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4" name="Google Shape;394;p2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5" name="Google Shape;395;p20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https://www.youtube.com/watch?v=Vme-No5SStQ</a:t>
            </a:r>
            <a:endParaRPr/>
          </a:p>
        </p:txBody>
      </p:sp>
      <p:pic>
        <p:nvPicPr>
          <p:cNvPr id="396" name="Google Shape;396;p20" title="Teoria da BUROCRACIA ou BUROCRÁTICA de Max Weber║Conceito, Características, Vantagens e muito +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9233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03" name="Google Shape;403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04" name="Google Shape;404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21/30</a:t>
            </a:r>
            <a:endParaRPr/>
          </a:p>
        </p:txBody>
      </p:sp>
      <p:cxnSp>
        <p:nvCxnSpPr>
          <p:cNvPr id="405" name="Google Shape;405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07" name="Google Shape;407;p21"/>
          <p:cNvSpPr txBox="1"/>
          <p:nvPr/>
        </p:nvSpPr>
        <p:spPr>
          <a:xfrm>
            <a:off x="713223" y="1170000"/>
            <a:ext cx="456216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estrutura, nas pessoas e no ambiente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711542" y="1814137"/>
            <a:ext cx="7717500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Desenvolveu-se a partir dos estudos sobre as limitações e rigidez do modelo burocrático, considerado um modelo típico de sistema fechado, fundado em uma “teoria da máquina”.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Estrutura, pessoas e ambiente – mostra a organização como sendo um sistema aberto que se relaciona com o ambiente e com outras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análise das organizações dentro de uma abordagem múltipla – tanto a organização formal como a organização informal devem ser compreendidas – foi a contribuição principal desta teoria.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22/30</a:t>
            </a:r>
            <a:endParaRPr/>
          </a:p>
        </p:txBody>
      </p:sp>
      <p:cxnSp>
        <p:nvCxnSpPr>
          <p:cNvPr id="417" name="Google Shape;417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19" name="Google Shape;419;p22"/>
          <p:cNvSpPr txBox="1"/>
          <p:nvPr/>
        </p:nvSpPr>
        <p:spPr>
          <a:xfrm>
            <a:off x="713225" y="1169999"/>
            <a:ext cx="7717500" cy="30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Chiavenato (2003), na Teoria Estruturalista, o homem organizacional desempenha diferentes papéis em várias organizações e, para ser bem sucedido, necessita possuir as seguintes características: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Flexibilidade;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Tolerância emocional;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Capacidade de adiar as recompensas; e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Permanente desejo de realização.</a:t>
            </a:r>
            <a:endParaRPr/>
          </a:p>
        </p:txBody>
      </p:sp>
      <p:pic>
        <p:nvPicPr>
          <p:cNvPr id="420" name="Google Shape;420;p22" descr="Liderança Ilustrações, Vetores E Clipart De Stock – (351,237 Stock  Illustration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996" y="2097888"/>
            <a:ext cx="3499220" cy="215639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 txBox="1"/>
          <p:nvPr/>
        </p:nvSpPr>
        <p:spPr>
          <a:xfrm>
            <a:off x="5395570" y="4253209"/>
            <a:ext cx="252807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https://pt.dreamstime.com/illustration/lideran%C3%A7a.html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02/30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13225" y="1170000"/>
            <a:ext cx="7717500" cy="189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início da Teoria Geral da Administração (TGA) foi marcado pela ênfase nas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tarefas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Posteriormente, a preocupação esteve relacionada a uma ênfase 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estrutura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seguindo-se mais tarde com enfoque nas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pessoas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no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ambiente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tecnologia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competitividade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uma das variáveis provocaram uma diferente teoria administrativa, espelhando o momento histórico em que foram desenvolvidas.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teoria administrativa procurou privilegiar ou enfatizar uma dessas variáveis, omitindo ou relegando a um plano secundário todas as demais.  </a:t>
            </a:r>
            <a:endParaRPr b="1" dirty="0"/>
          </a:p>
        </p:txBody>
      </p:sp>
      <p:grpSp>
        <p:nvGrpSpPr>
          <p:cNvPr id="63" name="Google Shape;63;p2"/>
          <p:cNvGrpSpPr/>
          <p:nvPr/>
        </p:nvGrpSpPr>
        <p:grpSpPr>
          <a:xfrm>
            <a:off x="781630" y="3540289"/>
            <a:ext cx="1107994" cy="738662"/>
            <a:chOff x="957587" y="3673990"/>
            <a:chExt cx="898525" cy="599018"/>
          </a:xfrm>
        </p:grpSpPr>
        <p:pic>
          <p:nvPicPr>
            <p:cNvPr id="64" name="Google Shape;64;p2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2"/>
          <p:cNvSpPr txBox="1"/>
          <p:nvPr/>
        </p:nvSpPr>
        <p:spPr>
          <a:xfrm>
            <a:off x="1976844" y="3604168"/>
            <a:ext cx="63855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Não há nenhuma teoria mais importante, mas sim situações onde a utilização de uma é mais apropriada em relação às demais.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28" name="Google Shape;428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23/30</a:t>
            </a:r>
            <a:endParaRPr/>
          </a:p>
        </p:txBody>
      </p:sp>
      <p:cxnSp>
        <p:nvCxnSpPr>
          <p:cNvPr id="430" name="Google Shape;430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>
            <a:off x="1109013" y="1141866"/>
            <a:ext cx="7321713" cy="3172020"/>
            <a:chOff x="1109013" y="1141866"/>
            <a:chExt cx="7321713" cy="3172020"/>
          </a:xfrm>
        </p:grpSpPr>
        <p:sp>
          <p:nvSpPr>
            <p:cNvPr id="434" name="Google Shape;434;p23"/>
            <p:cNvSpPr txBox="1"/>
            <p:nvPr/>
          </p:nvSpPr>
          <p:spPr>
            <a:xfrm>
              <a:off x="3424662" y="2331871"/>
              <a:ext cx="21016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Teoria Estruturalista</a:t>
              </a:r>
              <a:endParaRPr/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1109013" y="1428377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Visão de sistema aberto</a:t>
              </a:r>
              <a:endParaRPr/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1151077" y="2385079"/>
              <a:ext cx="159386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 todo é maior que a soma das partes”</a:t>
              </a: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1151077" y="3729111"/>
              <a:ext cx="20705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Recompensas materiais e sociais</a:t>
              </a: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550167" y="1386910"/>
              <a:ext cx="18506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 estrutura, pessoas e ambiente</a:t>
              </a:r>
              <a:endParaRPr/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3678538" y="3591410"/>
              <a:ext cx="15938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Homem Organizacional</a:t>
              </a: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5889589" y="1805743"/>
              <a:ext cx="254113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Tipologias de organizações: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Coercitivas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Normativas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Utilitárias</a:t>
              </a:r>
              <a:endParaRPr/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6003410" y="3567706"/>
              <a:ext cx="18464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Organização formal + informal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" name="Google Shape;442;p23" descr="Janela de avi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12665" y="1370485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 descr="Peças de quebra-cabeç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31517" y="185856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3" descr="Troféu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37583" y="328922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 descr="Cidade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33169" y="3321746"/>
              <a:ext cx="535207" cy="535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 descr="Usuários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37737" y="304564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3" descr="Lupa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621850" y="1141866"/>
              <a:ext cx="535477" cy="4862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24/30</a:t>
            </a:r>
            <a:endParaRPr/>
          </a:p>
        </p:txBody>
      </p:sp>
      <p:cxnSp>
        <p:nvCxnSpPr>
          <p:cNvPr id="456" name="Google Shape;456;p2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2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grpSp>
        <p:nvGrpSpPr>
          <p:cNvPr id="458" name="Google Shape;458;p24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459" name="Google Shape;459;p24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24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461" name="Google Shape;461;p24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3" name="Google Shape;463;p24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4" name="Google Shape;464;p2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24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https://www.youtube.com/watch?v=pkosc1LpYjA&amp;list=RDQMhM3Rdi5CWN8&amp;start_radio=1</a:t>
            </a:r>
            <a:endParaRPr/>
          </a:p>
        </p:txBody>
      </p:sp>
      <p:pic>
        <p:nvPicPr>
          <p:cNvPr id="466" name="Google Shape;466;p24" title="TEORIA ESTRUTURALIS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25/30</a:t>
            </a:r>
            <a:endParaRPr/>
          </a:p>
        </p:txBody>
      </p:sp>
      <p:cxnSp>
        <p:nvCxnSpPr>
          <p:cNvPr id="475" name="Google Shape;475;p2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2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(VUNESP - 2021 - SES - PB - Assistente Administrativo)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Enquanto a Administração Científica se caracterizava pela ênfase na tarefa realizada pelo operário/colaborador, a Teoria Clássica tinha por característica:</a:t>
            </a:r>
            <a:endParaRPr/>
          </a:p>
        </p:txBody>
      </p:sp>
      <p:sp>
        <p:nvSpPr>
          <p:cNvPr id="478" name="Google Shape;478;p25"/>
          <p:cNvSpPr txBox="1"/>
          <p:nvPr/>
        </p:nvSpPr>
        <p:spPr>
          <a:xfrm>
            <a:off x="713274" y="2120386"/>
            <a:ext cx="7693894" cy="23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necessidade que as organizações sentiram de ordem e de exatidão e das reivindicações dos trabalhadores por um tratamento justo e imparcial.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preocupação psicológica e sociológica quanto à influência massificante da civilização industrial sobre o ser humano.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ênfase na estrutura que a organização deveria possuir para ser eficiente.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ênfase nas pessoas que trabalham ou que participam nas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enfoque nos resultados e objetivos alcançados (fins) por meio do controle de todos os aspectos de produção.</a:t>
            </a:r>
            <a:endParaRPr/>
          </a:p>
        </p:txBody>
      </p:sp>
      <p:pic>
        <p:nvPicPr>
          <p:cNvPr id="479" name="Google Shape;479;p25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314939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87" name="Google Shape;487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26/30</a:t>
            </a:r>
            <a:endParaRPr/>
          </a:p>
        </p:txBody>
      </p:sp>
      <p:cxnSp>
        <p:nvCxnSpPr>
          <p:cNvPr id="488" name="Google Shape;488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(VUNESP - 2021 - SES - PB - Auxiliar Administrativo)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Henry Fayol propunha a organização linear, que constituía em um dos tipos mais simples de organização. Essa organização linear baseava-se nos seguintes princípios:</a:t>
            </a:r>
            <a:endParaRPr/>
          </a:p>
        </p:txBody>
      </p:sp>
      <p:sp>
        <p:nvSpPr>
          <p:cNvPr id="491" name="Google Shape;491;p26"/>
          <p:cNvSpPr txBox="1"/>
          <p:nvPr/>
        </p:nvSpPr>
        <p:spPr>
          <a:xfrm>
            <a:off x="713274" y="2120386"/>
            <a:ext cx="7693894" cy="23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autoridade e responsabilidade, divisão do trabalho, disciplina e unidade de comando.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subordinação dos interesses individuais aos gerais, remuneração do pessoal, estabilidade do pessoal e iniciativa.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espírito de equipe, equidade, ordem e centralização da autoridade.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supervisão única, unidade de direção, centralização da autoridade e cadeia escalar.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cadeia escalar, subordinação dos interesses individuais aos gerais, remuneração do pessoal e ordem.</a:t>
            </a:r>
            <a:endParaRPr/>
          </a:p>
        </p:txBody>
      </p:sp>
      <p:pic>
        <p:nvPicPr>
          <p:cNvPr id="492" name="Google Shape;492;p26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322688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00" name="Google Shape;500;p2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27/30</a:t>
            </a:r>
            <a:endParaRPr/>
          </a:p>
        </p:txBody>
      </p:sp>
      <p:cxnSp>
        <p:nvCxnSpPr>
          <p:cNvPr id="501" name="Google Shape;501;p2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2" name="Google Shape;502;p2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(UFR - 2021 - UFR - Administrador)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século XX, um sociólogo alemão desenvolveu a teoria das estruturas de autoridade e descreveu a atividade organizacional em função das relações de autoridade. Sistema caracterizado por divisão do trabalho, hierarquia claramente definida, com regras e regulamentos detalhados e relações impessoais. Quem foi ele e qual a teoria?</a:t>
            </a:r>
            <a:endParaRPr/>
          </a:p>
        </p:txBody>
      </p:sp>
      <p:sp>
        <p:nvSpPr>
          <p:cNvPr id="504" name="Google Shape;504;p27"/>
          <p:cNvSpPr txBox="1"/>
          <p:nvPr/>
        </p:nvSpPr>
        <p:spPr>
          <a:xfrm>
            <a:off x="713274" y="2495226"/>
            <a:ext cx="7693894" cy="195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Henry Fayol – Teoria Clássica.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 Weber – Teoria Burocrática.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Chester Barnard – Teoria das Relações Humanas.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Peter Blau – Teoria Estruturalista.</a:t>
            </a:r>
            <a:endParaRPr/>
          </a:p>
        </p:txBody>
      </p:sp>
      <p:pic>
        <p:nvPicPr>
          <p:cNvPr id="505" name="Google Shape;505;p27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282067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28/30</a:t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2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2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713225" y="1357196"/>
            <a:ext cx="77174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as variáveis presentes nas teorias administrativas;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as teorias com ênfase nas tarefas e na estrutura: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Administração Científica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Clássica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Neoclássica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da Burocracia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e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Estruturalista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28/30</a:t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2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</a:t>
            </a: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da aula 2 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713225" y="1357196"/>
            <a:ext cx="7717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dirty="0"/>
              <a:t>Fazer uma análise da evolução das teorias administrativas, o que é levado em consideração a evolução e o aprimoramento das diferentes formas de administrar, desenvolvendo da melhor forma as práticas administrativas utilizadas pelas empresas considerando o estudo: Teorias Administrativas: um estudo sobre suas abordagens e evolução de Alexandre Leão de Castro Figueiredo e Luciana da Luz Rodrigues.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23" name="Google Shape;523;p2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24" name="Google Shape;524;p2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29/30</a:t>
            </a:r>
            <a:endParaRPr/>
          </a:p>
        </p:txBody>
      </p:sp>
      <p:cxnSp>
        <p:nvCxnSpPr>
          <p:cNvPr id="525" name="Google Shape;525;p2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6" name="Google Shape;526;p2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3225" y="1357196"/>
            <a:ext cx="77174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Filme: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Tempos Modernos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escrito e dirigido por Charlie Chaplin em 1936.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Araújo, R. C. O. S. e Souza Filho, T. A. Da teoria clássica à administração moderna: os 14 princípios gerais de Fayol comparados à administração pública brasileira. Reflexões Econômicas, Ilhéus (BA). n.3. v.1. p.78-91, 2017.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Motta, F. C. P. O estruturalismo na teoria das organizações. Revista de Administração de Empresas [online]. 1970, v. 10, n. 4, pp. 23-41. Disponível em: &lt;https://doi.org/10.1590/S0034-75901970000400002&gt;.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30/30</a:t>
            </a:r>
            <a:endParaRPr/>
          </a:p>
        </p:txBody>
      </p:sp>
      <p:cxnSp>
        <p:nvCxnSpPr>
          <p:cNvPr id="536" name="Google Shape;536;p3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3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3225" y="1357196"/>
            <a:ext cx="77174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Idalberto,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 Introdução à administração / Gustavo Fontinelli Rossés. – Santa Maria, RS : Universidade Federal de Santa Maria, Colégio Técnico Industrial de Santa Maria : Rede e-Tec Brasil, 2014. 112 p.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03/30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3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713225" y="1170000"/>
            <a:ext cx="187499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nas tarefas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5785" y="1177914"/>
            <a:ext cx="1876623" cy="28032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6555786" y="4030387"/>
            <a:ext cx="1874940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https://commons.wikimedia.org/wiki/File:Frederick_Winslow_Taylor_crop.jpg?uselang=pt-br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Também conhecida como Taylorismo, a Administração Científica teve em Frederick Taylor seu principal representante.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Buscava determinar cientificamente os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melhores métodos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realização de qualquer tarefa para selecionar, treinar e motivar seus trabalhadores.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aplicação das ideias de Taylor proporcionou um grande aumento de produtividade.</a:t>
            </a:r>
            <a:endParaRPr sz="1400" b="0" i="0" u="none" strike="noStrike" cap="none" dirty="0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04/30</a:t>
            </a:r>
            <a:endParaRPr/>
          </a:p>
        </p:txBody>
      </p:sp>
      <p:cxnSp>
        <p:nvCxnSpPr>
          <p:cNvPr id="91" name="Google Shape;91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713225" y="1170000"/>
            <a:ext cx="7717500" cy="188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Taylor, as indústrias de sua época padeciam de três males: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Indolência sistemática dos operários;</a:t>
            </a:r>
            <a:endParaRPr/>
          </a:p>
          <a:p>
            <a:pPr marL="720725" marR="0" lvl="0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Desconhecimento, pela gerência, das rotinas de trabalho e do tempo necessário para sua realização; e</a:t>
            </a:r>
            <a:endParaRPr/>
          </a:p>
          <a:p>
            <a:pPr marL="720725" marR="0" lvl="0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Falta de uniformidade das técnicas e dos métodos de trabalho.</a:t>
            </a:r>
            <a:endParaRPr/>
          </a:p>
        </p:txBody>
      </p:sp>
      <p:pic>
        <p:nvPicPr>
          <p:cNvPr id="94" name="Google Shape;94;p4" descr="Avis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87" y="3504264"/>
            <a:ext cx="604435" cy="6044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1806384" y="3549457"/>
            <a:ext cx="662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Substituição da improvisação, empirismo e experiência obtida através de erros e acertos, pelo uso de métodos sistematizados cientificamente.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05/30</a:t>
            </a:r>
            <a:endParaRPr/>
          </a:p>
        </p:txBody>
      </p:sp>
      <p:cxnSp>
        <p:nvCxnSpPr>
          <p:cNvPr id="104" name="Google Shape;104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920261" y="1243001"/>
            <a:ext cx="7303218" cy="3042232"/>
            <a:chOff x="713226" y="1165521"/>
            <a:chExt cx="7365085" cy="3378756"/>
          </a:xfrm>
        </p:grpSpPr>
        <p:sp>
          <p:nvSpPr>
            <p:cNvPr id="108" name="Google Shape;108;p5"/>
            <p:cNvSpPr txBox="1"/>
            <p:nvPr/>
          </p:nvSpPr>
          <p:spPr>
            <a:xfrm>
              <a:off x="1219502" y="1439210"/>
              <a:ext cx="1858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Estudo dos tempos e movimentos</a:t>
              </a:r>
              <a:endParaRPr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1253226" y="2524163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Desenho de cargos e tarefas</a:t>
              </a:r>
              <a:endParaRPr dirty="0"/>
            </a:p>
          </p:txBody>
        </p:sp>
        <p:sp>
          <p:nvSpPr>
            <p:cNvPr id="110" name="Google Shape;110;p5"/>
            <p:cNvSpPr txBox="1"/>
            <p:nvPr/>
          </p:nvSpPr>
          <p:spPr>
            <a:xfrm>
              <a:off x="1345105" y="3655728"/>
              <a:ext cx="1915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Incentivos salariais e prêmios de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produção</a:t>
              </a: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3891023" y="1439210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Estudo da fadiga humana</a:t>
              </a:r>
              <a:endParaRPr/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3891023" y="3421268"/>
              <a:ext cx="16074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“homo </a:t>
              </a:r>
              <a:r>
                <a:rPr lang="pt-BR" sz="16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economicus</a:t>
              </a: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dirty="0"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6317124" y="1439210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Divisão do trabalhador</a:t>
              </a:r>
              <a:endParaRPr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6317124" y="2361525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nas tarefas</a:t>
              </a:r>
              <a:endParaRPr/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6317124" y="3421267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Supervisão funcional</a:t>
              </a:r>
              <a:endParaRPr/>
            </a:p>
          </p:txBody>
        </p:sp>
        <p:pic>
          <p:nvPicPr>
            <p:cNvPr id="116" name="Google Shape;116;p5" descr="Despertador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3226" y="130218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 descr="Hierarqui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231" y="272778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 descr="Cofrinh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5111" y="3777888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5" descr="Moedas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086217" y="32379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5" descr="Contorno de rosto triste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28348" y="1165521"/>
              <a:ext cx="485158" cy="528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 descr="Engrenagem única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538311" y="119159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5" descr="Lupa com preenchimento sólid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19735" y="278315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5" descr="Escrivaninha de Home Office com preenchimento sólido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825699" y="400427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06/30</a:t>
            </a:r>
            <a:endParaRPr/>
          </a:p>
        </p:txBody>
      </p:sp>
      <p:cxnSp>
        <p:nvCxnSpPr>
          <p:cNvPr id="132" name="Google Shape;132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35" name="Google Shape;135;p6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6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39;p6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0" name="Google Shape;140;p6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6"/>
          <p:cNvSpPr txBox="1"/>
          <p:nvPr/>
        </p:nvSpPr>
        <p:spPr>
          <a:xfrm>
            <a:off x="2444969" y="446959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https://www.youtube.com/watch?v=KvTuXd82SuA</a:t>
            </a:r>
            <a:endParaRPr dirty="0"/>
          </a:p>
        </p:txBody>
      </p:sp>
      <p:pic>
        <p:nvPicPr>
          <p:cNvPr id="142" name="Google Shape;142;p6" title="Administração Científica de Taylor || Introdução, Princípios, Vantagens,  Desvantagens e Crit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l="4093" r="4176"/>
          <a:stretch/>
        </p:blipFill>
        <p:spPr>
          <a:xfrm>
            <a:off x="6554101" y="1177914"/>
            <a:ext cx="1876623" cy="280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 descr="CEFET/RJ – Como tudo começou – Núclo dE ENSINO rOBERTO rAMOS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07/30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7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6555786" y="4030388"/>
            <a:ext cx="1874940" cy="16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https://stringfixer.com/pt/Henri_Fayol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 origem na França, esta teoria foi concebida por Henri Fayol, no início do século XX, a partir de sua experiência ocupando cargos de direção em empresas.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Buscava a eficiência enfatizando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estrutura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ou seja, apresentando uma visão mais genérica e global da organização.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Teoria Clássica, juntamente com a Administração Científica, constituem a chamada abordagem clássica da administração.</a:t>
            </a:r>
            <a:endParaRPr sz="1600" b="1" i="0" u="none" strike="noStrike" cap="none" dirty="0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09/30</a:t>
            </a:r>
            <a:endParaRPr/>
          </a:p>
        </p:txBody>
      </p:sp>
      <p:cxnSp>
        <p:nvCxnSpPr>
          <p:cNvPr id="206" name="Google Shape;206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1036550" y="1415972"/>
            <a:ext cx="6969662" cy="2743956"/>
            <a:chOff x="1422313" y="1325968"/>
            <a:chExt cx="6969662" cy="2743956"/>
          </a:xfrm>
        </p:grpSpPr>
        <p:sp>
          <p:nvSpPr>
            <p:cNvPr id="210" name="Google Shape;210;p9"/>
            <p:cNvSpPr txBox="1"/>
            <p:nvPr/>
          </p:nvSpPr>
          <p:spPr>
            <a:xfrm>
              <a:off x="1422313" y="1413391"/>
              <a:ext cx="1842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Divisão do trabalho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1546864" y="2324137"/>
              <a:ext cx="1593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Unidade de Comando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(único superior)</a:t>
              </a:r>
              <a:endParaRPr dirty="0"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1546864" y="3485224"/>
              <a:ext cx="1899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Autoridade e responsabilidade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3945954" y="1325968"/>
              <a:ext cx="1850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 estrutura organizacional</a:t>
              </a: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3785250" y="2402393"/>
              <a:ext cx="159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centralização</a:t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6438375" y="1413400"/>
              <a:ext cx="1953600" cy="17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Função do administrador: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Prever/planejar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Organizar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Comandar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Coordenar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Controlar</a:t>
              </a:r>
              <a:endParaRPr/>
            </a:p>
          </p:txBody>
        </p:sp>
        <p:pic>
          <p:nvPicPr>
            <p:cNvPr id="216" name="Google Shape;216;p9" descr="Alv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87685" y="2301758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9" descr="Hierarqui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39896" y="135592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10/30</a:t>
            </a:r>
            <a:endParaRPr/>
          </a:p>
        </p:txBody>
      </p:sp>
      <p:cxnSp>
        <p:nvCxnSpPr>
          <p:cNvPr id="226" name="Google Shape;226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grpSp>
        <p:nvGrpSpPr>
          <p:cNvPr id="228" name="Google Shape;228;p1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29" name="Google Shape;229;p1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" name="Google Shape;230;p1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31" name="Google Shape;231;p1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3" name="Google Shape;233;p1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4" name="Google Shape;234;p1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10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https://www.youtube.com/watch?v=svRaUEQCzCY</a:t>
            </a:r>
            <a:endParaRPr dirty="0"/>
          </a:p>
        </p:txBody>
      </p:sp>
      <p:pic>
        <p:nvPicPr>
          <p:cNvPr id="236" name="Google Shape;236;p10" title="Teoria Clássica da Administração || Henry Fayol || Funções, Princípios, Criticas e muito + || Aula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4641"/>
            <a:ext cx="3980014" cy="22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8CDB7D87B041408AF30B2ED06B5FAB" ma:contentTypeVersion="1" ma:contentTypeDescription="Crie um novo documento." ma:contentTypeScope="" ma:versionID="f8173d291bfcb07a062eb2448dcba143">
  <xsd:schema xmlns:xsd="http://www.w3.org/2001/XMLSchema" xmlns:xs="http://www.w3.org/2001/XMLSchema" xmlns:p="http://schemas.microsoft.com/office/2006/metadata/properties" xmlns:ns2="00a1d26b-ffbf-4f8a-a814-d59a5a1cb737" targetNamespace="http://schemas.microsoft.com/office/2006/metadata/properties" ma:root="true" ma:fieldsID="8df056b65ffee9e4d4822501db60346d" ns2:_="">
    <xsd:import namespace="00a1d26b-ffbf-4f8a-a814-d59a5a1cb73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1d26b-ffbf-4f8a-a814-d59a5a1cb7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C376A0-7323-49A0-A597-462EE38860D3}"/>
</file>

<file path=customXml/itemProps2.xml><?xml version="1.0" encoding="utf-8"?>
<ds:datastoreItem xmlns:ds="http://schemas.openxmlformats.org/officeDocument/2006/customXml" ds:itemID="{ED416D4A-3EFA-482F-9FE7-65CC9723DD58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2240</Words>
  <Application>Microsoft Office PowerPoint</Application>
  <PresentationFormat>Apresentação na tela (16:9)</PresentationFormat>
  <Paragraphs>288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Josefin Slab</vt:lpstr>
      <vt:lpstr>Arial</vt:lpstr>
      <vt:lpstr>Noto Sans Symbols</vt:lpstr>
      <vt:lpstr>Livvic</vt:lpstr>
      <vt:lpstr>Lato</vt:lpstr>
      <vt:lpstr>Oswald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</cp:lastModifiedBy>
  <cp:revision>3</cp:revision>
  <dcterms:modified xsi:type="dcterms:W3CDTF">2023-03-13T17:54:19Z</dcterms:modified>
</cp:coreProperties>
</file>