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6" r:id="rId19"/>
    <p:sldId id="281" r:id="rId20"/>
    <p:sldId id="271" r:id="rId21"/>
    <p:sldId id="272" r:id="rId22"/>
    <p:sldId id="273" r:id="rId23"/>
  </p:sldIdLst>
  <p:sldSz cx="9144000" cy="5143500" type="screen16x9"/>
  <p:notesSz cx="6858000" cy="9144000"/>
  <p:embeddedFontLst>
    <p:embeddedFont>
      <p:font typeface="Josefin Slab" pitchFamily="2" charset="0"/>
      <p:regular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Livvic" pitchFamily="2" charset="0"/>
      <p:regular r:id="rId30"/>
    </p:embeddedFont>
    <p:embeddedFont>
      <p:font typeface="Oswald" panose="00000500000000000000" pitchFamily="2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g2Qbvxl+HLDS7IlyhjhHMcbLQt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1B737A-3DC9-4B1D-91CC-D18C45715C2E}">
  <a:tblStyle styleId="{A91B737A-3DC9-4B1D-91CC-D18C45715C2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8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customschemas.google.com/relationships/presentationmetadata" Target="metadata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396ecaec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g1396ecaec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396ecaec3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396ecaec3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396ecaec3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g1396ecaec3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70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2820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611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ctrTitle"/>
          </p:nvPr>
        </p:nvSpPr>
        <p:spPr>
          <a:xfrm>
            <a:off x="713225" y="1982950"/>
            <a:ext cx="48660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  <a:highlight>
                  <a:schemeClr val="accent3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subTitle" idx="1"/>
          </p:nvPr>
        </p:nvSpPr>
        <p:spPr>
          <a:xfrm>
            <a:off x="713225" y="4072500"/>
            <a:ext cx="48660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3" name="Google Shape;13;p23"/>
          <p:cNvSpPr/>
          <p:nvPr/>
        </p:nvSpPr>
        <p:spPr>
          <a:xfrm>
            <a:off x="-19362" y="-21762"/>
            <a:ext cx="9182715" cy="5187037"/>
          </a:xfrm>
          <a:custGeom>
            <a:avLst/>
            <a:gdLst/>
            <a:ahLst/>
            <a:cxnLst/>
            <a:rect l="l" t="t" r="r" b="b"/>
            <a:pathLst>
              <a:path w="160152" h="90465" extrusionOk="0">
                <a:moveTo>
                  <a:pt x="1" y="1"/>
                </a:moveTo>
                <a:lnTo>
                  <a:pt x="1" y="90464"/>
                </a:lnTo>
                <a:lnTo>
                  <a:pt x="160140" y="90464"/>
                </a:lnTo>
                <a:lnTo>
                  <a:pt x="160152" y="1"/>
                </a:lnTo>
                <a:close/>
              </a:path>
            </a:pathLst>
          </a:custGeom>
          <a:solidFill>
            <a:srgbClr val="AA805D">
              <a:alpha val="2509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4"/>
          <p:cNvSpPr txBox="1">
            <a:spLocks noGrp="1"/>
          </p:cNvSpPr>
          <p:nvPr>
            <p:ph type="title"/>
          </p:nvPr>
        </p:nvSpPr>
        <p:spPr>
          <a:xfrm>
            <a:off x="3172750" y="757850"/>
            <a:ext cx="175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subTitle" idx="1"/>
          </p:nvPr>
        </p:nvSpPr>
        <p:spPr>
          <a:xfrm>
            <a:off x="3172750" y="1709375"/>
            <a:ext cx="1752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title" idx="2"/>
          </p:nvPr>
        </p:nvSpPr>
        <p:spPr>
          <a:xfrm>
            <a:off x="3172750" y="2646150"/>
            <a:ext cx="175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subTitle" idx="3"/>
          </p:nvPr>
        </p:nvSpPr>
        <p:spPr>
          <a:xfrm>
            <a:off x="713225" y="2219550"/>
            <a:ext cx="24243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solidFill>
                  <a:schemeClr val="lt1"/>
                </a:solidFill>
                <a:highlight>
                  <a:schemeClr val="accent3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subTitle" idx="4"/>
          </p:nvPr>
        </p:nvSpPr>
        <p:spPr>
          <a:xfrm>
            <a:off x="3172750" y="1325375"/>
            <a:ext cx="1752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ubTitle" idx="5"/>
          </p:nvPr>
        </p:nvSpPr>
        <p:spPr>
          <a:xfrm>
            <a:off x="4925417" y="1709375"/>
            <a:ext cx="1752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subTitle" idx="6"/>
          </p:nvPr>
        </p:nvSpPr>
        <p:spPr>
          <a:xfrm>
            <a:off x="4925417" y="1325375"/>
            <a:ext cx="1752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ubTitle" idx="7"/>
          </p:nvPr>
        </p:nvSpPr>
        <p:spPr>
          <a:xfrm>
            <a:off x="6678084" y="1709375"/>
            <a:ext cx="1752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subTitle" idx="8"/>
          </p:nvPr>
        </p:nvSpPr>
        <p:spPr>
          <a:xfrm>
            <a:off x="6678084" y="1325375"/>
            <a:ext cx="1752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subTitle" idx="9"/>
          </p:nvPr>
        </p:nvSpPr>
        <p:spPr>
          <a:xfrm>
            <a:off x="3172762" y="3599075"/>
            <a:ext cx="1752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subTitle" idx="13"/>
          </p:nvPr>
        </p:nvSpPr>
        <p:spPr>
          <a:xfrm>
            <a:off x="3172762" y="3215075"/>
            <a:ext cx="1752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ubTitle" idx="14"/>
          </p:nvPr>
        </p:nvSpPr>
        <p:spPr>
          <a:xfrm>
            <a:off x="4925429" y="3599075"/>
            <a:ext cx="1752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ubTitle" idx="15"/>
          </p:nvPr>
        </p:nvSpPr>
        <p:spPr>
          <a:xfrm>
            <a:off x="4925429" y="3215075"/>
            <a:ext cx="1752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subTitle" idx="16"/>
          </p:nvPr>
        </p:nvSpPr>
        <p:spPr>
          <a:xfrm>
            <a:off x="6678096" y="3599075"/>
            <a:ext cx="1752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subTitle" idx="17"/>
          </p:nvPr>
        </p:nvSpPr>
        <p:spPr>
          <a:xfrm>
            <a:off x="6678096" y="3215075"/>
            <a:ext cx="1752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title" idx="18"/>
          </p:nvPr>
        </p:nvSpPr>
        <p:spPr>
          <a:xfrm>
            <a:off x="4925417" y="757850"/>
            <a:ext cx="175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title" idx="19"/>
          </p:nvPr>
        </p:nvSpPr>
        <p:spPr>
          <a:xfrm>
            <a:off x="6678084" y="757850"/>
            <a:ext cx="175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title" idx="20"/>
          </p:nvPr>
        </p:nvSpPr>
        <p:spPr>
          <a:xfrm>
            <a:off x="4925417" y="2646150"/>
            <a:ext cx="175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title" idx="21"/>
          </p:nvPr>
        </p:nvSpPr>
        <p:spPr>
          <a:xfrm>
            <a:off x="6678108" y="2646150"/>
            <a:ext cx="175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5">
    <p:bg>
      <p:bgPr>
        <a:solidFill>
          <a:schemeClr val="accen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6">
    <p:bg>
      <p:bgPr>
        <a:solidFill>
          <a:schemeClr val="accent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ONZHdO527mc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>
            <a:alpha val="784"/>
          </a:srgbClr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/>
          <p:nvPr/>
        </p:nvSpPr>
        <p:spPr>
          <a:xfrm>
            <a:off x="6956071" y="-40082"/>
            <a:ext cx="2224209" cy="1814393"/>
          </a:xfrm>
          <a:custGeom>
            <a:avLst/>
            <a:gdLst/>
            <a:ahLst/>
            <a:cxnLst/>
            <a:rect l="l" t="t" r="r" b="b"/>
            <a:pathLst>
              <a:path w="86310" h="70414" extrusionOk="0">
                <a:moveTo>
                  <a:pt x="1" y="1"/>
                </a:moveTo>
                <a:lnTo>
                  <a:pt x="42804" y="43744"/>
                </a:lnTo>
                <a:lnTo>
                  <a:pt x="58234" y="42565"/>
                </a:lnTo>
                <a:lnTo>
                  <a:pt x="86309" y="70414"/>
                </a:lnTo>
                <a:lnTo>
                  <a:pt x="86309" y="1"/>
                </a:lnTo>
                <a:close/>
              </a:path>
            </a:pathLst>
          </a:custGeom>
          <a:solidFill>
            <a:srgbClr val="F2EB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6331100" y="-40700"/>
            <a:ext cx="2828026" cy="2515733"/>
          </a:xfrm>
          <a:custGeom>
            <a:avLst/>
            <a:gdLst/>
            <a:ahLst/>
            <a:cxnLst/>
            <a:rect l="l" t="t" r="r" b="b"/>
            <a:pathLst>
              <a:path w="109741" h="97632" extrusionOk="0">
                <a:moveTo>
                  <a:pt x="1" y="1"/>
                </a:moveTo>
                <a:lnTo>
                  <a:pt x="69033" y="69593"/>
                </a:lnTo>
                <a:lnTo>
                  <a:pt x="81416" y="69307"/>
                </a:lnTo>
                <a:lnTo>
                  <a:pt x="109467" y="97632"/>
                </a:lnTo>
                <a:lnTo>
                  <a:pt x="109741" y="89381"/>
                </a:lnTo>
                <a:lnTo>
                  <a:pt x="57770" y="38232"/>
                </a:lnTo>
                <a:lnTo>
                  <a:pt x="52543" y="39053"/>
                </a:lnTo>
                <a:lnTo>
                  <a:pt x="15408" y="1"/>
                </a:lnTo>
                <a:close/>
              </a:path>
            </a:pathLst>
          </a:custGeom>
          <a:solidFill>
            <a:srgbClr val="C495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7317918" y="-40710"/>
            <a:ext cx="1934554" cy="723139"/>
          </a:xfrm>
          <a:custGeom>
            <a:avLst/>
            <a:gdLst/>
            <a:ahLst/>
            <a:cxnLst/>
            <a:rect l="l" t="t" r="r" b="b"/>
            <a:pathLst>
              <a:path w="75070" h="28064" extrusionOk="0">
                <a:moveTo>
                  <a:pt x="75069" y="0"/>
                </a:moveTo>
                <a:lnTo>
                  <a:pt x="1" y="274"/>
                </a:lnTo>
                <a:lnTo>
                  <a:pt x="26956" y="27777"/>
                </a:lnTo>
                <a:lnTo>
                  <a:pt x="74522" y="28063"/>
                </a:lnTo>
                <a:lnTo>
                  <a:pt x="7506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 rot="3288681">
            <a:off x="399383" y="-1000554"/>
            <a:ext cx="1883491" cy="1628726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/>
          <p:nvPr/>
        </p:nvSpPr>
        <p:spPr>
          <a:xfrm rot="3288681">
            <a:off x="8285508" y="3798021"/>
            <a:ext cx="1883491" cy="1628726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713249" y="2091647"/>
            <a:ext cx="629973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ADMINISTRAÇÃO</a:t>
            </a:r>
            <a:r>
              <a:rPr lang="pt-BR" sz="42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 DE EMPRESAS</a:t>
            </a:r>
            <a:endParaRPr sz="42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713225" y="2796201"/>
            <a:ext cx="6242846" cy="43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Aula 1 – Fundamentação Teórica da Administração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713224" y="3590301"/>
            <a:ext cx="4510555" cy="43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i="0" u="none" strike="noStrike" cap="none">
                <a:solidFill>
                  <a:srgbClr val="6A5132"/>
                </a:solidFill>
                <a:latin typeface="Lato"/>
                <a:ea typeface="Lato"/>
                <a:cs typeface="Lato"/>
                <a:sym typeface="Lato"/>
              </a:rPr>
              <a:t>Profª: Cíntia Machado de Oliveira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>
                <a:solidFill>
                  <a:srgbClr val="6A5132"/>
                </a:solidFill>
                <a:latin typeface="Lato"/>
                <a:ea typeface="Lato"/>
                <a:cs typeface="Lato"/>
                <a:sym typeface="Lato"/>
              </a:rPr>
              <a:t>cintia.oliveira@cefet-rj.br</a:t>
            </a:r>
            <a:endParaRPr/>
          </a:p>
        </p:txBody>
      </p:sp>
      <p:pic>
        <p:nvPicPr>
          <p:cNvPr id="50" name="Google Shape;50;p1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0"/>
          <p:cNvGrpSpPr/>
          <p:nvPr/>
        </p:nvGrpSpPr>
        <p:grpSpPr>
          <a:xfrm>
            <a:off x="2372879" y="1268154"/>
            <a:ext cx="4398191" cy="3144106"/>
            <a:chOff x="3190138" y="369852"/>
            <a:chExt cx="2893118" cy="2223473"/>
          </a:xfrm>
        </p:grpSpPr>
        <p:sp>
          <p:nvSpPr>
            <p:cNvPr id="214" name="Google Shape;214;p10"/>
            <p:cNvSpPr/>
            <p:nvPr/>
          </p:nvSpPr>
          <p:spPr>
            <a:xfrm>
              <a:off x="3190138" y="369852"/>
              <a:ext cx="2800975" cy="1777500"/>
            </a:xfrm>
            <a:prstGeom prst="roundRect">
              <a:avLst>
                <a:gd name="adj" fmla="val 5444"/>
              </a:avLst>
            </a:prstGeom>
            <a:solidFill>
              <a:srgbClr val="E1E1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5" name="Google Shape;215;p10"/>
            <p:cNvGrpSpPr/>
            <p:nvPr/>
          </p:nvGrpSpPr>
          <p:grpSpPr>
            <a:xfrm>
              <a:off x="3282281" y="460024"/>
              <a:ext cx="2800975" cy="2133301"/>
              <a:chOff x="3578510" y="1419647"/>
              <a:chExt cx="4021500" cy="3062887"/>
            </a:xfrm>
          </p:grpSpPr>
          <p:sp>
            <p:nvSpPr>
              <p:cNvPr id="216" name="Google Shape;216;p10"/>
              <p:cNvSpPr/>
              <p:nvPr/>
            </p:nvSpPr>
            <p:spPr>
              <a:xfrm>
                <a:off x="3716658" y="1548119"/>
                <a:ext cx="3748500" cy="2285700"/>
              </a:xfrm>
              <a:prstGeom prst="rect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0"/>
              <p:cNvSpPr/>
              <p:nvPr/>
            </p:nvSpPr>
            <p:spPr>
              <a:xfrm>
                <a:off x="3578510" y="1419647"/>
                <a:ext cx="4021500" cy="2544300"/>
              </a:xfrm>
              <a:prstGeom prst="roundRect">
                <a:avLst>
                  <a:gd name="adj" fmla="val 3857"/>
                </a:avLst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8" name="Google Shape;218;p10"/>
              <p:cNvCxnSpPr/>
              <p:nvPr/>
            </p:nvCxnSpPr>
            <p:spPr>
              <a:xfrm>
                <a:off x="4915750" y="4433452"/>
                <a:ext cx="1353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19" name="Google Shape;219;p10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20" name="Google Shape;220;p10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0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222" name="Google Shape;222;p10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1</a:t>
            </a:r>
            <a:endParaRPr/>
          </a:p>
        </p:txBody>
      </p:sp>
      <p:sp>
        <p:nvSpPr>
          <p:cNvPr id="223" name="Google Shape;223;p10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10/21</a:t>
            </a:r>
            <a:endParaRPr/>
          </a:p>
        </p:txBody>
      </p:sp>
      <p:cxnSp>
        <p:nvCxnSpPr>
          <p:cNvPr id="224" name="Google Shape;224;p10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5" name="Google Shape;225;p10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Modelo PODC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6" name="Google Shape;226;p10"/>
          <p:cNvSpPr txBox="1"/>
          <p:nvPr/>
        </p:nvSpPr>
        <p:spPr>
          <a:xfrm>
            <a:off x="2909313" y="4450480"/>
            <a:ext cx="3325325" cy="22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https://www.youtube.com/watch?v=un6pQxzpVos</a:t>
            </a:r>
            <a:endParaRPr/>
          </a:p>
        </p:txBody>
      </p:sp>
      <p:pic>
        <p:nvPicPr>
          <p:cNvPr id="227" name="Google Shape;227;p10" title="Funções do ADMINISTRADOR: Conheça 4 funções do modelo PODC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5672" y="1522192"/>
            <a:ext cx="3969050" cy="2251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11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1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234" name="Google Shape;234;p11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1</a:t>
            </a:r>
            <a:endParaRPr/>
          </a:p>
        </p:txBody>
      </p:sp>
      <p:sp>
        <p:nvSpPr>
          <p:cNvPr id="235" name="Google Shape;235;p11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11/21</a:t>
            </a:r>
            <a:endParaRPr/>
          </a:p>
        </p:txBody>
      </p:sp>
      <p:cxnSp>
        <p:nvCxnSpPr>
          <p:cNvPr id="236" name="Google Shape;236;p11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Google Shape;237;p11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Eficácia e Eficiência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8" name="Google Shape;238;p11"/>
          <p:cNvSpPr txBox="1"/>
          <p:nvPr/>
        </p:nvSpPr>
        <p:spPr>
          <a:xfrm>
            <a:off x="713225" y="1170001"/>
            <a:ext cx="7717500" cy="35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É importante considerar que uma boa administração deve ser eficaz e eficiente.</a:t>
            </a:r>
            <a:endParaRPr/>
          </a:p>
        </p:txBody>
      </p:sp>
      <p:grpSp>
        <p:nvGrpSpPr>
          <p:cNvPr id="239" name="Google Shape;239;p11"/>
          <p:cNvGrpSpPr/>
          <p:nvPr/>
        </p:nvGrpSpPr>
        <p:grpSpPr>
          <a:xfrm>
            <a:off x="3267760" y="1923911"/>
            <a:ext cx="2542919" cy="2529102"/>
            <a:chOff x="1104086" y="286857"/>
            <a:chExt cx="2542919" cy="2529102"/>
          </a:xfrm>
        </p:grpSpPr>
        <p:sp>
          <p:nvSpPr>
            <p:cNvPr id="240" name="Google Shape;240;p11"/>
            <p:cNvSpPr/>
            <p:nvPr/>
          </p:nvSpPr>
          <p:spPr>
            <a:xfrm>
              <a:off x="1122811" y="286857"/>
              <a:ext cx="2522562" cy="2522562"/>
            </a:xfrm>
            <a:prstGeom prst="pie">
              <a:avLst>
                <a:gd name="adj1" fmla="val 16200000"/>
                <a:gd name="adj2" fmla="val 0"/>
              </a:avLst>
            </a:prstGeom>
            <a:solidFill>
              <a:srgbClr val="C4958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1"/>
            <p:cNvSpPr txBox="1"/>
            <p:nvPr/>
          </p:nvSpPr>
          <p:spPr>
            <a:xfrm>
              <a:off x="2412921" y="753531"/>
              <a:ext cx="930945" cy="7507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Eficiente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Eficaz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1124443" y="286864"/>
              <a:ext cx="2522562" cy="2522562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rgbClr val="CBB29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1"/>
            <p:cNvSpPr txBox="1"/>
            <p:nvPr/>
          </p:nvSpPr>
          <p:spPr>
            <a:xfrm>
              <a:off x="2430770" y="1593191"/>
              <a:ext cx="930945" cy="7507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Eficiente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Eficaz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1104086" y="293397"/>
              <a:ext cx="2522562" cy="2522562"/>
            </a:xfrm>
            <a:prstGeom prst="pie">
              <a:avLst>
                <a:gd name="adj1" fmla="val 5400000"/>
                <a:gd name="adj2" fmla="val 10800000"/>
              </a:avLst>
            </a:prstGeom>
            <a:solidFill>
              <a:schemeClr val="accent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1"/>
            <p:cNvSpPr txBox="1"/>
            <p:nvPr/>
          </p:nvSpPr>
          <p:spPr>
            <a:xfrm>
              <a:off x="1389376" y="1599724"/>
              <a:ext cx="930945" cy="7507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Eficiente</a:t>
              </a:r>
              <a:endParaRPr/>
            </a:p>
            <a:p>
              <a:pPr marL="0" marR="0" lvl="0" indent="0" algn="r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Eficaz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1104086" y="293397"/>
              <a:ext cx="2522562" cy="2522562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EBDB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1"/>
            <p:cNvSpPr txBox="1"/>
            <p:nvPr/>
          </p:nvSpPr>
          <p:spPr>
            <a:xfrm>
              <a:off x="1389376" y="758870"/>
              <a:ext cx="930945" cy="7507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Eficiente</a:t>
              </a:r>
              <a:endParaRPr/>
            </a:p>
            <a:p>
              <a:pPr marL="0" marR="0" lvl="0" indent="0" algn="r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Eficaz</a:t>
              </a:r>
              <a:endParaRPr/>
            </a:p>
          </p:txBody>
        </p:sp>
      </p:grpSp>
      <p:pic>
        <p:nvPicPr>
          <p:cNvPr id="248" name="Google Shape;248;p11" descr="Seta para Direita com preenchimento sóli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3518303" y="2531830"/>
            <a:ext cx="182383" cy="182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1" descr="Seta para Direita com preenchimento sólid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5321273" y="2523170"/>
            <a:ext cx="182383" cy="182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1" descr="Seta para Direita com preenchimento sóli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786712" y="2811887"/>
            <a:ext cx="182383" cy="182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1" descr="Seta para Direita com preenchimento sólid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5090311" y="2811887"/>
            <a:ext cx="182383" cy="182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1" descr="Seta para Direita com preenchimento sóli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5090310" y="3634803"/>
            <a:ext cx="182383" cy="182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1" descr="Seta para Direita com preenchimento sóli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5321273" y="3399254"/>
            <a:ext cx="182383" cy="182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1" descr="Seta para Direita com preenchimento sólid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518303" y="3399253"/>
            <a:ext cx="182383" cy="182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1" descr="Seta para Direita com preenchimento sólid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786712" y="3634802"/>
            <a:ext cx="182383" cy="18238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1"/>
          <p:cNvSpPr txBox="1"/>
          <p:nvPr/>
        </p:nvSpPr>
        <p:spPr>
          <a:xfrm>
            <a:off x="6028576" y="2194301"/>
            <a:ext cx="13838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Faz o certo do jeito certo</a:t>
            </a:r>
            <a:endParaRPr/>
          </a:p>
        </p:txBody>
      </p:sp>
      <p:sp>
        <p:nvSpPr>
          <p:cNvPr id="257" name="Google Shape;257;p11"/>
          <p:cNvSpPr txBox="1"/>
          <p:nvPr/>
        </p:nvSpPr>
        <p:spPr>
          <a:xfrm>
            <a:off x="6028576" y="3586352"/>
            <a:ext cx="13838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Faz o certo do jeito errado</a:t>
            </a:r>
            <a:endParaRPr/>
          </a:p>
        </p:txBody>
      </p:sp>
      <p:sp>
        <p:nvSpPr>
          <p:cNvPr id="258" name="Google Shape;258;p11"/>
          <p:cNvSpPr txBox="1"/>
          <p:nvPr/>
        </p:nvSpPr>
        <p:spPr>
          <a:xfrm>
            <a:off x="1609525" y="3581636"/>
            <a:ext cx="13838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Faz o errado do jeito errado</a:t>
            </a:r>
            <a:endParaRPr/>
          </a:p>
        </p:txBody>
      </p:sp>
      <p:sp>
        <p:nvSpPr>
          <p:cNvPr id="259" name="Google Shape;259;p11"/>
          <p:cNvSpPr txBox="1"/>
          <p:nvPr/>
        </p:nvSpPr>
        <p:spPr>
          <a:xfrm>
            <a:off x="1527253" y="2194300"/>
            <a:ext cx="14661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Faz o errado do jeito certo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12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2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266" name="Google Shape;266;p12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1</a:t>
            </a:r>
            <a:endParaRPr/>
          </a:p>
        </p:txBody>
      </p:sp>
      <p:sp>
        <p:nvSpPr>
          <p:cNvPr id="267" name="Google Shape;267;p12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12/21</a:t>
            </a:r>
            <a:endParaRPr/>
          </a:p>
        </p:txBody>
      </p:sp>
      <p:cxnSp>
        <p:nvCxnSpPr>
          <p:cNvPr id="268" name="Google Shape;268;p12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9" name="Google Shape;269;p12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Geral da Administração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0" name="Google Shape;270;p12"/>
          <p:cNvSpPr txBox="1"/>
          <p:nvPr/>
        </p:nvSpPr>
        <p:spPr>
          <a:xfrm>
            <a:off x="713225" y="1170001"/>
            <a:ext cx="7717500" cy="191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Teoria Geral da Administração (TGA) é o </a:t>
            </a:r>
            <a:r>
              <a:rPr lang="pt-BR" sz="1400" b="0" i="1" u="none" strike="noStrike" cap="none">
                <a:solidFill>
                  <a:srgbClr val="815F44"/>
                </a:solidFill>
                <a:latin typeface="Lato"/>
                <a:ea typeface="Lato"/>
                <a:cs typeface="Lato"/>
                <a:sym typeface="Lato"/>
              </a:rPr>
              <a:t>“campo do conhecimento humano que se ocupa do estudo da Administração em geral, não se preocupando onde ela seja aplicada, se nas organizações lucrativas (empresas) ou se nas organizações não-lucrativas. A TGA trata do estudo da Administração das organizações”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Esta teoria estuda a administração das organizações e empresas do ponto de vista da interação e da interdependência entre as seis variáveis principais: </a:t>
            </a:r>
            <a:r>
              <a:rPr lang="pt-BR" sz="1400" b="0" i="0" u="none" strike="noStrike" cap="none">
                <a:solidFill>
                  <a:schemeClr val="lt1"/>
                </a:solidFill>
                <a:highlight>
                  <a:srgbClr val="86975F"/>
                </a:highlight>
                <a:latin typeface="Lato"/>
                <a:ea typeface="Lato"/>
                <a:cs typeface="Lato"/>
                <a:sym typeface="Lato"/>
              </a:rPr>
              <a:t>tarefa, estrutura, pessoas, tecnologia, ambiente e competitividade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/>
          </a:p>
        </p:txBody>
      </p:sp>
      <p:pic>
        <p:nvPicPr>
          <p:cNvPr id="271" name="Google Shape;271;p12" descr="Aviso com preenchimento sóli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7587" y="3504264"/>
            <a:ext cx="604435" cy="60443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2"/>
          <p:cNvSpPr txBox="1"/>
          <p:nvPr/>
        </p:nvSpPr>
        <p:spPr>
          <a:xfrm>
            <a:off x="1732907" y="3548037"/>
            <a:ext cx="669781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 comportamento desses componentes é sistêmico e complexo: cada um influencia e é influenciado pelos outros.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3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3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1</a:t>
            </a:r>
            <a:endParaRPr/>
          </a:p>
        </p:txBody>
      </p:sp>
      <p:sp>
        <p:nvSpPr>
          <p:cNvPr id="280" name="Google Shape;280;p13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13/21</a:t>
            </a:r>
            <a:endParaRPr/>
          </a:p>
        </p:txBody>
      </p:sp>
      <p:cxnSp>
        <p:nvCxnSpPr>
          <p:cNvPr id="281" name="Google Shape;281;p13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2" name="Google Shape;282;p13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Variáveis da Organização e sua Interação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83" name="Google Shape;28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72320" y="1346003"/>
            <a:ext cx="4399359" cy="3092807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3"/>
          <p:cNvSpPr txBox="1"/>
          <p:nvPr/>
        </p:nvSpPr>
        <p:spPr>
          <a:xfrm>
            <a:off x="2909313" y="4450480"/>
            <a:ext cx="3325325" cy="22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Barreto, 2017.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4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4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291" name="Google Shape;291;p14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1</a:t>
            </a:r>
            <a:endParaRPr/>
          </a:p>
        </p:txBody>
      </p:sp>
      <p:sp>
        <p:nvSpPr>
          <p:cNvPr id="292" name="Google Shape;292;p14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14/21</a:t>
            </a:r>
            <a:endParaRPr/>
          </a:p>
        </p:txBody>
      </p:sp>
      <p:cxnSp>
        <p:nvCxnSpPr>
          <p:cNvPr id="293" name="Google Shape;293;p14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4" name="Google Shape;294;p14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Teorias da Administração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295" name="Google Shape;295;p14"/>
          <p:cNvGraphicFramePr/>
          <p:nvPr/>
        </p:nvGraphicFramePr>
        <p:xfrm>
          <a:off x="1598024" y="133334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{A91B737A-3DC9-4B1D-91CC-D18C45715C2E}</a:tableStyleId>
              </a:tblPr>
              <a:tblGrid>
                <a:gridCol w="229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ÊNFASE</a:t>
                      </a:r>
                      <a:endParaRPr/>
                    </a:p>
                  </a:txBody>
                  <a:tcPr marL="91450" marR="9145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TEORIAS ADMINISTRATIVAS</a:t>
                      </a:r>
                      <a:endParaRPr/>
                    </a:p>
                  </a:txBody>
                  <a:tcPr marL="91450" marR="91450" marT="36000" marB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Nas Tarefas</a:t>
                      </a:r>
                      <a:endParaRPr/>
                    </a:p>
                  </a:txBody>
                  <a:tcPr marL="91450" marR="9145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Administração Científica</a:t>
                      </a:r>
                      <a:endParaRPr/>
                    </a:p>
                  </a:txBody>
                  <a:tcPr marL="91450" marR="9145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Na Estrutura</a:t>
                      </a:r>
                      <a:endParaRPr/>
                    </a:p>
                  </a:txBody>
                  <a:tcPr marL="91450" marR="9145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Teoria Clássica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Teoria Neoclássica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Teoria da Burocracia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Teoria Estruturalista</a:t>
                      </a:r>
                      <a:endParaRPr/>
                    </a:p>
                  </a:txBody>
                  <a:tcPr marL="91450" marR="9145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Nas Pessoas</a:t>
                      </a:r>
                      <a:endParaRPr/>
                    </a:p>
                  </a:txBody>
                  <a:tcPr marL="91450" marR="9145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Teoria das Relações Humanas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Teoria do Comportamento Organizacional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Teoria do Desenvolvimento Organizacional</a:t>
                      </a:r>
                      <a:endParaRPr/>
                    </a:p>
                  </a:txBody>
                  <a:tcPr marL="91450" marR="9145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No Ambiente</a:t>
                      </a:r>
                      <a:endParaRPr/>
                    </a:p>
                  </a:txBody>
                  <a:tcPr marL="91450" marR="9145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Teoria Estruturalista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Teoria da Contingência</a:t>
                      </a:r>
                      <a:endParaRPr/>
                    </a:p>
                  </a:txBody>
                  <a:tcPr marL="91450" marR="91450" marT="3600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Na Tecnologia</a:t>
                      </a:r>
                      <a:endParaRPr/>
                    </a:p>
                  </a:txBody>
                  <a:tcPr marL="91450" marR="9145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Teoria da Contingência</a:t>
                      </a:r>
                      <a:endParaRPr/>
                    </a:p>
                  </a:txBody>
                  <a:tcPr marL="91450" marR="91450" marT="3600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Na Competitividade</a:t>
                      </a:r>
                      <a:endParaRPr/>
                    </a:p>
                  </a:txBody>
                  <a:tcPr marL="91450" marR="9145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Novas Abordagens na Administração</a:t>
                      </a:r>
                      <a:endParaRPr/>
                    </a:p>
                  </a:txBody>
                  <a:tcPr marL="91450" marR="91450" marT="36000" marB="36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6" name="Google Shape;296;p14"/>
          <p:cNvSpPr txBox="1"/>
          <p:nvPr/>
        </p:nvSpPr>
        <p:spPr>
          <a:xfrm>
            <a:off x="2909313" y="4450480"/>
            <a:ext cx="3325325" cy="22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Chiavenato, 2003.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5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5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303" name="Google Shape;303;p15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1</a:t>
            </a:r>
            <a:endParaRPr/>
          </a:p>
        </p:txBody>
      </p:sp>
      <p:sp>
        <p:nvSpPr>
          <p:cNvPr id="304" name="Google Shape;304;p15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15/21</a:t>
            </a:r>
            <a:endParaRPr/>
          </a:p>
        </p:txBody>
      </p:sp>
      <p:cxnSp>
        <p:nvCxnSpPr>
          <p:cNvPr id="305" name="Google Shape;305;p15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6" name="Google Shape;306;p15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Para não esquecer: Administração, Organização e Empresa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7" name="Google Shape;307;p15"/>
          <p:cNvGrpSpPr/>
          <p:nvPr/>
        </p:nvGrpSpPr>
        <p:grpSpPr>
          <a:xfrm>
            <a:off x="2372879" y="1268154"/>
            <a:ext cx="4398191" cy="3144106"/>
            <a:chOff x="3190138" y="369852"/>
            <a:chExt cx="2893118" cy="2223473"/>
          </a:xfrm>
        </p:grpSpPr>
        <p:sp>
          <p:nvSpPr>
            <p:cNvPr id="308" name="Google Shape;308;p15"/>
            <p:cNvSpPr/>
            <p:nvPr/>
          </p:nvSpPr>
          <p:spPr>
            <a:xfrm>
              <a:off x="3190138" y="369852"/>
              <a:ext cx="2800975" cy="1777500"/>
            </a:xfrm>
            <a:prstGeom prst="roundRect">
              <a:avLst>
                <a:gd name="adj" fmla="val 5444"/>
              </a:avLst>
            </a:prstGeom>
            <a:solidFill>
              <a:srgbClr val="E1E1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9" name="Google Shape;309;p15"/>
            <p:cNvGrpSpPr/>
            <p:nvPr/>
          </p:nvGrpSpPr>
          <p:grpSpPr>
            <a:xfrm>
              <a:off x="3282281" y="460024"/>
              <a:ext cx="2800975" cy="2133301"/>
              <a:chOff x="3578510" y="1419647"/>
              <a:chExt cx="4021500" cy="3062887"/>
            </a:xfrm>
          </p:grpSpPr>
          <p:sp>
            <p:nvSpPr>
              <p:cNvPr id="310" name="Google Shape;310;p15"/>
              <p:cNvSpPr/>
              <p:nvPr/>
            </p:nvSpPr>
            <p:spPr>
              <a:xfrm>
                <a:off x="3716658" y="1548119"/>
                <a:ext cx="3748500" cy="2285700"/>
              </a:xfrm>
              <a:prstGeom prst="rect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>
                <a:off x="3578510" y="1419647"/>
                <a:ext cx="4021500" cy="2544300"/>
              </a:xfrm>
              <a:prstGeom prst="roundRect">
                <a:avLst>
                  <a:gd name="adj" fmla="val 3857"/>
                </a:avLst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2" name="Google Shape;312;p15"/>
              <p:cNvCxnSpPr/>
              <p:nvPr/>
            </p:nvCxnSpPr>
            <p:spPr>
              <a:xfrm>
                <a:off x="4915750" y="4433452"/>
                <a:ext cx="1353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13" name="Google Shape;313;p15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4" name="Google Shape;314;p15"/>
          <p:cNvSpPr txBox="1"/>
          <p:nvPr/>
        </p:nvSpPr>
        <p:spPr>
          <a:xfrm>
            <a:off x="2909313" y="4450480"/>
            <a:ext cx="3325325" cy="22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https://www.youtube.com/watch?v=xfMq5YeTKWI</a:t>
            </a:r>
            <a:endParaRPr/>
          </a:p>
        </p:txBody>
      </p:sp>
      <p:pic>
        <p:nvPicPr>
          <p:cNvPr id="315" name="Google Shape;315;p15" title="Administração x organização x empres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8876" y="1527590"/>
            <a:ext cx="3974795" cy="2245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g1396ecaec3d_0_0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1396ecaec3d_0_0"/>
          <p:cNvSpPr txBox="1"/>
          <p:nvPr/>
        </p:nvSpPr>
        <p:spPr>
          <a:xfrm flipH="1">
            <a:off x="1889756" y="4764807"/>
            <a:ext cx="21369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355" name="Google Shape;355;g1396ecaec3d_0_0"/>
          <p:cNvSpPr txBox="1"/>
          <p:nvPr/>
        </p:nvSpPr>
        <p:spPr>
          <a:xfrm flipH="1">
            <a:off x="4772834" y="4764807"/>
            <a:ext cx="22080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1</a:t>
            </a:r>
            <a:endParaRPr/>
          </a:p>
        </p:txBody>
      </p:sp>
      <p:sp>
        <p:nvSpPr>
          <p:cNvPr id="356" name="Google Shape;356;g1396ecaec3d_0_0"/>
          <p:cNvSpPr txBox="1"/>
          <p:nvPr/>
        </p:nvSpPr>
        <p:spPr>
          <a:xfrm flipH="1">
            <a:off x="7955128" y="4764807"/>
            <a:ext cx="9081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16/21</a:t>
            </a:r>
            <a:endParaRPr/>
          </a:p>
        </p:txBody>
      </p:sp>
      <p:cxnSp>
        <p:nvCxnSpPr>
          <p:cNvPr id="357" name="Google Shape;357;g1396ecaec3d_0_0"/>
          <p:cNvCxnSpPr/>
          <p:nvPr/>
        </p:nvCxnSpPr>
        <p:spPr>
          <a:xfrm>
            <a:off x="0" y="4750576"/>
            <a:ext cx="9164400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8" name="Google Shape;358;g1396ecaec3d_0_0"/>
          <p:cNvSpPr txBox="1"/>
          <p:nvPr/>
        </p:nvSpPr>
        <p:spPr>
          <a:xfrm>
            <a:off x="713226" y="572664"/>
            <a:ext cx="7717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Exercícios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9" name="Google Shape;359;g1396ecaec3d_0_0"/>
          <p:cNvSpPr txBox="1"/>
          <p:nvPr/>
        </p:nvSpPr>
        <p:spPr>
          <a:xfrm>
            <a:off x="736832" y="1170000"/>
            <a:ext cx="7670400" cy="12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8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1. </a:t>
            </a:r>
            <a:r>
              <a:rPr lang="pt-BR" sz="1400" b="0" i="0" u="none" strike="noStrike" cap="none">
                <a:solidFill>
                  <a:srgbClr val="9B9B9B"/>
                </a:solidFill>
                <a:latin typeface="Lato"/>
                <a:ea typeface="Lato"/>
                <a:cs typeface="Lato"/>
                <a:sym typeface="Lato"/>
              </a:rPr>
              <a:t>(FUNDEP (Gestão de Concursos) - 2016 - IFN-MG - Assistente Administração)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Segundo Maximiano (2011), a administração é um processo de tomar decisões e realizar ações que compreende quatro processos principais interligados: planejamento, organização, direção e controle. Nesse contexto, é correto afirmar que são componentes ou etapas do processo cíclico de controle:</a:t>
            </a:r>
            <a:endParaRPr/>
          </a:p>
        </p:txBody>
      </p:sp>
      <p:sp>
        <p:nvSpPr>
          <p:cNvPr id="360" name="Google Shape;360;g1396ecaec3d_0_0"/>
          <p:cNvSpPr txBox="1"/>
          <p:nvPr/>
        </p:nvSpPr>
        <p:spPr>
          <a:xfrm>
            <a:off x="713274" y="2408718"/>
            <a:ext cx="7693800" cy="20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(a)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definição de padrões de controle; aquisição de informações; comparação e ação corretiva; e recomeço do ciclo de planejamento.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(b)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estabelecimento de padrões de desempenho; levantamento de informações sobre o desempenho; comparação do desempenho com o padrão; e ação corretiva.</a:t>
            </a:r>
            <a:endParaRPr sz="1400" b="0" i="0" u="none" strike="noStrike" cap="none">
              <a:solidFill>
                <a:srgbClr val="5D5D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(c)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monitoração dos processos definidos; identificação de inconsistências; implantação e avaliação; e ação corretiva.</a:t>
            </a:r>
            <a:endParaRPr sz="1400" b="0" i="0" u="none" strike="noStrike" cap="none">
              <a:solidFill>
                <a:srgbClr val="5D5D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(d)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planejamento e definição de objetivos; acompanhamento da execução; avaliação; e ações de melhoria.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1" name="Google Shape;361;g1396ecaec3d_0_0" descr="Marca de seleção com preenchimento sóli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0019" y="2440014"/>
            <a:ext cx="309966" cy="309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g1396ecaec3d_0_12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1396ecaec3d_0_12"/>
          <p:cNvSpPr txBox="1"/>
          <p:nvPr/>
        </p:nvSpPr>
        <p:spPr>
          <a:xfrm flipH="1">
            <a:off x="1889756" y="4764807"/>
            <a:ext cx="21369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368" name="Google Shape;368;g1396ecaec3d_0_12"/>
          <p:cNvSpPr txBox="1"/>
          <p:nvPr/>
        </p:nvSpPr>
        <p:spPr>
          <a:xfrm flipH="1">
            <a:off x="4772834" y="4764807"/>
            <a:ext cx="22080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1</a:t>
            </a:r>
            <a:endParaRPr/>
          </a:p>
        </p:txBody>
      </p:sp>
      <p:sp>
        <p:nvSpPr>
          <p:cNvPr id="369" name="Google Shape;369;g1396ecaec3d_0_12"/>
          <p:cNvSpPr txBox="1"/>
          <p:nvPr/>
        </p:nvSpPr>
        <p:spPr>
          <a:xfrm flipH="1">
            <a:off x="7955128" y="4764807"/>
            <a:ext cx="9081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17/21</a:t>
            </a:r>
            <a:endParaRPr/>
          </a:p>
        </p:txBody>
      </p:sp>
      <p:cxnSp>
        <p:nvCxnSpPr>
          <p:cNvPr id="370" name="Google Shape;370;g1396ecaec3d_0_12"/>
          <p:cNvCxnSpPr/>
          <p:nvPr/>
        </p:nvCxnSpPr>
        <p:spPr>
          <a:xfrm>
            <a:off x="0" y="4750576"/>
            <a:ext cx="9164400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1" name="Google Shape;371;g1396ecaec3d_0_12"/>
          <p:cNvSpPr txBox="1"/>
          <p:nvPr/>
        </p:nvSpPr>
        <p:spPr>
          <a:xfrm>
            <a:off x="713226" y="572664"/>
            <a:ext cx="7717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Exercícios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2" name="Google Shape;372;g1396ecaec3d_0_12"/>
          <p:cNvSpPr txBox="1"/>
          <p:nvPr/>
        </p:nvSpPr>
        <p:spPr>
          <a:xfrm>
            <a:off x="736832" y="1170000"/>
            <a:ext cx="76704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8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2. </a:t>
            </a:r>
            <a:r>
              <a:rPr lang="pt-BR" sz="1400" b="0" i="0" u="none" strike="noStrike" cap="none">
                <a:solidFill>
                  <a:srgbClr val="9B9B9B"/>
                </a:solidFill>
                <a:latin typeface="Lato"/>
                <a:ea typeface="Lato"/>
                <a:cs typeface="Lato"/>
                <a:sym typeface="Lato"/>
              </a:rPr>
              <a:t>(FAFIPA - 2014 - UFFS - Assistente em Administração)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Administração sofreu influência no pensamento administrativo e nas formas de organização até então existentes, EXCETO:</a:t>
            </a:r>
            <a:endParaRPr/>
          </a:p>
        </p:txBody>
      </p:sp>
      <p:sp>
        <p:nvSpPr>
          <p:cNvPr id="373" name="Google Shape;373;g1396ecaec3d_0_12"/>
          <p:cNvSpPr txBox="1"/>
          <p:nvPr/>
        </p:nvSpPr>
        <p:spPr>
          <a:xfrm>
            <a:off x="713226" y="1859797"/>
            <a:ext cx="7693800" cy="20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(a)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 igreja católica.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(b)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Dos filósofos.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(c)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Dos nômades.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(d)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Das organizações militares.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(e)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 revolução industrial.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4" name="Google Shape;374;g1396ecaec3d_0_12" descr="Marca de seleção com preenchimento sóli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0019" y="2455512"/>
            <a:ext cx="309966" cy="309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g1396ecaec3d_0_24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g1396ecaec3d_0_24"/>
          <p:cNvSpPr txBox="1"/>
          <p:nvPr/>
        </p:nvSpPr>
        <p:spPr>
          <a:xfrm flipH="1">
            <a:off x="1889756" y="4764807"/>
            <a:ext cx="21369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381" name="Google Shape;381;g1396ecaec3d_0_24"/>
          <p:cNvSpPr txBox="1"/>
          <p:nvPr/>
        </p:nvSpPr>
        <p:spPr>
          <a:xfrm flipH="1">
            <a:off x="4772834" y="4764807"/>
            <a:ext cx="22080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1</a:t>
            </a:r>
            <a:endParaRPr/>
          </a:p>
        </p:txBody>
      </p:sp>
      <p:sp>
        <p:nvSpPr>
          <p:cNvPr id="382" name="Google Shape;382;g1396ecaec3d_0_24"/>
          <p:cNvSpPr txBox="1"/>
          <p:nvPr/>
        </p:nvSpPr>
        <p:spPr>
          <a:xfrm flipH="1">
            <a:off x="7955128" y="4764807"/>
            <a:ext cx="9081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18/21</a:t>
            </a:r>
            <a:endParaRPr/>
          </a:p>
        </p:txBody>
      </p:sp>
      <p:cxnSp>
        <p:nvCxnSpPr>
          <p:cNvPr id="383" name="Google Shape;383;g1396ecaec3d_0_24"/>
          <p:cNvCxnSpPr/>
          <p:nvPr/>
        </p:nvCxnSpPr>
        <p:spPr>
          <a:xfrm>
            <a:off x="0" y="4750576"/>
            <a:ext cx="9164400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4" name="Google Shape;384;g1396ecaec3d_0_24"/>
          <p:cNvSpPr txBox="1"/>
          <p:nvPr/>
        </p:nvSpPr>
        <p:spPr>
          <a:xfrm>
            <a:off x="713226" y="572664"/>
            <a:ext cx="7717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Exercícios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5" name="Google Shape;385;g1396ecaec3d_0_24"/>
          <p:cNvSpPr txBox="1"/>
          <p:nvPr/>
        </p:nvSpPr>
        <p:spPr>
          <a:xfrm>
            <a:off x="736832" y="1170000"/>
            <a:ext cx="76704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6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3. </a:t>
            </a:r>
            <a:r>
              <a:rPr lang="pt-BR" sz="1200" b="0" i="0" u="none" strike="noStrike" cap="none">
                <a:solidFill>
                  <a:srgbClr val="9B9B9B"/>
                </a:solidFill>
                <a:latin typeface="Lato"/>
                <a:ea typeface="Lato"/>
                <a:cs typeface="Lato"/>
                <a:sym typeface="Lato"/>
              </a:rPr>
              <a:t>(IF-RS - 2015 - IF-RS - Professor - Logística) 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Muitas teorias e técnicas usadas para administrar as organizações da atualidade são ideias que evoluíram das práticas do passado. Países, exércitos e organizações religiosas vêm há muito tempo criando soluções para lidar com recursos e realizar objetivos. Como contribuições e ideias podem ser citadas. Marque a alternativa CORRETA:</a:t>
            </a:r>
            <a:endParaRPr/>
          </a:p>
        </p:txBody>
      </p:sp>
      <p:sp>
        <p:nvSpPr>
          <p:cNvPr id="386" name="Google Shape;386;g1396ecaec3d_0_24"/>
          <p:cNvSpPr txBox="1"/>
          <p:nvPr/>
        </p:nvSpPr>
        <p:spPr>
          <a:xfrm>
            <a:off x="736832" y="2189634"/>
            <a:ext cx="7693800" cy="24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2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(a) 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Maquiavel, no período da Revolução Industrial, na sua obra mais importante, O Príncipe, faz recomendações sobre como o povo deveria comportar-se.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2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(b) 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Das organizações militares, na administração de grandes contingentes de pessoas, as tributações de cidades conquistadas e os coletores de impostos.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2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(c) 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 Grécia vieram ideias que influenciaram profundamente a Administração, como a democracia, a ética e a qualidade.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2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(d) 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 Roma e da Igreja Católica, no tratado A Arte da Guerra, propôs teorias que recomendavam evitar a batalha, intimidar psicologicamente o indivíduo e usar o tempo, em vez da força, para desgastá-lo e atacá-lo quando estivesse desprevenido.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2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(e) </a:t>
            </a:r>
            <a:r>
              <a:rPr lang="pt-BR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 Igreja Católica, desenvolveram-se as características que vieram a servir de modelo para os exércitos, destacando-se a logística.</a:t>
            </a:r>
            <a:endParaRPr sz="12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7" name="Google Shape;387;g1396ecaec3d_0_24" descr="Marca de seleção com preenchimento sóli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2604" y="3054285"/>
            <a:ext cx="309966" cy="309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26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6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442" name="Google Shape;442;p26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3</a:t>
            </a:r>
            <a:endParaRPr/>
          </a:p>
        </p:txBody>
      </p:sp>
      <p:sp>
        <p:nvSpPr>
          <p:cNvPr id="443" name="Google Shape;443;p26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26/28</a:t>
            </a:r>
            <a:endParaRPr/>
          </a:p>
        </p:txBody>
      </p:sp>
      <p:cxnSp>
        <p:nvCxnSpPr>
          <p:cNvPr id="444" name="Google Shape;444;p26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5" name="Google Shape;445;p26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Atividade da aula 1</a:t>
            </a:r>
            <a:endParaRPr sz="2800" b="0" i="0" u="none" strike="noStrike" cap="none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6" name="Google Shape;446;p26"/>
          <p:cNvSpPr txBox="1"/>
          <p:nvPr/>
        </p:nvSpPr>
        <p:spPr>
          <a:xfrm>
            <a:off x="713225" y="1357196"/>
            <a:ext cx="7717499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 dirty="0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Dilema Ético – Contratação de Talentos </a:t>
            </a:r>
            <a:endParaRPr sz="1400" b="0" i="0" u="none" strike="noStrike" cap="none" dirty="0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2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57" name="Google Shape;57;p2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1</a:t>
            </a:r>
            <a:endParaRPr/>
          </a:p>
        </p:txBody>
      </p:sp>
      <p:sp>
        <p:nvSpPr>
          <p:cNvPr id="58" name="Google Shape;58;p2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02/21</a:t>
            </a:r>
            <a:endParaRPr/>
          </a:p>
        </p:txBody>
      </p:sp>
      <p:cxnSp>
        <p:nvCxnSpPr>
          <p:cNvPr id="59" name="Google Shape;59;p2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60;p2"/>
          <p:cNvSpPr txBox="1"/>
          <p:nvPr/>
        </p:nvSpPr>
        <p:spPr>
          <a:xfrm>
            <a:off x="713225" y="1170000"/>
            <a:ext cx="7717500" cy="2174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vida em sociedade depende intimamente das organizações. Com características heterogêneas e diversificadas, as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organizações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podem ser divididas em </a:t>
            </a:r>
            <a:r>
              <a:rPr lang="pt-BR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lucrativas e não lucrativas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Teoria das Organizações corresponde ao </a:t>
            </a:r>
            <a:r>
              <a:rPr lang="pt-BR" sz="1400" b="1" i="1" u="none" strike="noStrike" cap="none">
                <a:solidFill>
                  <a:srgbClr val="815F44"/>
                </a:solidFill>
                <a:latin typeface="Lato"/>
                <a:ea typeface="Lato"/>
                <a:cs typeface="Lato"/>
                <a:sym typeface="Lato"/>
              </a:rPr>
              <a:t>“campo do estudo das organizações em geral. Por seu tamanho e pela complexidade de suas operações, as organizações, ao atingirem um certo porte, precisam ser administradas e a sua administração requer todo um aparato de pessoas estratificadas em diversos níveis hierárquicos que se ocupam de incumbências diferentes.</a:t>
            </a:r>
            <a:r>
              <a:rPr lang="pt-BR" sz="1400" b="0" i="1" u="none" strike="noStrike" cap="none">
                <a:solidFill>
                  <a:srgbClr val="815F44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/>
          </a:p>
        </p:txBody>
      </p:sp>
      <p:grpSp>
        <p:nvGrpSpPr>
          <p:cNvPr id="61" name="Google Shape;61;p2"/>
          <p:cNvGrpSpPr/>
          <p:nvPr/>
        </p:nvGrpSpPr>
        <p:grpSpPr>
          <a:xfrm>
            <a:off x="781630" y="3604165"/>
            <a:ext cx="1107994" cy="738662"/>
            <a:chOff x="957587" y="3673990"/>
            <a:chExt cx="898525" cy="599018"/>
          </a:xfrm>
        </p:grpSpPr>
        <p:pic>
          <p:nvPicPr>
            <p:cNvPr id="62" name="Google Shape;62;p2" descr="Ponto de exclamação com preenchimento sóli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01520" y="3673991"/>
              <a:ext cx="599017" cy="599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2" descr="Ponto de exclamação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57587" y="3673991"/>
              <a:ext cx="599017" cy="599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2" descr="Ponto de exclamação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257095" y="3673990"/>
              <a:ext cx="599017" cy="5990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" name="Google Shape;65;p2"/>
          <p:cNvSpPr txBox="1"/>
          <p:nvPr/>
        </p:nvSpPr>
        <p:spPr>
          <a:xfrm>
            <a:off x="1806394" y="3344318"/>
            <a:ext cx="6385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administração trata </a:t>
            </a:r>
            <a:r>
              <a:rPr lang="pt-BR" sz="1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</a:t>
            </a:r>
            <a:r>
              <a:rPr lang="pt-BR"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9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planejamento, da organização</a:t>
            </a:r>
            <a:r>
              <a:rPr lang="pt-BR"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(estruturação), da direção e do controle</a:t>
            </a:r>
            <a:r>
              <a:rPr lang="pt-BR" sz="1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de todas as atividades diferenciadas pela divisão de trabalho que ocorram dentro de uma organização.</a:t>
            </a:r>
            <a:endParaRPr b="1"/>
          </a:p>
        </p:txBody>
      </p:sp>
      <p:sp>
        <p:nvSpPr>
          <p:cNvPr id="66" name="Google Shape;66;p2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Concepções sobre Organizações e Administração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19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9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322" name="Google Shape;322;p19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1</a:t>
            </a:r>
            <a:endParaRPr/>
          </a:p>
        </p:txBody>
      </p:sp>
      <p:sp>
        <p:nvSpPr>
          <p:cNvPr id="323" name="Google Shape;323;p19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19/21</a:t>
            </a:r>
            <a:endParaRPr/>
          </a:p>
        </p:txBody>
      </p:sp>
      <p:cxnSp>
        <p:nvCxnSpPr>
          <p:cNvPr id="324" name="Google Shape;324;p19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5" name="Google Shape;325;p19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Destaques da Aula 1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713225" y="1357196"/>
            <a:ext cx="7717499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Compreender os conceitos de Teoria das Organizações e Teoria Geral da Administração;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Identificar os tipos de organizações e as funções administrativas;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Estudar sobre o processo histórico de evolução da administração e seus principais influenciadores;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Reconhecer as habilidades necessárias de um administrador;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Compreender a importância do modelo POCD;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Diferenciar eficácia e eficiência; e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Identificar quais as variáveis de uma organização.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99335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20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0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333" name="Google Shape;333;p20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1</a:t>
            </a:r>
            <a:endParaRPr/>
          </a:p>
        </p:txBody>
      </p:sp>
      <p:sp>
        <p:nvSpPr>
          <p:cNvPr id="334" name="Google Shape;334;p20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20/21</a:t>
            </a:r>
            <a:endParaRPr/>
          </a:p>
        </p:txBody>
      </p:sp>
      <p:cxnSp>
        <p:nvCxnSpPr>
          <p:cNvPr id="335" name="Google Shape;335;p20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6" name="Google Shape;336;p20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Sugestões para Estudos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7" name="Google Shape;337;p20"/>
          <p:cNvSpPr txBox="1"/>
          <p:nvPr/>
        </p:nvSpPr>
        <p:spPr>
          <a:xfrm>
            <a:off x="713225" y="1357196"/>
            <a:ext cx="7717499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Resumo Animado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 Livro </a:t>
            </a:r>
            <a:r>
              <a:rPr lang="pt-BR" sz="1400" b="0" i="1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Arte da Guerra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de </a:t>
            </a: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Sun Tzu.</a:t>
            </a:r>
            <a:endParaRPr/>
          </a:p>
          <a:p>
            <a:pPr marL="27146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Disponível em: </a:t>
            </a:r>
            <a:r>
              <a:rPr lang="pt-BR" sz="1400" b="0" i="0" u="sng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https://www.youtube.com/watch?v=ONZHdO527mc</a:t>
            </a: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/>
          </a:p>
          <a:p>
            <a:pPr marL="27146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Filmes: </a:t>
            </a:r>
            <a:r>
              <a:rPr lang="pt-BR" sz="1400" b="0" i="1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Wall Street: Poder e Cobiça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dirigido por Oliver Stone </a:t>
            </a:r>
            <a:r>
              <a:rPr lang="pt-BR" sz="1400" b="0" i="1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; </a:t>
            </a: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pt-BR" sz="1400" b="0" i="1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400" b="0" i="1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 homem que mudou o jogo</a:t>
            </a:r>
            <a:r>
              <a:rPr lang="pt-BR" sz="1400" b="0" i="1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dirigido por Bennett Miller.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DRUCKER, Peter F. Drucker – O Homem que Inventou a Administração. Rio de Janeiro: Campus, 2006. 256p.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1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3817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21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1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344" name="Google Shape;344;p21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1</a:t>
            </a:r>
            <a:endParaRPr/>
          </a:p>
        </p:txBody>
      </p:sp>
      <p:sp>
        <p:nvSpPr>
          <p:cNvPr id="345" name="Google Shape;345;p21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21/21</a:t>
            </a:r>
            <a:endParaRPr/>
          </a:p>
        </p:txBody>
      </p:sp>
      <p:cxnSp>
        <p:nvCxnSpPr>
          <p:cNvPr id="346" name="Google Shape;346;p21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" name="Google Shape;347;p21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Referências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8" name="Google Shape;348;p21"/>
          <p:cNvSpPr txBox="1"/>
          <p:nvPr/>
        </p:nvSpPr>
        <p:spPr>
          <a:xfrm>
            <a:off x="713225" y="1357196"/>
            <a:ext cx="7717499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pt-BR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Barreto, João Marcelo. Introdução à Administração / João Marcelo Barreto. - Salvador: UFBA, Faculdade de Ciências Contábeis, Superintendência de Educação a Distância, 2017.</a:t>
            </a:r>
            <a:endParaRPr/>
          </a:p>
          <a:p>
            <a:pPr marL="285750" marR="0" lvl="0" indent="-209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pt-BR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Chiavenato, Idalberto, Introdução à teoria geral da administração: uma visão abrangente da moderna administração das organizações / Idalberto Chiavenato - 7. ed. rev. e atual. - Rio de Janeiro: Elsevier, 2003.</a:t>
            </a: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09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pt-BR" sz="12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de Carvalho, Lucia Maria Gadelha. I</a:t>
            </a:r>
            <a:r>
              <a:rPr lang="pt-BR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ntrodução à teoria geral da administração. Caderno pedagógico para o curso técnico em administração. Universidade Estadual de Maringá, 2008.</a:t>
            </a: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09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pt-BR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Rossés, Gustavo Fontinelli Introdução à administração / Gustavo Fontinelli Rossés. – Santa Maria, RS : Universidade Federal de Santa Maria, Colégio Técnico Industrial de Santa Maria : Rede e-Tec Brasil, 2014. 112 p</a:t>
            </a: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09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1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09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09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8529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3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73" name="Google Shape;73;p3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1</a:t>
            </a:r>
            <a:endParaRPr/>
          </a:p>
        </p:txBody>
      </p:sp>
      <p:sp>
        <p:nvSpPr>
          <p:cNvPr id="74" name="Google Shape;74;p3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03/21</a:t>
            </a:r>
            <a:endParaRPr/>
          </a:p>
        </p:txBody>
      </p:sp>
      <p:cxnSp>
        <p:nvCxnSpPr>
          <p:cNvPr id="75" name="Google Shape;75;p3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3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Tipos de Organizações 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3"/>
          <p:cNvSpPr/>
          <p:nvPr/>
        </p:nvSpPr>
        <p:spPr>
          <a:xfrm>
            <a:off x="3525300" y="1680900"/>
            <a:ext cx="2093400" cy="27768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5714650" y="1680900"/>
            <a:ext cx="2093400" cy="2776800"/>
          </a:xfrm>
          <a:prstGeom prst="rect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1335950" y="1680900"/>
            <a:ext cx="2093400" cy="2776800"/>
          </a:xfrm>
          <a:prstGeom prst="rect">
            <a:avLst/>
          </a:prstGeom>
          <a:solidFill>
            <a:srgbClr val="EFE7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 txBox="1">
            <a:spLocks noGrp="1"/>
          </p:cNvSpPr>
          <p:nvPr>
            <p:ph type="subTitle" idx="1"/>
          </p:nvPr>
        </p:nvSpPr>
        <p:spPr>
          <a:xfrm>
            <a:off x="1335950" y="2933506"/>
            <a:ext cx="2093400" cy="1328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100"/>
              <a:t>são administradas pelo governo e têm por finalidade prestar serviços à comunidade em geral.</a:t>
            </a:r>
            <a:endParaRPr/>
          </a:p>
        </p:txBody>
      </p:sp>
      <p:sp>
        <p:nvSpPr>
          <p:cNvPr id="81" name="Google Shape;81;p3"/>
          <p:cNvSpPr txBox="1">
            <a:spLocks noGrp="1"/>
          </p:cNvSpPr>
          <p:nvPr>
            <p:ph type="subTitle" idx="6"/>
          </p:nvPr>
        </p:nvSpPr>
        <p:spPr>
          <a:xfrm>
            <a:off x="1654249" y="2247025"/>
            <a:ext cx="1456800" cy="616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Organizações Governamentais</a:t>
            </a:r>
            <a:endParaRPr/>
          </a:p>
        </p:txBody>
      </p:sp>
      <p:sp>
        <p:nvSpPr>
          <p:cNvPr id="82" name="Google Shape;82;p3"/>
          <p:cNvSpPr/>
          <p:nvPr/>
        </p:nvSpPr>
        <p:spPr>
          <a:xfrm rot="-10796521">
            <a:off x="4275600" y="1461577"/>
            <a:ext cx="592800" cy="5127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/>
          <p:nvPr/>
        </p:nvSpPr>
        <p:spPr>
          <a:xfrm rot="-10796521">
            <a:off x="6464850" y="1461577"/>
            <a:ext cx="592800" cy="5127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/>
          <p:nvPr/>
        </p:nvSpPr>
        <p:spPr>
          <a:xfrm rot="-10796521">
            <a:off x="2086350" y="1461577"/>
            <a:ext cx="592800" cy="512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3525299" y="2933506"/>
            <a:ext cx="2073791" cy="1328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</a:pPr>
            <a:r>
              <a:rPr lang="pt-BR"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são organizações que objetivam o lucro na produção e/ou comercialização de bens e serviços, podendo ser classificadas de acordo com o seu tamanho, natureza jurídica e área de atuação.</a:t>
            </a:r>
            <a:endParaRPr/>
          </a:p>
        </p:txBody>
      </p:sp>
      <p:sp>
        <p:nvSpPr>
          <p:cNvPr id="86" name="Google Shape;86;p3"/>
          <p:cNvSpPr txBox="1"/>
          <p:nvPr/>
        </p:nvSpPr>
        <p:spPr>
          <a:xfrm>
            <a:off x="3837636" y="2247025"/>
            <a:ext cx="1443154" cy="616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</a:pPr>
            <a:r>
              <a:rPr lang="pt-BR" sz="16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Organizações Empresariais</a:t>
            </a:r>
            <a:endParaRPr/>
          </a:p>
        </p:txBody>
      </p:sp>
      <p:sp>
        <p:nvSpPr>
          <p:cNvPr id="87" name="Google Shape;87;p3"/>
          <p:cNvSpPr txBox="1"/>
          <p:nvPr/>
        </p:nvSpPr>
        <p:spPr>
          <a:xfrm>
            <a:off x="5714650" y="2933506"/>
            <a:ext cx="2073791" cy="1328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</a:pPr>
            <a:r>
              <a:rPr lang="pt-BR" sz="1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compreende as organizações de utilidade pública, sem fins lucrativos, e são criadas por pessoas sem vínculo com o governo.</a:t>
            </a:r>
            <a:endParaRPr/>
          </a:p>
        </p:txBody>
      </p:sp>
      <p:sp>
        <p:nvSpPr>
          <p:cNvPr id="88" name="Google Shape;88;p3"/>
          <p:cNvSpPr txBox="1"/>
          <p:nvPr/>
        </p:nvSpPr>
        <p:spPr>
          <a:xfrm>
            <a:off x="6026987" y="2247025"/>
            <a:ext cx="1443154" cy="616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</a:pPr>
            <a:r>
              <a:rPr lang="pt-BR" sz="16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Organizações do Terceiro Setor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4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4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95" name="Google Shape;95;p4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1</a:t>
            </a:r>
            <a:endParaRPr/>
          </a:p>
        </p:txBody>
      </p:sp>
      <p:sp>
        <p:nvSpPr>
          <p:cNvPr id="96" name="Google Shape;96;p4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04/21</a:t>
            </a:r>
            <a:endParaRPr/>
          </a:p>
        </p:txBody>
      </p:sp>
      <p:cxnSp>
        <p:nvCxnSpPr>
          <p:cNvPr id="97" name="Google Shape;97;p4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4"/>
          <p:cNvSpPr txBox="1"/>
          <p:nvPr/>
        </p:nvSpPr>
        <p:spPr>
          <a:xfrm>
            <a:off x="669076" y="229714"/>
            <a:ext cx="7717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Funções da Administração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" name="Google Shape;99;p4"/>
          <p:cNvSpPr/>
          <p:nvPr/>
        </p:nvSpPr>
        <p:spPr>
          <a:xfrm rot="1684">
            <a:off x="6795276" y="2028653"/>
            <a:ext cx="1225200" cy="1059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 rot="1684">
            <a:off x="4929726" y="2028642"/>
            <a:ext cx="1225200" cy="1059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1016127" y="3614273"/>
            <a:ext cx="1577026" cy="95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estabelecer planos, métodos e processos que  irão guiar as ações e os objetivos da organização</a:t>
            </a:r>
            <a:endParaRPr sz="105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2841909" y="3613127"/>
            <a:ext cx="1663682" cy="950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105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alocar, arrumar e/ou distribuir tarefas, responsabilidades e recursos entre os membros da organização</a:t>
            </a:r>
            <a:endParaRPr sz="105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2945575" y="3211048"/>
            <a:ext cx="14568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Organização</a:t>
            </a:r>
            <a:endParaRPr/>
          </a:p>
        </p:txBody>
      </p:sp>
      <p:sp>
        <p:nvSpPr>
          <p:cNvPr id="104" name="Google Shape;104;p4"/>
          <p:cNvSpPr txBox="1"/>
          <p:nvPr/>
        </p:nvSpPr>
        <p:spPr>
          <a:xfrm>
            <a:off x="4812413" y="3590688"/>
            <a:ext cx="1456799" cy="965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105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liderar, influenciar e motivar as pessoas a realizarem tarefas essenciais à obtenção dos resultados.</a:t>
            </a:r>
            <a:endParaRPr sz="105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4812489" y="3211048"/>
            <a:ext cx="14568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Direção</a:t>
            </a:r>
            <a:endParaRPr/>
          </a:p>
        </p:txBody>
      </p:sp>
      <p:sp>
        <p:nvSpPr>
          <p:cNvPr id="106" name="Google Shape;106;p4"/>
          <p:cNvSpPr txBox="1"/>
          <p:nvPr/>
        </p:nvSpPr>
        <p:spPr>
          <a:xfrm>
            <a:off x="6576034" y="3616862"/>
            <a:ext cx="1663683" cy="950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105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verificar, constatar ou certificar-se da realização das atividades e objetivos conforme estabelecido.</a:t>
            </a:r>
            <a:endParaRPr sz="105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6679488" y="3211036"/>
            <a:ext cx="14568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Controle</a:t>
            </a:r>
            <a:endParaRPr/>
          </a:p>
        </p:txBody>
      </p:sp>
      <p:sp>
        <p:nvSpPr>
          <p:cNvPr id="108" name="Google Shape;108;p4"/>
          <p:cNvSpPr/>
          <p:nvPr/>
        </p:nvSpPr>
        <p:spPr>
          <a:xfrm rot="1684">
            <a:off x="3064227" y="2028655"/>
            <a:ext cx="1225200" cy="10593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/>
          <p:nvPr/>
        </p:nvSpPr>
        <p:spPr>
          <a:xfrm rot="1684">
            <a:off x="1194500" y="2028647"/>
            <a:ext cx="1225200" cy="1059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1078500" y="3211048"/>
            <a:ext cx="14568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Planejamento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713250" y="80942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tarefa da administração é interpretar os objetivos propostos pela empresa e transformá-los em ação empresarial por meio de </a:t>
            </a:r>
            <a:r>
              <a:rPr lang="pt-BR" sz="2100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planejamento, organização, direção e controle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/>
          </a:p>
        </p:txBody>
      </p:sp>
      <p:pic>
        <p:nvPicPr>
          <p:cNvPr id="112" name="Google Shape;112;p4" descr="Bolha de pensamento estrutura de tópico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4640" y="25717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4" descr="Abrir pasta estrutura de tópico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93750" y="257175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" descr="Setas de Divisão estrutura de tópico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5352019" y="2569714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 descr="Área de Transferência estrutura de tópico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27875" y="2569714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5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122" name="Google Shape;122;p5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1</a:t>
            </a:r>
            <a:endParaRPr/>
          </a:p>
        </p:txBody>
      </p:sp>
      <p:sp>
        <p:nvSpPr>
          <p:cNvPr id="123" name="Google Shape;123;p5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05/21</a:t>
            </a:r>
            <a:endParaRPr/>
          </a:p>
        </p:txBody>
      </p:sp>
      <p:cxnSp>
        <p:nvCxnSpPr>
          <p:cNvPr id="124" name="Google Shape;124;p5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5" name="Google Shape;125;p5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Funções da Administração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09312" y="1165076"/>
            <a:ext cx="3325325" cy="327747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/>
          <p:nvPr/>
        </p:nvSpPr>
        <p:spPr>
          <a:xfrm>
            <a:off x="2909312" y="4442555"/>
            <a:ext cx="3325325" cy="22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Rossés, 2014.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6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134" name="Google Shape;134;p6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1</a:t>
            </a:r>
            <a:endParaRPr/>
          </a:p>
        </p:txBody>
      </p:sp>
      <p:sp>
        <p:nvSpPr>
          <p:cNvPr id="135" name="Google Shape;135;p6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06/21</a:t>
            </a:r>
            <a:endParaRPr/>
          </a:p>
        </p:txBody>
      </p:sp>
      <p:cxnSp>
        <p:nvCxnSpPr>
          <p:cNvPr id="136" name="Google Shape;136;p6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7" name="Google Shape;137;p6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Processo Histórico de Evolução da Administração</a:t>
            </a:r>
            <a:endParaRPr/>
          </a:p>
        </p:txBody>
      </p:sp>
      <p:cxnSp>
        <p:nvCxnSpPr>
          <p:cNvPr id="138" name="Google Shape;138;p6"/>
          <p:cNvCxnSpPr/>
          <p:nvPr/>
        </p:nvCxnSpPr>
        <p:spPr>
          <a:xfrm>
            <a:off x="0" y="2971998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C9C7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6"/>
          <p:cNvSpPr/>
          <p:nvPr/>
        </p:nvSpPr>
        <p:spPr>
          <a:xfrm rot="10800000">
            <a:off x="967762" y="2768561"/>
            <a:ext cx="122400" cy="105900"/>
          </a:xfrm>
          <a:prstGeom prst="triangle">
            <a:avLst>
              <a:gd name="adj" fmla="val 50000"/>
            </a:avLst>
          </a:prstGeom>
          <a:solidFill>
            <a:srgbClr val="525252"/>
          </a:soli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2137884" y="3076095"/>
            <a:ext cx="122400" cy="105900"/>
          </a:xfrm>
          <a:prstGeom prst="triangle">
            <a:avLst>
              <a:gd name="adj" fmla="val 50000"/>
            </a:avLst>
          </a:prstGeom>
          <a:solidFill>
            <a:srgbClr val="525252"/>
          </a:soli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280772" y="2027270"/>
            <a:ext cx="1496379" cy="66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100"/>
              <a:buFont typeface="Arial"/>
              <a:buNone/>
            </a:pPr>
            <a:r>
              <a:rPr lang="pt-BR" sz="1200" b="1" i="0" u="none" strike="noStrike" cap="none">
                <a:solidFill>
                  <a:schemeClr val="lt1"/>
                </a:solidFill>
                <a:highlight>
                  <a:srgbClr val="86975F"/>
                </a:highlight>
                <a:latin typeface="Lato"/>
                <a:ea typeface="Lato"/>
                <a:cs typeface="Lato"/>
                <a:sym typeface="Lato"/>
              </a:rPr>
              <a:t>1ª Fase 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100"/>
              <a:buFont typeface="Arial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artesanal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100"/>
              <a:buFont typeface="Arial"/>
              <a:buNone/>
            </a:pPr>
            <a:r>
              <a:rPr lang="pt-BR" sz="105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(até 1780)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1028962" y="3320657"/>
            <a:ext cx="2340244" cy="5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100"/>
              <a:buFont typeface="Arial"/>
              <a:buNone/>
            </a:pPr>
            <a:r>
              <a:rPr lang="pt-BR" sz="1200" b="1" i="0" u="none" strike="noStrike" cap="none">
                <a:solidFill>
                  <a:schemeClr val="lt1"/>
                </a:solidFill>
                <a:highlight>
                  <a:srgbClr val="86975F"/>
                </a:highlight>
                <a:latin typeface="Lato"/>
                <a:ea typeface="Lato"/>
                <a:cs typeface="Lato"/>
                <a:sym typeface="Lato"/>
              </a:rPr>
              <a:t>2ª Fase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100"/>
              <a:buFont typeface="Arial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 artesanato à industrialização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100"/>
              <a:buFont typeface="Arial"/>
              <a:buNone/>
            </a:pPr>
            <a:r>
              <a:rPr lang="pt-BR" sz="105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(1780 – 1860)</a:t>
            </a:r>
            <a:endParaRPr sz="105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6"/>
          <p:cNvSpPr/>
          <p:nvPr/>
        </p:nvSpPr>
        <p:spPr>
          <a:xfrm rot="10800000">
            <a:off x="3499025" y="2768561"/>
            <a:ext cx="122400" cy="105900"/>
          </a:xfrm>
          <a:prstGeom prst="triangle">
            <a:avLst>
              <a:gd name="adj" fmla="val 50000"/>
            </a:avLst>
          </a:prstGeom>
          <a:solidFill>
            <a:srgbClr val="525252"/>
          </a:soli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2545085" y="2030068"/>
            <a:ext cx="2030278" cy="66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100"/>
              <a:buFont typeface="Arial"/>
              <a:buNone/>
            </a:pPr>
            <a:r>
              <a:rPr lang="pt-BR" sz="1200" b="1" i="0" u="none" strike="noStrike" cap="none">
                <a:solidFill>
                  <a:schemeClr val="lt1"/>
                </a:solidFill>
                <a:highlight>
                  <a:srgbClr val="86975F"/>
                </a:highlight>
                <a:latin typeface="Lato"/>
                <a:ea typeface="Lato"/>
                <a:cs typeface="Lato"/>
                <a:sym typeface="Lato"/>
              </a:rPr>
              <a:t>3ª Fase 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100"/>
              <a:buFont typeface="Arial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desenvolvimento industrial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100"/>
              <a:buFont typeface="Arial"/>
              <a:buNone/>
            </a:pPr>
            <a:r>
              <a:rPr lang="pt-BR" sz="105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(1860 – 1914)</a:t>
            </a:r>
            <a:endParaRPr sz="9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4730372" y="3076094"/>
            <a:ext cx="122400" cy="105900"/>
          </a:xfrm>
          <a:prstGeom prst="triangle">
            <a:avLst>
              <a:gd name="adj" fmla="val 50000"/>
            </a:avLst>
          </a:prstGeom>
          <a:solidFill>
            <a:srgbClr val="525252"/>
          </a:soli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3621425" y="3320657"/>
            <a:ext cx="2340244" cy="5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100"/>
              <a:buFont typeface="Arial"/>
              <a:buNone/>
            </a:pPr>
            <a:r>
              <a:rPr lang="pt-BR" sz="1200" b="1" i="0" u="none" strike="noStrike" cap="none">
                <a:solidFill>
                  <a:schemeClr val="lt1"/>
                </a:solidFill>
                <a:highlight>
                  <a:srgbClr val="86975F"/>
                </a:highlight>
                <a:latin typeface="Lato"/>
                <a:ea typeface="Lato"/>
                <a:cs typeface="Lato"/>
                <a:sym typeface="Lato"/>
              </a:rPr>
              <a:t>4ª Fase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100"/>
              <a:buFont typeface="Arial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gigantismo industrial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100"/>
              <a:buFont typeface="Arial"/>
              <a:buNone/>
            </a:pPr>
            <a:r>
              <a:rPr lang="pt-BR" sz="105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(1914 – 1945)</a:t>
            </a:r>
            <a:endParaRPr sz="105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5343297" y="2027270"/>
            <a:ext cx="2030278" cy="66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100"/>
              <a:buFont typeface="Arial"/>
              <a:buNone/>
            </a:pPr>
            <a:r>
              <a:rPr lang="pt-BR" sz="1200" b="1" i="0" u="none" strike="noStrike" cap="none">
                <a:solidFill>
                  <a:schemeClr val="lt1"/>
                </a:solidFill>
                <a:highlight>
                  <a:srgbClr val="86975F"/>
                </a:highlight>
                <a:latin typeface="Lato"/>
                <a:ea typeface="Lato"/>
                <a:cs typeface="Lato"/>
                <a:sym typeface="Lato"/>
              </a:rPr>
              <a:t>5ª Fase 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100"/>
              <a:buFont typeface="Arial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modernismo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100"/>
              <a:buFont typeface="Arial"/>
              <a:buNone/>
            </a:pPr>
            <a:r>
              <a:rPr lang="pt-BR" sz="105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(1945 – 1980)</a:t>
            </a:r>
            <a:endParaRPr sz="9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6"/>
          <p:cNvSpPr/>
          <p:nvPr/>
        </p:nvSpPr>
        <p:spPr>
          <a:xfrm rot="10800000">
            <a:off x="6297236" y="2768561"/>
            <a:ext cx="122400" cy="105900"/>
          </a:xfrm>
          <a:prstGeom prst="triangle">
            <a:avLst>
              <a:gd name="adj" fmla="val 50000"/>
            </a:avLst>
          </a:prstGeom>
          <a:solidFill>
            <a:srgbClr val="525252"/>
          </a:soli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7631931" y="3076094"/>
            <a:ext cx="122400" cy="105900"/>
          </a:xfrm>
          <a:prstGeom prst="triangle">
            <a:avLst>
              <a:gd name="adj" fmla="val 50000"/>
            </a:avLst>
          </a:prstGeom>
          <a:solidFill>
            <a:srgbClr val="525252"/>
          </a:soli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6522984" y="3320657"/>
            <a:ext cx="2340244" cy="5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100"/>
              <a:buFont typeface="Arial"/>
              <a:buNone/>
            </a:pPr>
            <a:r>
              <a:rPr lang="pt-BR" sz="1200" b="1" i="0" u="none" strike="noStrike" cap="none">
                <a:solidFill>
                  <a:schemeClr val="lt1"/>
                </a:solidFill>
                <a:highlight>
                  <a:srgbClr val="86975F"/>
                </a:highlight>
                <a:latin typeface="Lato"/>
                <a:ea typeface="Lato"/>
                <a:cs typeface="Lato"/>
                <a:sym typeface="Lato"/>
              </a:rPr>
              <a:t>6ª Fase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100"/>
              <a:buFont typeface="Arial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incerteza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100"/>
              <a:buFont typeface="Arial"/>
              <a:buNone/>
            </a:pPr>
            <a:r>
              <a:rPr lang="pt-BR" sz="105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(após 1980)</a:t>
            </a:r>
            <a:endParaRPr sz="105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7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157" name="Google Shape;157;p7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1</a:t>
            </a:r>
            <a:endParaRPr/>
          </a:p>
        </p:txBody>
      </p:sp>
      <p:sp>
        <p:nvSpPr>
          <p:cNvPr id="158" name="Google Shape;158;p7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07/21</a:t>
            </a:r>
            <a:endParaRPr/>
          </a:p>
        </p:txBody>
      </p:sp>
      <p:cxnSp>
        <p:nvCxnSpPr>
          <p:cNvPr id="159" name="Google Shape;159;p7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0" name="Google Shape;160;p7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Influências Históricas da Administração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2909312" y="4442555"/>
            <a:ext cx="3325325" cy="22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https://www.youtube.com/watch?v=KyCF06PnFno</a:t>
            </a:r>
            <a:endParaRPr/>
          </a:p>
        </p:txBody>
      </p:sp>
      <p:grpSp>
        <p:nvGrpSpPr>
          <p:cNvPr id="162" name="Google Shape;162;p7"/>
          <p:cNvGrpSpPr/>
          <p:nvPr/>
        </p:nvGrpSpPr>
        <p:grpSpPr>
          <a:xfrm>
            <a:off x="2372879" y="1268154"/>
            <a:ext cx="4398191" cy="3144106"/>
            <a:chOff x="3190138" y="369852"/>
            <a:chExt cx="2893118" cy="2223473"/>
          </a:xfrm>
        </p:grpSpPr>
        <p:sp>
          <p:nvSpPr>
            <p:cNvPr id="163" name="Google Shape;163;p7"/>
            <p:cNvSpPr/>
            <p:nvPr/>
          </p:nvSpPr>
          <p:spPr>
            <a:xfrm>
              <a:off x="3190138" y="369852"/>
              <a:ext cx="2800975" cy="1777500"/>
            </a:xfrm>
            <a:prstGeom prst="roundRect">
              <a:avLst>
                <a:gd name="adj" fmla="val 5444"/>
              </a:avLst>
            </a:prstGeom>
            <a:solidFill>
              <a:srgbClr val="E1E1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4" name="Google Shape;164;p7"/>
            <p:cNvGrpSpPr/>
            <p:nvPr/>
          </p:nvGrpSpPr>
          <p:grpSpPr>
            <a:xfrm>
              <a:off x="3282281" y="460024"/>
              <a:ext cx="2800975" cy="2133301"/>
              <a:chOff x="3578510" y="1419647"/>
              <a:chExt cx="4021500" cy="3062887"/>
            </a:xfrm>
          </p:grpSpPr>
          <p:sp>
            <p:nvSpPr>
              <p:cNvPr id="165" name="Google Shape;165;p7"/>
              <p:cNvSpPr/>
              <p:nvPr/>
            </p:nvSpPr>
            <p:spPr>
              <a:xfrm>
                <a:off x="3716658" y="1548119"/>
                <a:ext cx="3748500" cy="2285700"/>
              </a:xfrm>
              <a:prstGeom prst="rect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3578510" y="1419647"/>
                <a:ext cx="4021500" cy="2544300"/>
              </a:xfrm>
              <a:prstGeom prst="roundRect">
                <a:avLst>
                  <a:gd name="adj" fmla="val 3857"/>
                </a:avLst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7" name="Google Shape;167;p7"/>
              <p:cNvCxnSpPr/>
              <p:nvPr/>
            </p:nvCxnSpPr>
            <p:spPr>
              <a:xfrm>
                <a:off x="4915750" y="4433452"/>
                <a:ext cx="1353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68" name="Google Shape;168;p7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69" name="Google Shape;169;p7" title="Influências históricas da Administração║Sócrates, Platão, Aristóteles, René Descartes, e muito +║TG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8876" y="1517595"/>
            <a:ext cx="3969050" cy="2251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8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8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176" name="Google Shape;176;p8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1</a:t>
            </a:r>
            <a:endParaRPr/>
          </a:p>
        </p:txBody>
      </p:sp>
      <p:sp>
        <p:nvSpPr>
          <p:cNvPr id="177" name="Google Shape;177;p8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08/21</a:t>
            </a:r>
            <a:endParaRPr/>
          </a:p>
        </p:txBody>
      </p:sp>
      <p:cxnSp>
        <p:nvCxnSpPr>
          <p:cNvPr id="178" name="Google Shape;178;p8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9" name="Google Shape;179;p8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Influências Históricas da Administração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0" name="Google Shape;180;p8"/>
          <p:cNvSpPr txBox="1"/>
          <p:nvPr/>
        </p:nvSpPr>
        <p:spPr>
          <a:xfrm>
            <a:off x="2909312" y="4442555"/>
            <a:ext cx="33252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https://youtu.be/0hNBcNFKeyg</a:t>
            </a:r>
            <a:endParaRPr/>
          </a:p>
        </p:txBody>
      </p:sp>
      <p:grpSp>
        <p:nvGrpSpPr>
          <p:cNvPr id="181" name="Google Shape;181;p8"/>
          <p:cNvGrpSpPr/>
          <p:nvPr/>
        </p:nvGrpSpPr>
        <p:grpSpPr>
          <a:xfrm>
            <a:off x="2372798" y="1268172"/>
            <a:ext cx="4398118" cy="3144213"/>
            <a:chOff x="3190138" y="369852"/>
            <a:chExt cx="2893118" cy="2223473"/>
          </a:xfrm>
        </p:grpSpPr>
        <p:sp>
          <p:nvSpPr>
            <p:cNvPr id="182" name="Google Shape;182;p8"/>
            <p:cNvSpPr/>
            <p:nvPr/>
          </p:nvSpPr>
          <p:spPr>
            <a:xfrm>
              <a:off x="3190138" y="369852"/>
              <a:ext cx="2800975" cy="1777500"/>
            </a:xfrm>
            <a:prstGeom prst="roundRect">
              <a:avLst>
                <a:gd name="adj" fmla="val 5444"/>
              </a:avLst>
            </a:prstGeom>
            <a:solidFill>
              <a:srgbClr val="E1E1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3" name="Google Shape;183;p8"/>
            <p:cNvGrpSpPr/>
            <p:nvPr/>
          </p:nvGrpSpPr>
          <p:grpSpPr>
            <a:xfrm>
              <a:off x="3282281" y="460024"/>
              <a:ext cx="2800975" cy="2133301"/>
              <a:chOff x="3578510" y="1419647"/>
              <a:chExt cx="4021500" cy="3062887"/>
            </a:xfrm>
          </p:grpSpPr>
          <p:sp>
            <p:nvSpPr>
              <p:cNvPr id="184" name="Google Shape;184;p8"/>
              <p:cNvSpPr/>
              <p:nvPr/>
            </p:nvSpPr>
            <p:spPr>
              <a:xfrm>
                <a:off x="3716658" y="1548119"/>
                <a:ext cx="3748500" cy="2285700"/>
              </a:xfrm>
              <a:prstGeom prst="rect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8"/>
              <p:cNvSpPr/>
              <p:nvPr/>
            </p:nvSpPr>
            <p:spPr>
              <a:xfrm>
                <a:off x="3578510" y="1419647"/>
                <a:ext cx="4021500" cy="2544300"/>
              </a:xfrm>
              <a:prstGeom prst="roundRect">
                <a:avLst>
                  <a:gd name="adj" fmla="val 3857"/>
                </a:avLst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6" name="Google Shape;186;p8"/>
              <p:cNvCxnSpPr/>
              <p:nvPr/>
            </p:nvCxnSpPr>
            <p:spPr>
              <a:xfrm>
                <a:off x="4915750" y="4433452"/>
                <a:ext cx="1353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7" name="Google Shape;187;p8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88" name="Google Shape;188;p8" title="A Influência da IGREJA e influência MILITAR no desenvolvimento das TEORIAS da ADMINISTRAÇÃO║TG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8876" y="1522192"/>
            <a:ext cx="3969050" cy="2251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9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9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195" name="Google Shape;195;p9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1</a:t>
            </a:r>
            <a:endParaRPr/>
          </a:p>
        </p:txBody>
      </p:sp>
      <p:sp>
        <p:nvSpPr>
          <p:cNvPr id="196" name="Google Shape;196;p9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09/21</a:t>
            </a:r>
            <a:endParaRPr/>
          </a:p>
        </p:txBody>
      </p:sp>
      <p:cxnSp>
        <p:nvCxnSpPr>
          <p:cNvPr id="197" name="Google Shape;197;p9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8" name="Google Shape;198;p9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Habilidades do Administrador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9" name="Google Shape;199;p9"/>
          <p:cNvSpPr txBox="1"/>
          <p:nvPr/>
        </p:nvSpPr>
        <p:spPr>
          <a:xfrm>
            <a:off x="713225" y="1220992"/>
            <a:ext cx="3858775" cy="310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 conhecimento tecnológico da administração é importantíssimo, básico e indispensável, mas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depende, sobretudo, da personalidade e do modo de agir do administrador.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 habilidades podem ser natas ou adquiridas de acordo com a necessidade e motivação que passarão a ter ao longo de sua existência.</a:t>
            </a:r>
            <a:endParaRPr/>
          </a:p>
        </p:txBody>
      </p:sp>
      <p:sp>
        <p:nvSpPr>
          <p:cNvPr id="200" name="Google Shape;200;p9"/>
          <p:cNvSpPr/>
          <p:nvPr/>
        </p:nvSpPr>
        <p:spPr>
          <a:xfrm flipH="1">
            <a:off x="4888987" y="1220992"/>
            <a:ext cx="1751308" cy="3110007"/>
          </a:xfrm>
          <a:prstGeom prst="rtTriangle">
            <a:avLst/>
          </a:prstGeom>
          <a:gradFill>
            <a:gsLst>
              <a:gs pos="0">
                <a:srgbClr val="AB825F"/>
              </a:gs>
              <a:gs pos="48000">
                <a:srgbClr val="D9C6B7"/>
              </a:gs>
              <a:gs pos="100000">
                <a:srgbClr val="E7DCD2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6699842" y="1220992"/>
            <a:ext cx="1255363" cy="986386"/>
          </a:xfrm>
          <a:prstGeom prst="rect">
            <a:avLst/>
          </a:prstGeom>
          <a:solidFill>
            <a:srgbClr val="F2EBE3"/>
          </a:solidFill>
          <a:ln w="25400" cap="flat" cmpd="sng">
            <a:solidFill>
              <a:srgbClr val="AE85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Habilidades Conceituais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ideias e conceitos abstratos</a:t>
            </a:r>
            <a:endParaRPr/>
          </a:p>
        </p:txBody>
      </p:sp>
      <p:sp>
        <p:nvSpPr>
          <p:cNvPr id="202" name="Google Shape;202;p9"/>
          <p:cNvSpPr/>
          <p:nvPr/>
        </p:nvSpPr>
        <p:spPr>
          <a:xfrm>
            <a:off x="6699842" y="2279372"/>
            <a:ext cx="1255363" cy="986386"/>
          </a:xfrm>
          <a:prstGeom prst="rect">
            <a:avLst/>
          </a:prstGeom>
          <a:solidFill>
            <a:srgbClr val="F2EBE3"/>
          </a:solidFill>
          <a:ln w="25400" cap="flat" cmpd="sng">
            <a:solidFill>
              <a:srgbClr val="AE85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Habilidades Humanas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relacionamento interpessoal</a:t>
            </a:r>
            <a:endParaRPr/>
          </a:p>
        </p:txBody>
      </p:sp>
      <p:sp>
        <p:nvSpPr>
          <p:cNvPr id="203" name="Google Shape;203;p9"/>
          <p:cNvSpPr/>
          <p:nvPr/>
        </p:nvSpPr>
        <p:spPr>
          <a:xfrm>
            <a:off x="6699841" y="3336975"/>
            <a:ext cx="1255363" cy="994024"/>
          </a:xfrm>
          <a:prstGeom prst="rect">
            <a:avLst/>
          </a:prstGeom>
          <a:solidFill>
            <a:srgbClr val="F2EBE3"/>
          </a:solidFill>
          <a:ln w="25400" cap="flat" cmpd="sng">
            <a:solidFill>
              <a:srgbClr val="AE85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Habilidades Técnicas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manuseio de coisas físicas</a:t>
            </a:r>
            <a:endParaRPr/>
          </a:p>
        </p:txBody>
      </p:sp>
      <p:sp>
        <p:nvSpPr>
          <p:cNvPr id="204" name="Google Shape;204;p9"/>
          <p:cNvSpPr/>
          <p:nvPr/>
        </p:nvSpPr>
        <p:spPr>
          <a:xfrm>
            <a:off x="5029198" y="1220992"/>
            <a:ext cx="1611095" cy="5191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86975F"/>
                </a:solidFill>
                <a:latin typeface="Oswald"/>
                <a:ea typeface="Oswald"/>
                <a:cs typeface="Oswald"/>
                <a:sym typeface="Oswald"/>
              </a:rPr>
              <a:t>NÍVEL INSTITUCIONAL</a:t>
            </a:r>
            <a:endParaRPr/>
          </a:p>
        </p:txBody>
      </p:sp>
      <p:sp>
        <p:nvSpPr>
          <p:cNvPr id="205" name="Google Shape;205;p9"/>
          <p:cNvSpPr/>
          <p:nvPr/>
        </p:nvSpPr>
        <p:spPr>
          <a:xfrm>
            <a:off x="5029199" y="2279372"/>
            <a:ext cx="1611095" cy="5191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86975F"/>
                </a:solidFill>
                <a:latin typeface="Oswald"/>
                <a:ea typeface="Oswald"/>
                <a:cs typeface="Oswald"/>
                <a:sym typeface="Oswald"/>
              </a:rPr>
              <a:t>NÍVEL INTERMEDIÁRIO</a:t>
            </a:r>
            <a:endParaRPr/>
          </a:p>
        </p:txBody>
      </p:sp>
      <p:sp>
        <p:nvSpPr>
          <p:cNvPr id="206" name="Google Shape;206;p9"/>
          <p:cNvSpPr/>
          <p:nvPr/>
        </p:nvSpPr>
        <p:spPr>
          <a:xfrm>
            <a:off x="5029197" y="3344614"/>
            <a:ext cx="1611095" cy="5191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86975F"/>
                </a:solidFill>
                <a:latin typeface="Oswald"/>
                <a:ea typeface="Oswald"/>
                <a:cs typeface="Oswald"/>
                <a:sym typeface="Oswald"/>
              </a:rPr>
              <a:t>NÍVEL OPERACIONAL</a:t>
            </a:r>
            <a:endParaRPr/>
          </a:p>
        </p:txBody>
      </p:sp>
      <p:sp>
        <p:nvSpPr>
          <p:cNvPr id="207" name="Google Shape;207;p9"/>
          <p:cNvSpPr/>
          <p:nvPr/>
        </p:nvSpPr>
        <p:spPr>
          <a:xfrm>
            <a:off x="4959093" y="4385704"/>
            <a:ext cx="1611095" cy="238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cap="none">
                <a:solidFill>
                  <a:srgbClr val="563F2D"/>
                </a:solidFill>
                <a:latin typeface="Oswald"/>
                <a:ea typeface="Oswald"/>
                <a:cs typeface="Oswald"/>
                <a:sym typeface="Oswald"/>
              </a:rPr>
              <a:t>EXECUÇÃO DAS OPERAÇÕES</a:t>
            </a:r>
            <a:endParaRPr/>
          </a:p>
        </p:txBody>
      </p:sp>
      <p:sp>
        <p:nvSpPr>
          <p:cNvPr id="208" name="Google Shape;208;p9"/>
          <p:cNvSpPr/>
          <p:nvPr/>
        </p:nvSpPr>
        <p:spPr>
          <a:xfrm>
            <a:off x="6699841" y="4385704"/>
            <a:ext cx="1255363" cy="238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cap="none">
                <a:solidFill>
                  <a:srgbClr val="563F2D"/>
                </a:solidFill>
                <a:latin typeface="Oswald"/>
                <a:ea typeface="Oswald"/>
                <a:cs typeface="Oswald"/>
                <a:sym typeface="Oswald"/>
              </a:rPr>
              <a:t>FAZER E EXECUTAR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essional Career Development Presentati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0A079"/>
      </a:accent1>
      <a:accent2>
        <a:srgbClr val="AA805E"/>
      </a:accent2>
      <a:accent3>
        <a:srgbClr val="8C5841"/>
      </a:accent3>
      <a:accent4>
        <a:srgbClr val="D9C6B6"/>
      </a:accent4>
      <a:accent5>
        <a:srgbClr val="C0A079"/>
      </a:accent5>
      <a:accent6>
        <a:srgbClr val="AA805E"/>
      </a:accent6>
      <a:hlink>
        <a:srgbClr val="8C58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E7D85B810B4A4A9E4C619EC02A6925" ma:contentTypeVersion="0" ma:contentTypeDescription="Crie um novo documento." ma:contentTypeScope="" ma:versionID="f3c967dd85f834385cf811f7e0aef19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7C4F7C-961C-4623-A670-3FE8C02259CF}"/>
</file>

<file path=customXml/itemProps2.xml><?xml version="1.0" encoding="utf-8"?>
<ds:datastoreItem xmlns:ds="http://schemas.openxmlformats.org/officeDocument/2006/customXml" ds:itemID="{122C4CCC-E8B7-4025-8EBE-174651E8D1AB}"/>
</file>

<file path=customXml/itemProps3.xml><?xml version="1.0" encoding="utf-8"?>
<ds:datastoreItem xmlns:ds="http://schemas.openxmlformats.org/officeDocument/2006/customXml" ds:itemID="{B5D9BF3F-D51C-4DBA-80FA-0BFC2798587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1776</Words>
  <Application>Microsoft Office PowerPoint</Application>
  <PresentationFormat>Apresentação na tela (16:9)</PresentationFormat>
  <Paragraphs>232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Oswald</vt:lpstr>
      <vt:lpstr>Josefin Slab</vt:lpstr>
      <vt:lpstr>Arial</vt:lpstr>
      <vt:lpstr>Noto Sans Symbols</vt:lpstr>
      <vt:lpstr>Lato</vt:lpstr>
      <vt:lpstr>Livvic</vt:lpstr>
      <vt:lpstr>Professional Career Development Presentation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Joyce Azevedo Caetano</dc:creator>
  <cp:lastModifiedBy>CINTIA MACHADO DE OLIVEIRA</cp:lastModifiedBy>
  <cp:revision>1</cp:revision>
  <dcterms:modified xsi:type="dcterms:W3CDTF">2023-03-19T12:41:55Z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0x0101001CE7D85B810B4A4A9E4C619EC02A6925</vt:lpwstr>
  </property>
</Properties>
</file>