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F91746-B893-61F0-E2B5-F484DCEDD16B}" v="339" dt="2022-12-03T12:17:06.023"/>
    <p1510:client id="{89141EF4-D9B1-448E-BF85-A061974F4635}" v="40" dt="2022-11-30T16:19:30.454"/>
    <p1510:client id="{AAE71220-A1A8-A349-D335-1D78B8499119}" v="13" dt="2022-12-03T12:10:22.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25535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096378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00157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69849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637942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68224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6435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24812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89122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116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97280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19358140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85704" y="2302254"/>
            <a:ext cx="6413500" cy="866565"/>
          </a:xfrm>
        </p:spPr>
        <p:txBody>
          <a:bodyPr>
            <a:normAutofit/>
          </a:bodyPr>
          <a:lstStyle/>
          <a:p>
            <a:pPr algn="l"/>
            <a:r>
              <a:rPr lang="de-DE" sz="4000" dirty="0">
                <a:cs typeface="Calibri Light"/>
              </a:rPr>
              <a:t>PMBOK 5ª </a:t>
            </a:r>
            <a:r>
              <a:rPr lang="de-DE" sz="4000" dirty="0" err="1">
                <a:cs typeface="Calibri Light"/>
              </a:rPr>
              <a:t>Edição</a:t>
            </a:r>
            <a:r>
              <a:rPr lang="de-DE" sz="4000" dirty="0">
                <a:cs typeface="Calibri Light"/>
              </a:rPr>
              <a:t> </a:t>
            </a:r>
            <a:r>
              <a:rPr lang="de-DE" sz="4000" dirty="0" err="1">
                <a:cs typeface="Calibri Light"/>
              </a:rPr>
              <a:t>Capítulo</a:t>
            </a:r>
            <a:r>
              <a:rPr lang="de-DE" sz="4000" dirty="0">
                <a:cs typeface="Calibri Light"/>
              </a:rPr>
              <a:t> 4</a:t>
            </a:r>
            <a:endParaRPr lang="en-US" sz="4000" dirty="0"/>
          </a:p>
        </p:txBody>
      </p:sp>
      <p:sp>
        <p:nvSpPr>
          <p:cNvPr id="3" name="Subtítulo 2"/>
          <p:cNvSpPr>
            <a:spLocks noGrp="1"/>
          </p:cNvSpPr>
          <p:nvPr>
            <p:ph type="subTitle" idx="1"/>
          </p:nvPr>
        </p:nvSpPr>
        <p:spPr>
          <a:xfrm>
            <a:off x="423333" y="3533257"/>
            <a:ext cx="5930900" cy="657117"/>
          </a:xfrm>
        </p:spPr>
        <p:txBody>
          <a:bodyPr vert="horz" lIns="91440" tIns="45720" rIns="91440" bIns="45720" rtlCol="0" anchor="t">
            <a:normAutofit/>
          </a:bodyPr>
          <a:lstStyle/>
          <a:p>
            <a:pPr algn="l"/>
            <a:r>
              <a:rPr lang="de-DE" b="1" dirty="0" err="1">
                <a:cs typeface="Calibri"/>
              </a:rPr>
              <a:t>Gerenciamento</a:t>
            </a:r>
            <a:r>
              <a:rPr lang="de-DE" b="1" dirty="0">
                <a:cs typeface="Calibri"/>
              </a:rPr>
              <a:t> da </a:t>
            </a:r>
            <a:r>
              <a:rPr lang="de-DE" b="1" dirty="0" err="1">
                <a:cs typeface="Calibri"/>
              </a:rPr>
              <a:t>integração</a:t>
            </a:r>
            <a:r>
              <a:rPr lang="de-DE" b="1" dirty="0">
                <a:cs typeface="Calibri"/>
              </a:rPr>
              <a:t> do </a:t>
            </a:r>
            <a:r>
              <a:rPr lang="de-DE" b="1" dirty="0" err="1">
                <a:cs typeface="Calibri"/>
              </a:rPr>
              <a:t>projeto</a:t>
            </a:r>
            <a:endParaRPr lang="de-DE" b="1" dirty="0" err="1"/>
          </a:p>
        </p:txBody>
      </p:sp>
      <p:pic>
        <p:nvPicPr>
          <p:cNvPr id="5" name="Imagem 5">
            <a:extLst>
              <a:ext uri="{FF2B5EF4-FFF2-40B4-BE49-F238E27FC236}">
                <a16:creationId xmlns:a16="http://schemas.microsoft.com/office/drawing/2014/main" id="{4548D243-C1FC-34F6-602B-6A350AD6D279}"/>
              </a:ext>
            </a:extLst>
          </p:cNvPr>
          <p:cNvPicPr>
            <a:picLocks noChangeAspect="1"/>
          </p:cNvPicPr>
          <p:nvPr/>
        </p:nvPicPr>
        <p:blipFill>
          <a:blip r:embed="rId2"/>
          <a:stretch>
            <a:fillRect/>
          </a:stretch>
        </p:blipFill>
        <p:spPr>
          <a:xfrm>
            <a:off x="8663110" y="1051013"/>
            <a:ext cx="3207156" cy="2217120"/>
          </a:xfrm>
          <a:prstGeom prst="rect">
            <a:avLst/>
          </a:prstGeom>
        </p:spPr>
      </p:pic>
      <p:pic>
        <p:nvPicPr>
          <p:cNvPr id="4" name="Imagem 4">
            <a:extLst>
              <a:ext uri="{FF2B5EF4-FFF2-40B4-BE49-F238E27FC236}">
                <a16:creationId xmlns:a16="http://schemas.microsoft.com/office/drawing/2014/main" id="{299AA7BA-00D0-8B94-16D6-DBEA09654EE3}"/>
              </a:ext>
            </a:extLst>
          </p:cNvPr>
          <p:cNvPicPr>
            <a:picLocks noChangeAspect="1"/>
          </p:cNvPicPr>
          <p:nvPr/>
        </p:nvPicPr>
        <p:blipFill>
          <a:blip r:embed="rId3"/>
          <a:stretch>
            <a:fillRect/>
          </a:stretch>
        </p:blipFill>
        <p:spPr>
          <a:xfrm>
            <a:off x="7829549" y="4226702"/>
            <a:ext cx="4040717" cy="1353639"/>
          </a:xfrm>
          <a:prstGeom prst="rect">
            <a:avLst/>
          </a:prstGeom>
        </p:spPr>
      </p:pic>
    </p:spTree>
    <p:extLst>
      <p:ext uri="{BB962C8B-B14F-4D97-AF65-F5344CB8AC3E}">
        <p14:creationId xmlns:p14="http://schemas.microsoft.com/office/powerpoint/2010/main" val="221086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solidFill>
                  <a:schemeClr val="accent1">
                    <a:lumMod val="50000"/>
                  </a:schemeClr>
                </a:solidFill>
                <a:cs typeface="Calibri Light"/>
              </a:rPr>
              <a:t>Processos</a:t>
            </a:r>
            <a:endParaRPr lang="pt-BR" sz="3600" b="1" dirty="0">
              <a:solidFill>
                <a:schemeClr val="accent1">
                  <a:lumMod val="50000"/>
                </a:schemeClr>
              </a:solidFill>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457200" indent="-457200">
              <a:buAutoNum type="arabicPeriod"/>
            </a:pPr>
            <a:r>
              <a:rPr lang="pt-BR" sz="2000" dirty="0">
                <a:cs typeface="Calibri" panose="020F0502020204030204"/>
              </a:rPr>
              <a:t>Desenvolver o Plano do Projeto ou Termo de Abertura (Project Charter)</a:t>
            </a:r>
          </a:p>
          <a:p>
            <a:pPr marL="457200" indent="-457200">
              <a:buAutoNum type="arabicPeriod"/>
            </a:pPr>
            <a:r>
              <a:rPr lang="pt-BR" sz="2000" dirty="0">
                <a:cs typeface="Calibri" panose="020F0502020204030204"/>
              </a:rPr>
              <a:t>Desenvolver o Plano de Gerenciamento do Projeto.</a:t>
            </a:r>
          </a:p>
          <a:p>
            <a:pPr marL="457200" indent="-457200">
              <a:buAutoNum type="arabicPeriod"/>
            </a:pPr>
            <a:r>
              <a:rPr lang="pt-BR" sz="2000" dirty="0">
                <a:cs typeface="Calibri" panose="020F0502020204030204"/>
              </a:rPr>
              <a:t>Orientar e Gerenciar o trabalho no projeto.</a:t>
            </a:r>
          </a:p>
          <a:p>
            <a:pPr marL="457200" indent="-457200">
              <a:buAutoNum type="arabicPeriod"/>
            </a:pPr>
            <a:r>
              <a:rPr lang="pt-BR" sz="2000" dirty="0">
                <a:cs typeface="Calibri" panose="020F0502020204030204"/>
              </a:rPr>
              <a:t>Monitorar e Controlar o trabalho no projeto</a:t>
            </a:r>
          </a:p>
          <a:p>
            <a:pPr marL="457200" indent="-457200">
              <a:buAutoNum type="arabicPeriod"/>
            </a:pPr>
            <a:r>
              <a:rPr lang="pt-BR" sz="2000" dirty="0">
                <a:cs typeface="Calibri" panose="020F0502020204030204"/>
              </a:rPr>
              <a:t>Manter o controle integrado das mudanças</a:t>
            </a:r>
          </a:p>
          <a:p>
            <a:pPr marL="457200" indent="-457200">
              <a:buAutoNum type="arabicPeriod"/>
            </a:pPr>
            <a:r>
              <a:rPr lang="pt-BR" sz="2000" dirty="0">
                <a:cs typeface="Calibri" panose="020F0502020204030204"/>
              </a:rPr>
              <a:t>Fechar uma fase ou o projeto.</a:t>
            </a: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9989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Gerenciamento da integração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pt-BR" sz="2000" dirty="0">
                <a:ea typeface="+mn-lt"/>
                <a:cs typeface="+mn-lt"/>
              </a:rPr>
              <a:t>A integração, no contexto do gerenciamento de um projeto, consiste em fazer escolhas sobre em que pontos concentrar recursos e esforço e em qualquer dia específico, antecipando e tratando possíveis problemas, antes de se tornarem críticos, coordenando o trabalho visando o bem geral do projeto.</a:t>
            </a:r>
            <a:endParaRPr lang="pt-BR" dirty="0">
              <a:ea typeface="+mn-lt"/>
              <a:cs typeface="+mn-lt"/>
            </a:endParaRPr>
          </a:p>
          <a:p>
            <a:r>
              <a:rPr lang="pt-BR" sz="2000" dirty="0">
                <a:ea typeface="+mn-lt"/>
                <a:cs typeface="+mn-lt"/>
              </a:rPr>
              <a:t>O esforço de integração também envolve fazer compensações entre </a:t>
            </a:r>
            <a:r>
              <a:rPr lang="pt-BR" sz="2000" dirty="0">
                <a:solidFill>
                  <a:srgbClr val="C00000"/>
                </a:solidFill>
                <a:ea typeface="+mn-lt"/>
                <a:cs typeface="+mn-lt"/>
              </a:rPr>
              <a:t>objetivos e alternativas conflitantes.</a:t>
            </a: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6314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4.1 Desenvolver o plano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r>
              <a:rPr lang="pt-BR" sz="2000" dirty="0">
                <a:ea typeface="+mn-lt"/>
                <a:cs typeface="+mn-lt"/>
              </a:rPr>
              <a:t>Entradas.</a:t>
            </a:r>
            <a:endParaRPr lang="pt-BR" sz="2000" dirty="0">
              <a:solidFill>
                <a:srgbClr val="000000"/>
              </a:solidFill>
              <a:ea typeface="+mn-lt"/>
              <a:cs typeface="+mn-lt"/>
            </a:endParaRPr>
          </a:p>
          <a:p>
            <a:pPr marL="0" indent="0">
              <a:buNone/>
            </a:pPr>
            <a:r>
              <a:rPr lang="pt-BR" sz="2000" dirty="0">
                <a:ea typeface="+mn-lt"/>
                <a:cs typeface="+mn-lt"/>
              </a:rPr>
              <a:t>1 Declaração de trabalho</a:t>
            </a:r>
            <a:endParaRPr lang="pt-BR" dirty="0">
              <a:cs typeface="Calibri" panose="020F0502020204030204"/>
            </a:endParaRPr>
          </a:p>
          <a:p>
            <a:r>
              <a:rPr lang="pt-BR" sz="2000" dirty="0">
                <a:ea typeface="+mn-lt"/>
                <a:cs typeface="+mn-lt"/>
              </a:rPr>
              <a:t>A declaração do trabalho é uma descrição dos produtos ou serviços que serão fornecidos pelo projeto. São necessidades de negócios, requisitos do serviço ou produto, recebidas do cliente externo como parte de um documento de licitação, solicitações de proposta, informações, preços ou como parte de um contrato..</a:t>
            </a:r>
            <a:endParaRPr lang="pt-BR" dirty="0"/>
          </a:p>
          <a:p>
            <a:pPr marL="0" indent="0">
              <a:buNone/>
            </a:pPr>
            <a:r>
              <a:rPr lang="pt-BR" sz="2000" dirty="0">
                <a:ea typeface="+mn-lt"/>
                <a:cs typeface="+mn-lt"/>
              </a:rPr>
              <a:t>2 Modelo / plano do negócio</a:t>
            </a:r>
            <a:endParaRPr lang="pt-BR" dirty="0">
              <a:cs typeface="Calibri" panose="020F0502020204030204"/>
            </a:endParaRPr>
          </a:p>
          <a:p>
            <a:endParaRPr lang="pt-BR" sz="2000" dirty="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028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4.1 Desenvolver o plano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3 Acordos.</a:t>
            </a:r>
            <a:endParaRPr lang="pt-BR" dirty="0"/>
          </a:p>
          <a:p>
            <a:pPr>
              <a:buNone/>
            </a:pPr>
            <a:r>
              <a:rPr lang="pt-BR" sz="2000" dirty="0">
                <a:ea typeface="+mn-lt"/>
                <a:cs typeface="+mn-lt"/>
              </a:rPr>
              <a:t>4 Fatores ambientais da empresa</a:t>
            </a:r>
            <a:endParaRPr lang="pt-BR" dirty="0"/>
          </a:p>
          <a:p>
            <a:pPr>
              <a:buNone/>
            </a:pPr>
            <a:r>
              <a:rPr lang="pt-BR" sz="2000" dirty="0">
                <a:ea typeface="+mn-lt"/>
                <a:cs typeface="+mn-lt"/>
              </a:rPr>
              <a:t>Todos e quaisquer sistemas e fatores que cercam e influenciam o sucesso do projeto.</a:t>
            </a:r>
            <a:endParaRPr lang="pt-BR" dirty="0">
              <a:ea typeface="+mn-lt"/>
              <a:cs typeface="+mn-lt"/>
            </a:endParaRPr>
          </a:p>
          <a:p>
            <a:pPr>
              <a:buNone/>
            </a:pPr>
            <a:r>
              <a:rPr lang="pt-BR" sz="2000" dirty="0">
                <a:ea typeface="+mn-lt"/>
                <a:cs typeface="+mn-lt"/>
              </a:rPr>
              <a:t>5 Ativos de processos organizacionais</a:t>
            </a:r>
            <a:endParaRPr lang="pt-BR" dirty="0"/>
          </a:p>
          <a:p>
            <a:pPr>
              <a:buNone/>
            </a:pPr>
            <a:r>
              <a:rPr lang="pt-BR" sz="2000" dirty="0">
                <a:ea typeface="+mn-lt"/>
                <a:cs typeface="+mn-lt"/>
              </a:rPr>
              <a:t>Todas organizações envolvidas no projeto podem ter políticas, procedimentos, planos e diretrizes formais e informais a considerar.</a:t>
            </a:r>
            <a:endParaRPr lang="pt-BR" dirty="0">
              <a:ea typeface="+mn-lt"/>
              <a:cs typeface="+mn-lt"/>
            </a:endParaRPr>
          </a:p>
          <a:p>
            <a:pPr>
              <a:buNone/>
            </a:pPr>
            <a:r>
              <a:rPr lang="pt-BR" sz="2000" dirty="0">
                <a:ea typeface="+mn-lt"/>
                <a:cs typeface="+mn-lt"/>
              </a:rPr>
              <a:t>Esses ativos também representam o aprendizado e o conhecimento das organizações obtidos de projetos anteriores.</a:t>
            </a:r>
            <a:endParaRPr lang="pt-BR" dirty="0">
              <a:cs typeface="Calibri"/>
            </a:endParaRPr>
          </a:p>
          <a:p>
            <a:pPr marL="0" indent="0">
              <a:buNone/>
            </a:pPr>
            <a:endParaRPr lang="pt-BR" sz="2000" dirty="0">
              <a:cs typeface="Calibri" panose="020F0502020204030204"/>
            </a:endParaRPr>
          </a:p>
          <a:p>
            <a:endParaRPr lang="pt-BR" sz="2000" dirty="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9084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Detalhamento das Entradas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A declaração de trabalho é uma descrição narrativa dos produtos, serviços ou resultados esperados para o tratamento de algum problema ou necessidade.</a:t>
            </a:r>
            <a:endParaRPr lang="pt-BR" dirty="0">
              <a:ea typeface="+mn-lt"/>
              <a:cs typeface="+mn-lt"/>
            </a:endParaRPr>
          </a:p>
          <a:p>
            <a:pPr>
              <a:buNone/>
            </a:pPr>
            <a:r>
              <a:rPr lang="pt-BR" sz="2000" dirty="0">
                <a:ea typeface="+mn-lt"/>
                <a:cs typeface="+mn-lt"/>
              </a:rPr>
              <a:t>Em projetos internos, o solicitante provê os requisitos.</a:t>
            </a:r>
            <a:endParaRPr lang="pt-BR" dirty="0">
              <a:ea typeface="+mn-lt"/>
              <a:cs typeface="+mn-lt"/>
            </a:endParaRPr>
          </a:p>
          <a:p>
            <a:pPr>
              <a:buNone/>
            </a:pPr>
            <a:r>
              <a:rPr lang="pt-BR" sz="2000" dirty="0">
                <a:ea typeface="+mn-lt"/>
                <a:cs typeface="+mn-lt"/>
              </a:rPr>
              <a:t>Para externos, pode ser uma licitação, um convite, parte de um contrato ou resultado de algum levantamento junto a cliente.</a:t>
            </a:r>
            <a:endParaRPr lang="pt-BR" dirty="0">
              <a:ea typeface="+mn-lt"/>
              <a:cs typeface="+mn-lt"/>
            </a:endParaRPr>
          </a:p>
          <a:p>
            <a:pPr>
              <a:buNone/>
            </a:pPr>
            <a:endParaRPr lang="pt-BR" sz="2000" dirty="0">
              <a:cs typeface="Calibri" panose="020F0502020204030204"/>
            </a:endParaRPr>
          </a:p>
          <a:p>
            <a:pPr marL="0" indent="0">
              <a:buNone/>
            </a:pPr>
            <a:endParaRPr lang="pt-BR" sz="2000" dirty="0">
              <a:cs typeface="Calibri" panose="020F0502020204030204"/>
            </a:endParaRPr>
          </a:p>
          <a:p>
            <a:endParaRPr lang="pt-BR" sz="2000" dirty="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185615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Tema</vt:lpstr>
      </vt:variant>
      <vt:variant>
        <vt:i4>1</vt:i4>
      </vt:variant>
      <vt:variant>
        <vt:lpstr>Títulos de slides</vt:lpstr>
      </vt:variant>
      <vt:variant>
        <vt:i4>6</vt:i4>
      </vt:variant>
    </vt:vector>
  </HeadingPairs>
  <TitlesOfParts>
    <vt:vector size="7" baseType="lpstr">
      <vt:lpstr>Office Theme</vt:lpstr>
      <vt:lpstr>PMBOK 5ª Edição Capítulo 4</vt:lpstr>
      <vt:lpstr>Processos</vt:lpstr>
      <vt:lpstr>Gerenciamento da integração do projeto</vt:lpstr>
      <vt:lpstr>4.1 Desenvolver o plano do projeto</vt:lpstr>
      <vt:lpstr>4.1 Desenvolver o plano do projeto</vt:lpstr>
      <vt:lpstr>Detalhamento das Entradas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revision>289</cp:revision>
  <dcterms:created xsi:type="dcterms:W3CDTF">2022-11-30T16:13:14Z</dcterms:created>
  <dcterms:modified xsi:type="dcterms:W3CDTF">2022-12-03T12:17:07Z</dcterms:modified>
</cp:coreProperties>
</file>