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105" dt="2022-12-03T13:11:57.276"/>
    <p1510:client id="{2277FDD7-98D3-9D18-3EC7-497513D9D173}" v="44" dt="2022-12-03T15:14:36.785"/>
    <p1510:client id="{2F299B45-CC8A-1219-20CB-522822A89C56}" v="67" dt="2022-12-03T13:46:21.082"/>
    <p1510:client id="{445C622E-FE4C-4368-6663-20D04795CCE3}" v="57" dt="2022-12-03T13:56:31.403"/>
    <p1510:client id="{48F91746-B893-61F0-E2B5-F484DCEDD16B}" v="352" dt="2022-12-03T12:34:12.174"/>
    <p1510:client id="{89141EF4-D9B1-448E-BF85-A061974F4635}" v="40" dt="2022-11-30T16:19:30.454"/>
    <p1510:client id="{AAE71220-A1A8-A349-D335-1D78B8499119}" v="13" dt="2022-12-03T12:10:22.569"/>
    <p1510:client id="{B57F4EAB-52FE-8C54-B7C3-F9A802D0DD07}" v="70" dt="2022-12-03T15:24:17.563"/>
    <p1510:client id="{EC2252B6-C980-9952-21E4-6CF31577FECE}" v="63" dt="2022-12-03T15:57:56.140"/>
    <p1510:client id="{EC33A585-3A75-7FFE-4DB2-4ADF2EFB6800}" v="54" dt="2022-12-03T14:10:5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9850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525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620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6424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0283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7828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394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924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208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18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41537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4136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1544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4854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2586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6691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473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4686805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82220" y="3878792"/>
            <a:ext cx="7535180" cy="1135755"/>
          </a:xfrm>
        </p:spPr>
        <p:txBody>
          <a:bodyPr>
            <a:normAutofit/>
          </a:bodyPr>
          <a:lstStyle/>
          <a:p>
            <a:pPr>
              <a:lnSpc>
                <a:spcPct val="90000"/>
              </a:lnSpc>
            </a:pPr>
            <a:r>
              <a:rPr lang="de-DE" sz="4700" b="1" dirty="0">
                <a:cs typeface="Calibri Light"/>
              </a:rPr>
              <a:t>PMBOK 5ª </a:t>
            </a:r>
            <a:r>
              <a:rPr lang="de-DE" sz="4700" b="1" dirty="0" err="1">
                <a:cs typeface="Calibri Light"/>
              </a:rPr>
              <a:t>Edição</a:t>
            </a:r>
            <a:r>
              <a:rPr lang="de-DE" sz="4700" b="1" dirty="0">
                <a:cs typeface="Calibri Light"/>
              </a:rPr>
              <a:t> </a:t>
            </a:r>
            <a:r>
              <a:rPr lang="de-DE" sz="4700" b="1" dirty="0" err="1">
                <a:cs typeface="Calibri Light"/>
              </a:rPr>
              <a:t>Capítulo</a:t>
            </a:r>
            <a:r>
              <a:rPr lang="de-DE" sz="4700" b="1" dirty="0">
                <a:cs typeface="Calibri Light"/>
              </a:rPr>
              <a:t> 4</a:t>
            </a:r>
            <a:endParaRPr lang="en-US" sz="4700" b="1" dirty="0"/>
          </a:p>
        </p:txBody>
      </p:sp>
      <p:sp>
        <p:nvSpPr>
          <p:cNvPr id="3" name="Subtítulo 2"/>
          <p:cNvSpPr>
            <a:spLocks noGrp="1"/>
          </p:cNvSpPr>
          <p:nvPr>
            <p:ph type="subTitle" idx="1"/>
          </p:nvPr>
        </p:nvSpPr>
        <p:spPr>
          <a:xfrm>
            <a:off x="4544132" y="5535776"/>
            <a:ext cx="7002022" cy="1152631"/>
          </a:xfrm>
        </p:spPr>
        <p:txBody>
          <a:bodyPr vert="horz" lIns="91440" tIns="45720" rIns="91440" bIns="45720" rtlCol="0" anchor="t">
            <a:noAutofit/>
          </a:bodyPr>
          <a:lstStyle/>
          <a:p>
            <a:r>
              <a:rPr lang="de-DE" sz="3200" b="1" dirty="0" err="1">
                <a:cs typeface="Calibri"/>
              </a:rPr>
              <a:t>Gerenciamento</a:t>
            </a:r>
            <a:r>
              <a:rPr lang="de-DE" sz="3200" b="1" dirty="0">
                <a:cs typeface="Calibri"/>
              </a:rPr>
              <a:t> da </a:t>
            </a:r>
            <a:r>
              <a:rPr lang="de-DE" sz="3200" b="1" dirty="0" err="1">
                <a:cs typeface="Calibri"/>
              </a:rPr>
              <a:t>integração</a:t>
            </a:r>
            <a:r>
              <a:rPr lang="de-DE" sz="3200" b="1" dirty="0">
                <a:cs typeface="Calibri"/>
              </a:rPr>
              <a:t> do </a:t>
            </a:r>
            <a:r>
              <a:rPr lang="de-DE" sz="3200" b="1" dirty="0" err="1">
                <a:cs typeface="Calibri"/>
              </a:rPr>
              <a:t>projeto</a:t>
            </a:r>
            <a:endParaRPr lang="de-DE" sz="3200"/>
          </a:p>
        </p:txBody>
      </p:sp>
      <p:sp>
        <p:nvSpPr>
          <p:cNvPr id="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3"/>
          <a:stretch>
            <a:fillRect/>
          </a:stretch>
        </p:blipFill>
        <p:spPr>
          <a:xfrm>
            <a:off x="4045131" y="978870"/>
            <a:ext cx="3506068" cy="242376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4"/>
          <a:stretch>
            <a:fillRect/>
          </a:stretch>
        </p:blipFill>
        <p:spPr>
          <a:xfrm>
            <a:off x="7714925" y="1603484"/>
            <a:ext cx="3506069" cy="1174532"/>
          </a:xfrm>
          <a:prstGeom prst="rect">
            <a:avLst/>
          </a:prstGeom>
          <a:ln w="53975">
            <a:noFill/>
          </a:ln>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157444" cy="4393982"/>
          </a:xfrm>
        </p:spPr>
        <p:txBody>
          <a:bodyPr vert="horz" lIns="91440" tIns="45720" rIns="91440" bIns="45720" rtlCol="0" anchor="t">
            <a:normAutofit/>
          </a:bodyPr>
          <a:lstStyle/>
          <a:p>
            <a:pPr>
              <a:buNone/>
            </a:pPr>
            <a:r>
              <a:rPr lang="pt-BR" sz="2000" b="1" dirty="0">
                <a:ea typeface="+mn-lt"/>
                <a:cs typeface="+mn-lt"/>
              </a:rPr>
              <a:t>Ainda fatores ambientais da empresa</a:t>
            </a:r>
            <a:endParaRPr lang="pt-BR" b="1" dirty="0"/>
          </a:p>
          <a:p>
            <a:pPr>
              <a:buNone/>
            </a:pPr>
            <a:endParaRPr lang="pt-BR" sz="2000" b="1" dirty="0">
              <a:ea typeface="+mn-lt"/>
              <a:cs typeface="+mn-lt"/>
            </a:endParaRPr>
          </a:p>
          <a:p>
            <a:r>
              <a:rPr lang="pt-BR" sz="2000" dirty="0">
                <a:ea typeface="+mn-lt"/>
                <a:cs typeface="+mn-lt"/>
              </a:rPr>
              <a:t>Tolerância a risco das partes interessadas</a:t>
            </a:r>
            <a:endParaRPr lang="pt-BR" dirty="0"/>
          </a:p>
          <a:p>
            <a:r>
              <a:rPr lang="pt-BR" sz="2000" dirty="0">
                <a:ea typeface="+mn-lt"/>
                <a:cs typeface="+mn-lt"/>
              </a:rPr>
              <a:t>Bancos de dados comerciais (dados padronizados de estimativa de custos, informações sobre estudos de risco do setor e bancos de dados de riscos)</a:t>
            </a:r>
            <a:endParaRPr lang="pt-BR" dirty="0"/>
          </a:p>
          <a:p>
            <a:r>
              <a:rPr lang="pt-BR" sz="2000" dirty="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dirty="0"/>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35505" y="1452302"/>
            <a:ext cx="9769255" cy="4393982"/>
          </a:xfrm>
        </p:spPr>
        <p:txBody>
          <a:bodyPr vert="horz" lIns="91440" tIns="45720" rIns="91440" bIns="45720" rtlCol="0" anchor="t">
            <a:normAutofit/>
          </a:bodyPr>
          <a:lstStyle/>
          <a:p>
            <a:pPr algn="just">
              <a:buNone/>
            </a:pPr>
            <a:r>
              <a:rPr lang="pt-BR" sz="2000" dirty="0">
                <a:ea typeface="+mn-lt"/>
                <a:cs typeface="+mn-lt"/>
              </a:rPr>
              <a:t>Os ativos de processos organizacionais poderiam ser agrupados em duas categorias:</a:t>
            </a:r>
            <a:endParaRPr lang="pt-BR" dirty="0"/>
          </a:p>
          <a:p>
            <a:pPr algn="just">
              <a:buNone/>
            </a:pPr>
            <a:endParaRPr lang="pt-BR" sz="2000" dirty="0">
              <a:ea typeface="+mn-lt"/>
              <a:cs typeface="+mn-lt"/>
            </a:endParaRPr>
          </a:p>
          <a:p>
            <a:pPr algn="just">
              <a:buNone/>
            </a:pPr>
            <a:r>
              <a:rPr lang="pt-BR" sz="2000" dirty="0">
                <a:ea typeface="+mn-lt"/>
                <a:cs typeface="+mn-lt"/>
              </a:rPr>
              <a:t>1ª)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p>
          <a:p>
            <a:pPr algn="just">
              <a:buNone/>
            </a:pPr>
            <a:endParaRPr lang="pt-BR" sz="2000" dirty="0">
              <a:ea typeface="+mn-lt"/>
              <a:cs typeface="+mn-lt"/>
            </a:endParaRPr>
          </a:p>
          <a:p>
            <a:pPr algn="just"/>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lvl="1" algn="just"/>
            <a:r>
              <a:rPr lang="pt-BR" sz="1600" dirty="0">
                <a:ea typeface="+mn-lt"/>
                <a:cs typeface="+mn-lt"/>
              </a:rPr>
              <a:t>Por exemplo: auditorias de processo, metas de melhoria, listas de verificação e definições padronizadas de processos para uso na organização.</a:t>
            </a:r>
            <a:endParaRPr lang="pt-BR" sz="160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77995" y="1452302"/>
            <a:ext cx="10028048" cy="4393982"/>
          </a:xfrm>
        </p:spPr>
        <p:txBody>
          <a:bodyPr vert="horz" lIns="91440" tIns="45720" rIns="91440" bIns="45720" rtlCol="0" anchor="t">
            <a:normAutofit/>
          </a:bodyPr>
          <a:lstStyle/>
          <a:p>
            <a:pPr algn="just">
              <a:buNone/>
            </a:pPr>
            <a:r>
              <a:rPr lang="pt-BR" sz="2000" dirty="0">
                <a:ea typeface="+mn-lt"/>
                <a:cs typeface="+mn-lt"/>
              </a:rPr>
              <a:t>1ª) mais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Diretrizes padronizadas, instruções de trabalho, critérios de avaliação de propostas e de medição de desempenho</a:t>
            </a:r>
            <a:endParaRPr lang="pt-BR" dirty="0"/>
          </a:p>
          <a:p>
            <a:pPr lvl="1" algn="just"/>
            <a:r>
              <a:rPr lang="pt-BR" sz="1600" dirty="0">
                <a:ea typeface="+mn-lt"/>
                <a:cs typeface="+mn-lt"/>
              </a:rPr>
              <a:t>Modelos (de risco, estrutura analítica do projeto, do diagrama de rede do cronograma do projeto)</a:t>
            </a:r>
            <a:endParaRPr lang="pt-BR" sz="1600"/>
          </a:p>
          <a:p>
            <a:pPr algn="just"/>
            <a:r>
              <a:rPr lang="pt-BR" sz="2000" dirty="0">
                <a:ea typeface="+mn-lt"/>
                <a:cs typeface="+mn-lt"/>
              </a:rPr>
              <a:t>Diretrizes e critérios para adequação do conjunto de processos padrão da organização para satisfazer às necessidades específicas do projeto</a:t>
            </a:r>
            <a:endParaRPr lang="pt-BR" dirty="0"/>
          </a:p>
          <a:p>
            <a:pPr algn="just"/>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10099934" cy="4393982"/>
          </a:xfrm>
        </p:spPr>
        <p:txBody>
          <a:bodyPr vert="horz" lIns="91440" tIns="45720" rIns="91440" bIns="45720" rtlCol="0" anchor="t">
            <a:normAutofit/>
          </a:bodyPr>
          <a:lstStyle/>
          <a:p>
            <a:pPr algn="just">
              <a:buNone/>
            </a:pPr>
            <a:r>
              <a:rPr lang="pt-BR" sz="2000" dirty="0">
                <a:ea typeface="+mn-lt"/>
                <a:cs typeface="+mn-lt"/>
              </a:rPr>
              <a:t>1ª) Ainda mais procedimentos da organização para</a:t>
            </a:r>
            <a:r>
              <a:rPr lang="pt-BR" sz="2000" b="1" dirty="0">
                <a:solidFill>
                  <a:srgbClr val="00B0F0"/>
                </a:solidFill>
                <a:ea typeface="+mn-lt"/>
                <a:cs typeface="+mn-lt"/>
              </a:rPr>
              <a:t> </a:t>
            </a:r>
            <a:r>
              <a:rPr lang="pt-BR" sz="2000" b="1" dirty="0">
                <a:solidFill>
                  <a:srgbClr val="0070C0"/>
                </a:solidFill>
                <a:ea typeface="+mn-lt"/>
                <a:cs typeface="+mn-lt"/>
              </a:rPr>
              <a:t>realizar </a:t>
            </a:r>
            <a:r>
              <a:rPr lang="pt-BR" sz="2000" dirty="0">
                <a:ea typeface="+mn-lt"/>
                <a:cs typeface="+mn-lt"/>
              </a:rPr>
              <a:t>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Os requisitos ou diretrizes para encerramento do projeto (auditorias finais do projeto, avaliações, validações de produtos e critérios de aceitação)</a:t>
            </a:r>
            <a:endParaRPr lang="pt-BR" dirty="0"/>
          </a:p>
          <a:p>
            <a:pPr algn="just"/>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lgn="just"/>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452302"/>
            <a:ext cx="9913029" cy="4393982"/>
          </a:xfrm>
        </p:spPr>
        <p:txBody>
          <a:bodyPr vert="horz" lIns="91440" tIns="45720" rIns="91440" bIns="45720" rtlCol="0" anchor="t">
            <a:normAutofit/>
          </a:bodyPr>
          <a:lstStyle/>
          <a:p>
            <a:pPr algn="just">
              <a:buNone/>
            </a:pPr>
            <a:r>
              <a:rPr lang="pt-BR" sz="2000" dirty="0">
                <a:ea typeface="+mn-lt"/>
                <a:cs typeface="+mn-lt"/>
              </a:rPr>
              <a:t>1ª) último - procedimentos da organização para </a:t>
            </a:r>
            <a:r>
              <a:rPr lang="pt-BR" sz="2000" b="1" dirty="0">
                <a:solidFill>
                  <a:srgbClr val="0070C0"/>
                </a:solidFill>
                <a:ea typeface="+mn-lt"/>
                <a:cs typeface="+mn-lt"/>
              </a:rPr>
              <a:t>realizar</a:t>
            </a:r>
            <a:r>
              <a:rPr lang="pt-BR" sz="2000" dirty="0">
                <a:ea typeface="+mn-lt"/>
                <a:cs typeface="+mn-lt"/>
              </a:rPr>
              <a:t> o trabalho:</a:t>
            </a:r>
            <a:endParaRPr lang="pt-BR" dirty="0">
              <a:ea typeface="+mn-lt"/>
              <a:cs typeface="+mn-lt"/>
            </a:endParaRPr>
          </a:p>
          <a:p>
            <a:pPr algn="just">
              <a:buNone/>
            </a:pPr>
            <a:endParaRPr lang="pt-BR" sz="2000" dirty="0">
              <a:ea typeface="+mn-lt"/>
              <a:cs typeface="+mn-lt"/>
            </a:endParaRPr>
          </a:p>
          <a:p>
            <a:pPr algn="just"/>
            <a:r>
              <a:rPr lang="pt-BR" sz="2000" dirty="0">
                <a:ea typeface="+mn-lt"/>
                <a:cs typeface="+mn-lt"/>
              </a:rPr>
              <a:t>Procedimentos de controle de riscos, inclusive categorias de risco, impacto e definição de probabilidade e matriz de probabilidade e impacto;</a:t>
            </a:r>
            <a:endParaRPr lang="pt-BR" dirty="0"/>
          </a:p>
          <a:p>
            <a:pPr algn="just"/>
            <a:r>
              <a:rPr lang="pt-BR" sz="2000" dirty="0">
                <a:ea typeface="+mn-lt"/>
                <a:cs typeface="+mn-lt"/>
              </a:rPr>
              <a:t>Procedimentos para aprovar e emitir autorizações do trabalho;</a:t>
            </a:r>
            <a:endParaRPr lang="pt-BR" dirty="0"/>
          </a:p>
          <a:p>
            <a:pPr algn="just"/>
            <a:r>
              <a:rPr lang="pt-BR" sz="2000" dirty="0">
                <a:ea typeface="+mn-lt"/>
                <a:cs typeface="+mn-lt"/>
              </a:rPr>
              <a:t>E demais idiossincrasias das rotinas da organização, legislação a obedecer, regras da “matriz”, idioma dos documentos, etc.</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143066" cy="4753415"/>
          </a:xfrm>
        </p:spPr>
        <p:txBody>
          <a:bodyPr vert="horz" lIns="91440" tIns="45720" rIns="91440" bIns="45720" rtlCol="0" anchor="t">
            <a:normAutofit/>
          </a:bodyPr>
          <a:lstStyle/>
          <a:p>
            <a:pPr algn="just">
              <a:buNone/>
            </a:pPr>
            <a:r>
              <a:rPr lang="pt-BR" sz="2000" b="1" dirty="0">
                <a:ea typeface="+mn-lt"/>
                <a:cs typeface="+mn-lt"/>
              </a:rPr>
              <a:t>Ativos de processos organizacionais</a:t>
            </a:r>
            <a:endParaRPr lang="pt-BR" b="1" dirty="0"/>
          </a:p>
          <a:p>
            <a:pPr algn="just">
              <a:buNone/>
            </a:pPr>
            <a:r>
              <a:rPr lang="pt-BR" sz="2000" b="1" dirty="0">
                <a:ea typeface="+mn-lt"/>
                <a:cs typeface="+mn-lt"/>
              </a:rPr>
              <a:t>2ª) Base de </a:t>
            </a:r>
            <a:r>
              <a:rPr lang="pt-BR" sz="2000" b="1" dirty="0">
                <a:solidFill>
                  <a:srgbClr val="0070C0"/>
                </a:solidFill>
                <a:ea typeface="+mn-lt"/>
                <a:cs typeface="+mn-lt"/>
              </a:rPr>
              <a:t>conhecimento corporativo</a:t>
            </a:r>
            <a:r>
              <a:rPr lang="pt-BR" sz="2000" b="1" dirty="0">
                <a:ea typeface="+mn-lt"/>
                <a:cs typeface="+mn-lt"/>
              </a:rPr>
              <a:t> para </a:t>
            </a:r>
            <a:r>
              <a:rPr lang="pt-BR" sz="2000" b="1" dirty="0">
                <a:solidFill>
                  <a:srgbClr val="0070C0"/>
                </a:solidFill>
                <a:ea typeface="+mn-lt"/>
                <a:cs typeface="+mn-lt"/>
              </a:rPr>
              <a:t>armazenar e recuperar</a:t>
            </a:r>
            <a:r>
              <a:rPr lang="pt-BR" sz="2000" b="1" dirty="0">
                <a:ea typeface="+mn-lt"/>
                <a:cs typeface="+mn-lt"/>
              </a:rPr>
              <a:t> informações:</a:t>
            </a:r>
            <a:endParaRPr lang="pt-BR" b="1" dirty="0">
              <a:ea typeface="+mn-lt"/>
              <a:cs typeface="+mn-lt"/>
            </a:endParaRPr>
          </a:p>
          <a:p>
            <a:pPr algn="just">
              <a:buNone/>
            </a:pPr>
            <a:endParaRPr lang="pt-BR" sz="2000" b="1" dirty="0">
              <a:ea typeface="+mn-lt"/>
              <a:cs typeface="+mn-lt"/>
            </a:endParaRPr>
          </a:p>
          <a:p>
            <a:pPr algn="just"/>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Arquivos do projeto</a:t>
            </a:r>
            <a:endParaRPr lang="pt-BR" dirty="0"/>
          </a:p>
          <a:p>
            <a:pPr lvl="1" algn="just"/>
            <a:r>
              <a:rPr lang="pt-BR" sz="16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sz="1600"/>
          </a:p>
          <a:p>
            <a:pPr lvl="1" algn="just"/>
            <a:r>
              <a:rPr lang="pt-BR" sz="16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sz="160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315595" cy="4393982"/>
          </a:xfrm>
        </p:spPr>
        <p:txBody>
          <a:bodyPr vert="horz" lIns="91440" tIns="45720" rIns="91440" bIns="45720" rtlCol="0" anchor="t">
            <a:normAutofit/>
          </a:bodyPr>
          <a:lstStyle/>
          <a:p>
            <a:pPr>
              <a:buNone/>
            </a:pPr>
            <a:r>
              <a:rPr lang="pt-BR" sz="2000" b="1" dirty="0">
                <a:solidFill>
                  <a:srgbClr val="0070C0"/>
                </a:solidFill>
                <a:ea typeface="+mn-lt"/>
                <a:cs typeface="+mn-lt"/>
              </a:rPr>
              <a:t>Base de conhecimento corporativo da empresa</a:t>
            </a:r>
            <a:endParaRPr lang="pt-BR" dirty="0">
              <a:solidFill>
                <a:srgbClr val="000000"/>
              </a:solidFill>
            </a:endParaRPr>
          </a:p>
          <a:p>
            <a:pPr>
              <a:buNone/>
            </a:pPr>
            <a:endParaRPr lang="pt-BR" sz="2000" b="1" dirty="0">
              <a:solidFill>
                <a:srgbClr val="0070C0"/>
              </a:solidFill>
              <a:ea typeface="+mn-lt"/>
              <a:cs typeface="+mn-lt"/>
            </a:endParaRPr>
          </a:p>
          <a:p>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05467" y="1452302"/>
            <a:ext cx="10143066" cy="4393982"/>
          </a:xfrm>
        </p:spPr>
        <p:txBody>
          <a:bodyPr vert="horz" lIns="91440" tIns="45720" rIns="91440" bIns="45720" rtlCol="0" anchor="t">
            <a:normAutofit/>
          </a:bodyPr>
          <a:lstStyle/>
          <a:p>
            <a:pPr algn="just">
              <a:buNone/>
            </a:pPr>
            <a:r>
              <a:rPr lang="pt-BR" sz="2000" b="1" dirty="0">
                <a:ea typeface="+mn-lt"/>
                <a:cs typeface="+mn-lt"/>
              </a:rPr>
              <a:t>.1 Opinião especializada</a:t>
            </a:r>
            <a:endParaRPr lang="pt-BR" b="1" dirty="0"/>
          </a:p>
          <a:p>
            <a:pPr algn="just">
              <a:buNone/>
            </a:pPr>
            <a:endParaRPr lang="pt-BR" sz="2000" b="1" dirty="0">
              <a:ea typeface="+mn-lt"/>
              <a:cs typeface="+mn-lt"/>
            </a:endParaRPr>
          </a:p>
          <a:p>
            <a:pPr algn="just">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lgn="just">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91731" y="1452302"/>
            <a:ext cx="10229331" cy="4393982"/>
          </a:xfrm>
        </p:spPr>
        <p:txBody>
          <a:bodyPr vert="horz" lIns="91440" tIns="45720" rIns="91440" bIns="45720" rtlCol="0" anchor="t">
            <a:normAutofit/>
          </a:bodyPr>
          <a:lstStyle/>
          <a:p>
            <a:pPr algn="just">
              <a:buNone/>
            </a:pPr>
            <a:r>
              <a:rPr lang="pt-BR" sz="2000" b="1" dirty="0">
                <a:ea typeface="+mn-lt"/>
                <a:cs typeface="+mn-lt"/>
              </a:rPr>
              <a:t>.2 Técnicas de facilitadores</a:t>
            </a:r>
            <a:endParaRPr lang="pt-BR" b="1" dirty="0"/>
          </a:p>
          <a:p>
            <a:pPr algn="just">
              <a:buNone/>
            </a:pPr>
            <a:endParaRPr lang="pt-BR" sz="2000" b="1" dirty="0">
              <a:ea typeface="+mn-lt"/>
              <a:cs typeface="+mn-lt"/>
            </a:endParaRPr>
          </a:p>
          <a:p>
            <a:pPr algn="just"/>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lgn="just"/>
            <a:r>
              <a:rPr lang="pt-BR" sz="2000" dirty="0">
                <a:ea typeface="+mn-lt"/>
                <a:cs typeface="+mn-lt"/>
              </a:rPr>
              <a:t>Medição de benefícios, modelos de pontuação, contribuição de benefícios ou modelos econômicos.</a:t>
            </a:r>
            <a:endParaRPr lang="pt-BR" dirty="0">
              <a:ea typeface="+mn-lt"/>
              <a:cs typeface="+mn-lt"/>
            </a:endParaRPr>
          </a:p>
          <a:p>
            <a:pPr algn="just"/>
            <a:r>
              <a:rPr lang="pt-BR" sz="2000" dirty="0">
                <a:ea typeface="+mn-lt"/>
                <a:cs typeface="+mn-lt"/>
              </a:rPr>
              <a:t>Modelos matemáticos que usam algoritmos de programação linear, não-linear, dinâmica...</a:t>
            </a:r>
            <a:endParaRPr lang="pt-BR" dirty="0">
              <a:ea typeface="+mn-lt"/>
              <a:cs typeface="+mn-lt"/>
            </a:endParaRPr>
          </a:p>
          <a:p>
            <a:pPr algn="just"/>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41783" cy="4393982"/>
          </a:xfrm>
        </p:spPr>
        <p:txBody>
          <a:bodyPr vert="horz" lIns="91440" tIns="45720" rIns="91440" bIns="45720" rtlCol="0" anchor="t">
            <a:normAutofit/>
          </a:bodyPr>
          <a:lstStyle/>
          <a:p>
            <a:pPr>
              <a:buNone/>
            </a:pPr>
            <a:r>
              <a:rPr lang="pt-BR" sz="2000" b="1" dirty="0">
                <a:ea typeface="+mn-lt"/>
                <a:cs typeface="+mn-lt"/>
              </a:rPr>
              <a:t>.1 Termo de abertura do projeto </a:t>
            </a:r>
            <a:r>
              <a:rPr lang="pt-BR" sz="2000" dirty="0">
                <a:ea typeface="+mn-lt"/>
                <a:cs typeface="+mn-lt"/>
              </a:rPr>
              <a:t>(ou o nome que a entidade resolver dar)</a:t>
            </a:r>
            <a:endParaRPr lang="pt-BR" dirty="0"/>
          </a:p>
          <a:p>
            <a:pPr>
              <a:buNone/>
            </a:pPr>
            <a:endParaRPr lang="pt-BR" sz="2000" dirty="0">
              <a:ea typeface="+mn-lt"/>
              <a:cs typeface="+mn-lt"/>
            </a:endParaRPr>
          </a:p>
          <a:p>
            <a:pPr algn="just"/>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lgn="just"/>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736147" y="1452302"/>
            <a:ext cx="9740500" cy="4393982"/>
          </a:xfrm>
        </p:spPr>
        <p:txBody>
          <a:bodyPr vert="horz" lIns="91440" tIns="45720" rIns="91440" bIns="45720" rtlCol="0" anchor="t">
            <a:normAutofit/>
          </a:bodyPr>
          <a:lstStyle/>
          <a:p>
            <a:pPr marL="457200" indent="-457200">
              <a:buAutoNum type="arabicPeriod"/>
            </a:pPr>
            <a:r>
              <a:rPr lang="pt-BR" sz="2000" dirty="0">
                <a:cs typeface="Calibri" panose="020F0502020204030204"/>
              </a:rPr>
              <a:t>Desenvolver o Plano do Projeto ou Termo de Abertura (Project Charter)</a:t>
            </a:r>
          </a:p>
          <a:p>
            <a:pPr marL="457200" indent="-457200">
              <a:buAutoNum type="arabicPeriod"/>
            </a:pPr>
            <a:r>
              <a:rPr lang="pt-BR" sz="2000" dirty="0">
                <a:cs typeface="Calibri" panose="020F0502020204030204"/>
              </a:rPr>
              <a:t>Desenvolver o Plano de Gerenciamento do Projeto.</a:t>
            </a:r>
          </a:p>
          <a:p>
            <a:pPr marL="457200" indent="-457200">
              <a:buAutoNum type="arabicPeriod"/>
            </a:pPr>
            <a:r>
              <a:rPr lang="pt-BR" sz="2000" dirty="0">
                <a:cs typeface="Calibri" panose="020F0502020204030204"/>
              </a:rPr>
              <a:t>Orientar e Gerenciar o trabalho no projeto.</a:t>
            </a:r>
          </a:p>
          <a:p>
            <a:pPr marL="457200" indent="-457200">
              <a:buAutoNum type="arabicPeriod"/>
            </a:pPr>
            <a:r>
              <a:rPr lang="pt-BR" sz="2000" dirty="0">
                <a:cs typeface="Calibri" panose="020F0502020204030204"/>
              </a:rPr>
              <a:t>Monitorar e Controlar o trabalho no projeto</a:t>
            </a:r>
          </a:p>
          <a:p>
            <a:pPr marL="457200" indent="-457200">
              <a:buAutoNum type="arabicPeriod"/>
            </a:pPr>
            <a:r>
              <a:rPr lang="pt-BR" sz="2000" dirty="0">
                <a:cs typeface="Calibri" panose="020F0502020204030204"/>
              </a:rPr>
              <a:t>Manter o controle integrado das mudanças</a:t>
            </a:r>
          </a:p>
          <a:p>
            <a:pPr marL="457200" indent="-457200">
              <a:buAutoNum type="arabicPeriod"/>
            </a:pPr>
            <a:r>
              <a:rPr lang="pt-BR" sz="2000" dirty="0">
                <a:cs typeface="Calibri" panose="020F0502020204030204"/>
              </a:rPr>
              <a:t>Fechar uma fase ou o projeto.</a:t>
            </a:r>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085557" cy="4566510"/>
          </a:xfrm>
        </p:spPr>
        <p:txBody>
          <a:bodyPr vert="horz" lIns="91440" tIns="45720" rIns="91440" bIns="45720" rtlCol="0" anchor="t">
            <a:normAutofit lnSpcReduction="10000"/>
          </a:bodyPr>
          <a:lstStyle/>
          <a:p>
            <a:pPr algn="just">
              <a:buNone/>
            </a:pPr>
            <a:r>
              <a:rPr lang="pt-BR" sz="2000" b="1" dirty="0">
                <a:ea typeface="+mn-lt"/>
                <a:cs typeface="+mn-lt"/>
              </a:rPr>
              <a:t>.1 Termo de abertura do projeto TAP</a:t>
            </a:r>
            <a:endParaRPr lang="pt-BR" dirty="0">
              <a:ea typeface="+mn-lt"/>
              <a:cs typeface="+mn-lt"/>
            </a:endParaRPr>
          </a:p>
          <a:p>
            <a:pPr algn="just"/>
            <a:r>
              <a:rPr lang="pt-BR" sz="2000" dirty="0">
                <a:ea typeface="+mn-lt"/>
                <a:cs typeface="+mn-lt"/>
              </a:rPr>
              <a:t>Justificativa ou objetivo do projeto</a:t>
            </a:r>
            <a:endParaRPr lang="pt-BR" dirty="0">
              <a:cs typeface="Calibri"/>
            </a:endParaRPr>
          </a:p>
          <a:p>
            <a:pPr algn="just"/>
            <a:r>
              <a:rPr lang="pt-BR" sz="2000" dirty="0">
                <a:ea typeface="+mn-lt"/>
                <a:cs typeface="+mn-lt"/>
              </a:rPr>
              <a:t>Resultados mensuráveis e critérios de sucesso</a:t>
            </a:r>
            <a:endParaRPr lang="pt-BR" dirty="0"/>
          </a:p>
          <a:p>
            <a:pPr algn="just"/>
            <a:r>
              <a:rPr lang="pt-BR" sz="2000" dirty="0">
                <a:ea typeface="+mn-lt"/>
                <a:cs typeface="+mn-lt"/>
              </a:rPr>
              <a:t>Requisitos funcionais em alto nível</a:t>
            </a:r>
            <a:endParaRPr lang="pt-BR" dirty="0"/>
          </a:p>
          <a:p>
            <a:pPr algn="just"/>
            <a:r>
              <a:rPr lang="pt-BR" sz="2000" dirty="0">
                <a:ea typeface="+mn-lt"/>
                <a:cs typeface="+mn-lt"/>
              </a:rPr>
              <a:t>Pressupostos e limitações</a:t>
            </a:r>
            <a:endParaRPr lang="pt-BR" dirty="0"/>
          </a:p>
          <a:p>
            <a:pPr algn="just"/>
            <a:r>
              <a:rPr lang="pt-BR" sz="2000" dirty="0">
                <a:ea typeface="+mn-lt"/>
                <a:cs typeface="+mn-lt"/>
              </a:rPr>
              <a:t>Principais riscos e oportunidades</a:t>
            </a:r>
            <a:endParaRPr lang="pt-BR" dirty="0"/>
          </a:p>
          <a:p>
            <a:pPr algn="just"/>
            <a:r>
              <a:rPr lang="pt-BR" sz="2000" dirty="0">
                <a:ea typeface="+mn-lt"/>
                <a:cs typeface="+mn-lt"/>
              </a:rPr>
              <a:t>Marcos do projeto a serem alcançados e verificados</a:t>
            </a:r>
            <a:endParaRPr lang="pt-BR" dirty="0"/>
          </a:p>
          <a:p>
            <a:pPr algn="just"/>
            <a:r>
              <a:rPr lang="pt-BR" sz="2000" dirty="0">
                <a:ea typeface="+mn-lt"/>
                <a:cs typeface="+mn-lt"/>
              </a:rPr>
              <a:t>Orçamento básico</a:t>
            </a:r>
            <a:endParaRPr lang="pt-BR" dirty="0"/>
          </a:p>
          <a:p>
            <a:pPr algn="just"/>
            <a:r>
              <a:rPr lang="pt-BR" sz="2000" dirty="0">
                <a:ea typeface="+mn-lt"/>
                <a:cs typeface="+mn-lt"/>
              </a:rPr>
              <a:t>Responsáveis</a:t>
            </a:r>
            <a:endParaRPr lang="pt-BR" dirty="0"/>
          </a:p>
          <a:p>
            <a:pPr algn="just"/>
            <a:r>
              <a:rPr lang="pt-BR" sz="2000" dirty="0">
                <a:ea typeface="+mn-lt"/>
                <a:cs typeface="+mn-lt"/>
              </a:rPr>
              <a:t>Gerente designado e poderes</a:t>
            </a:r>
            <a:endParaRPr lang="pt-BR" dirty="0"/>
          </a:p>
          <a:p>
            <a:pPr algn="just"/>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452302"/>
            <a:ext cx="10186199" cy="4566510"/>
          </a:xfrm>
        </p:spPr>
        <p:txBody>
          <a:bodyPr vert="horz" lIns="91440" tIns="45720" rIns="91440" bIns="45720" rtlCol="0" anchor="t">
            <a:normAutofit/>
          </a:bodyPr>
          <a:lstStyle/>
          <a:p>
            <a:pPr algn="just">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lgn="just">
              <a:buNone/>
            </a:pPr>
            <a:endParaRPr lang="pt-BR" sz="2000" dirty="0">
              <a:ea typeface="+mn-lt"/>
              <a:cs typeface="+mn-lt"/>
            </a:endParaRPr>
          </a:p>
          <a:p>
            <a:pPr algn="just">
              <a:buNone/>
            </a:pPr>
            <a:r>
              <a:rPr lang="pt-BR" sz="2000" dirty="0">
                <a:ea typeface="+mn-lt"/>
                <a:cs typeface="+mn-lt"/>
              </a:rPr>
              <a:t>Esse plano documenta o conjunto de saídas dos processos de planejamento.</a:t>
            </a:r>
            <a:endParaRPr lang="pt-BR" dirty="0"/>
          </a:p>
          <a:p>
            <a:pPr algn="just">
              <a:buNone/>
            </a:pPr>
            <a:endParaRPr lang="pt-BR" sz="2000" dirty="0">
              <a:ea typeface="+mn-lt"/>
              <a:cs typeface="+mn-lt"/>
            </a:endParaRPr>
          </a:p>
          <a:p>
            <a:pPr algn="just">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solidFill>
                  <a:srgbClr val="0070C0"/>
                </a:solidFill>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14953" cy="4566510"/>
          </a:xfrm>
        </p:spPr>
        <p:txBody>
          <a:bodyPr vert="horz" lIns="91440" tIns="45720" rIns="91440" bIns="45720" rtlCol="0" anchor="t">
            <a:normAutofit/>
          </a:bodyPr>
          <a:lstStyle/>
          <a:p>
            <a:pPr>
              <a:buNone/>
            </a:pPr>
            <a:r>
              <a:rPr lang="pt-BR" sz="2000" b="1" dirty="0">
                <a:ea typeface="+mn-lt"/>
                <a:cs typeface="+mn-lt"/>
              </a:rPr>
              <a:t>Entradas.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TAP.</a:t>
            </a:r>
            <a:endParaRPr lang="pt-BR" b="1">
              <a:ea typeface="+mn-lt"/>
              <a:cs typeface="+mn-lt"/>
            </a:endParaRPr>
          </a:p>
          <a:p>
            <a:pPr>
              <a:buNone/>
            </a:pPr>
            <a:r>
              <a:rPr lang="pt-BR" sz="2000" b="1" dirty="0">
                <a:ea typeface="+mn-lt"/>
                <a:cs typeface="+mn-lt"/>
              </a:rPr>
              <a:t>2 Saídas de outros processos.</a:t>
            </a:r>
            <a:endParaRPr lang="pt-BR" b="1">
              <a:ea typeface="+mn-lt"/>
              <a:cs typeface="+mn-lt"/>
            </a:endParaRPr>
          </a:p>
          <a:p>
            <a:pPr>
              <a:buNone/>
            </a:pPr>
            <a:r>
              <a:rPr lang="pt-BR" sz="2000" b="1" dirty="0">
                <a:ea typeface="+mn-lt"/>
                <a:cs typeface="+mn-lt"/>
              </a:rPr>
              <a:t>3 Fatores ambientais da empresa.</a:t>
            </a:r>
            <a:endParaRPr lang="pt-BR" b="1"/>
          </a:p>
          <a:p>
            <a:pPr>
              <a:buNone/>
            </a:pPr>
            <a:r>
              <a:rPr lang="pt-BR" sz="2000" b="1" dirty="0">
                <a:ea typeface="+mn-lt"/>
                <a:cs typeface="+mn-lt"/>
              </a:rPr>
              <a:t>4 Ativos de processos organizacionais</a:t>
            </a:r>
            <a:endParaRPr lang="pt-BR" b="1" dirty="0"/>
          </a:p>
          <a:p>
            <a:pPr>
              <a:buNone/>
            </a:pPr>
            <a:endParaRPr lang="pt-BR" sz="2000"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333580" y="321734"/>
            <a:ext cx="1021495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77353" y="1452302"/>
            <a:ext cx="10143067"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Opinião especializada.</a:t>
            </a:r>
            <a:endParaRPr lang="pt-BR" b="1">
              <a:ea typeface="+mn-lt"/>
              <a:cs typeface="+mn-lt"/>
            </a:endParaRPr>
          </a:p>
          <a:p>
            <a:pPr>
              <a:buNone/>
            </a:pPr>
            <a:r>
              <a:rPr lang="pt-BR" sz="2000" b="1" dirty="0">
                <a:ea typeface="+mn-lt"/>
                <a:cs typeface="+mn-lt"/>
              </a:rPr>
              <a:t>2 Técnicas de facilitação</a:t>
            </a:r>
            <a:endParaRPr lang="pt-BR" b="1"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1276070" y="321734"/>
            <a:ext cx="10272463" cy="1135737"/>
          </a:xfrm>
        </p:spPr>
        <p:txBody>
          <a:bodyPr>
            <a:normAutofit fontScale="90000"/>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6" y="1452302"/>
            <a:ext cx="10056803" cy="4566510"/>
          </a:xfrm>
        </p:spPr>
        <p:txBody>
          <a:bodyPr vert="horz" lIns="91440" tIns="45720" rIns="91440" bIns="45720" rtlCol="0" anchor="t">
            <a:normAutofit/>
          </a:bodyPr>
          <a:lstStyle/>
          <a:p>
            <a:pPr>
              <a:buNone/>
            </a:pPr>
            <a:r>
              <a:rPr lang="pt-BR" sz="2000" b="1" dirty="0">
                <a:ea typeface="+mn-lt"/>
                <a:cs typeface="+mn-lt"/>
              </a:rPr>
              <a:t>Saída.</a:t>
            </a:r>
            <a:endParaRPr lang="pt-BR" b="1"/>
          </a:p>
          <a:p>
            <a:pPr>
              <a:buNone/>
            </a:pPr>
            <a:endParaRPr lang="pt-BR" sz="2000" b="1" dirty="0">
              <a:ea typeface="+mn-lt"/>
              <a:cs typeface="+mn-lt"/>
            </a:endParaRPr>
          </a:p>
          <a:p>
            <a:pPr>
              <a:buNone/>
            </a:pPr>
            <a:r>
              <a:rPr lang="pt-BR" sz="2000" b="1" dirty="0">
                <a:ea typeface="+mn-lt"/>
                <a:cs typeface="+mn-lt"/>
              </a:rPr>
              <a:t>1 Plano de gerenciamento do projeto</a:t>
            </a:r>
            <a:endParaRPr lang="pt-BR" b="1"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49241" y="1452302"/>
            <a:ext cx="10286840" cy="4566510"/>
          </a:xfrm>
        </p:spPr>
        <p:txBody>
          <a:bodyPr vert="horz" lIns="91440" tIns="45720" rIns="91440" bIns="45720" rtlCol="0" anchor="t">
            <a:normAutofit/>
          </a:bodyPr>
          <a:lstStyle/>
          <a:p>
            <a:pPr algn="just">
              <a:buNone/>
            </a:pPr>
            <a:r>
              <a:rPr lang="pt-BR" sz="2000" dirty="0">
                <a:ea typeface="+mn-lt"/>
                <a:cs typeface="+mn-lt"/>
              </a:rPr>
              <a:t>Integra e consolida(rá) os planos subsidiários e suas “linhas de base ou de partida” do escopo, cronograma, custo;</a:t>
            </a:r>
            <a:endParaRPr lang="pt-BR" dirty="0"/>
          </a:p>
          <a:p>
            <a:pPr algn="just">
              <a:buNone/>
            </a:pPr>
            <a:endParaRPr lang="pt-BR" sz="2000" dirty="0">
              <a:ea typeface="+mn-lt"/>
              <a:cs typeface="+mn-lt"/>
            </a:endParaRPr>
          </a:p>
          <a:p>
            <a:pPr algn="just">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lgn="just">
              <a:buNone/>
            </a:pPr>
            <a:endParaRPr lang="pt-BR" sz="2000" dirty="0">
              <a:ea typeface="+mn-lt"/>
              <a:cs typeface="+mn-lt"/>
            </a:endParaRPr>
          </a:p>
          <a:p>
            <a:pPr algn="just">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085557" cy="4566510"/>
          </a:xfrm>
        </p:spPr>
        <p:txBody>
          <a:bodyPr vert="horz" lIns="91440" tIns="45720" rIns="91440" bIns="45720" rtlCol="0" anchor="t">
            <a:normAutofit/>
          </a:bodyPr>
          <a:lstStyle/>
          <a:p>
            <a:pPr algn="just">
              <a:buNone/>
            </a:pPr>
            <a:r>
              <a:rPr lang="pt-BR" sz="2000" dirty="0">
                <a:ea typeface="+mn-lt"/>
                <a:cs typeface="+mn-lt"/>
              </a:rPr>
              <a:t>Levar a cabo o que foi planejado, monitorando as mudanças.</a:t>
            </a:r>
            <a:endParaRPr lang="pt-BR" dirty="0"/>
          </a:p>
          <a:p>
            <a:pPr algn="just">
              <a:buNone/>
            </a:pPr>
            <a:endParaRPr lang="pt-BR" sz="2000" dirty="0">
              <a:ea typeface="+mn-lt"/>
              <a:cs typeface="+mn-lt"/>
            </a:endParaRPr>
          </a:p>
          <a:p>
            <a:pPr algn="just">
              <a:buNone/>
            </a:pPr>
            <a:r>
              <a:rPr lang="pt-BR" sz="2000" dirty="0">
                <a:ea typeface="+mn-lt"/>
                <a:cs typeface="+mn-lt"/>
              </a:rPr>
              <a:t>As entregas são saídas dos processos executados para realizar o trabalho do projeto planejado e agendado no plano de gerenciamento do projeto.</a:t>
            </a:r>
            <a:endParaRPr lang="pt-BR" dirty="0"/>
          </a:p>
          <a:p>
            <a:pPr algn="just">
              <a:buNone/>
            </a:pPr>
            <a:endParaRPr lang="pt-BR" sz="2000" dirty="0">
              <a:ea typeface="+mn-lt"/>
              <a:cs typeface="+mn-lt"/>
            </a:endParaRPr>
          </a:p>
          <a:p>
            <a:pPr algn="just">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62976" y="1452302"/>
            <a:ext cx="9970538" cy="4566510"/>
          </a:xfrm>
        </p:spPr>
        <p:txBody>
          <a:bodyPr vert="horz" lIns="91440" tIns="45720" rIns="91440" bIns="45720" rtlCol="0" anchor="t">
            <a:normAutofit/>
          </a:bodyPr>
          <a:lstStyle/>
          <a:p>
            <a:pPr algn="just">
              <a:buNone/>
            </a:pPr>
            <a:r>
              <a:rPr lang="pt-BR" sz="2000" dirty="0">
                <a:ea typeface="+mn-lt"/>
                <a:cs typeface="+mn-lt"/>
              </a:rPr>
              <a:t>Ações </a:t>
            </a:r>
            <a:r>
              <a:rPr lang="pt-BR" sz="2000" b="1" dirty="0">
                <a:solidFill>
                  <a:srgbClr val="FF0000"/>
                </a:solidFill>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lgn="just">
              <a:buNone/>
            </a:pPr>
            <a:endParaRPr lang="pt-BR" sz="2000" dirty="0">
              <a:ea typeface="+mn-lt"/>
              <a:cs typeface="+mn-lt"/>
            </a:endParaRPr>
          </a:p>
          <a:p>
            <a:pPr algn="just">
              <a:buNone/>
            </a:pPr>
            <a:r>
              <a:rPr lang="pt-BR" sz="2000" dirty="0">
                <a:ea typeface="+mn-lt"/>
                <a:cs typeface="+mn-lt"/>
              </a:rPr>
              <a:t>Ações </a:t>
            </a:r>
            <a:r>
              <a:rPr lang="pt-BR" sz="2000" b="1" dirty="0">
                <a:solidFill>
                  <a:srgbClr val="FF0000"/>
                </a:solidFill>
                <a:ea typeface="+mn-lt"/>
                <a:cs typeface="+mn-lt"/>
              </a:rPr>
              <a:t>preventivas</a:t>
            </a:r>
            <a:r>
              <a:rPr lang="pt-BR" sz="2000" dirty="0">
                <a:ea typeface="+mn-lt"/>
                <a:cs typeface="+mn-lt"/>
              </a:rPr>
              <a:t> - reduzem a probabilidade de possíveis consequências negativas;</a:t>
            </a:r>
            <a:endParaRPr lang="pt-BR" dirty="0"/>
          </a:p>
          <a:p>
            <a:pPr algn="just">
              <a:buNone/>
            </a:pPr>
            <a:endParaRPr lang="pt-BR" sz="2000" dirty="0">
              <a:ea typeface="+mn-lt"/>
              <a:cs typeface="+mn-lt"/>
            </a:endParaRPr>
          </a:p>
          <a:p>
            <a:pPr algn="just">
              <a:buNone/>
            </a:pPr>
            <a:r>
              <a:rPr lang="pt-BR" sz="2000" dirty="0">
                <a:ea typeface="+mn-lt"/>
                <a:cs typeface="+mn-lt"/>
              </a:rPr>
              <a:t>Solicitações de </a:t>
            </a:r>
            <a:r>
              <a:rPr lang="pt-BR" sz="2000" b="1" dirty="0">
                <a:solidFill>
                  <a:srgbClr val="FF0000"/>
                </a:solidFill>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sz="2000" b="1" dirty="0">
                <a:ea typeface="+mn-lt"/>
                <a:cs typeface="+mn-lt"/>
              </a:rPr>
              <a:t>Entradas.</a:t>
            </a:r>
            <a:endParaRPr lang="pt-BR" b="1"/>
          </a:p>
          <a:p>
            <a:pPr algn="just">
              <a:buNone/>
            </a:pPr>
            <a:endParaRPr lang="pt-BR" sz="2000" b="1" dirty="0">
              <a:ea typeface="+mn-lt"/>
              <a:cs typeface="+mn-lt"/>
            </a:endParaRPr>
          </a:p>
          <a:p>
            <a:pPr algn="just">
              <a:buNone/>
            </a:pPr>
            <a:r>
              <a:rPr lang="pt-BR" sz="2000" b="1" dirty="0">
                <a:ea typeface="+mn-lt"/>
                <a:cs typeface="+mn-lt"/>
              </a:rPr>
              <a:t>1 Plano de gerenciamento do projeto.</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2 Solicitações de mudança aprovadas</a:t>
            </a:r>
            <a:endParaRPr lang="pt-BR" b="1"/>
          </a:p>
          <a:p>
            <a:pPr lvl="1" algn="just"/>
            <a:r>
              <a:rPr lang="pt-BR" sz="16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sz="1600"/>
          </a:p>
          <a:p>
            <a:pPr algn="just">
              <a:buNone/>
            </a:pPr>
            <a:r>
              <a:rPr lang="pt-BR" sz="2000" b="1" dirty="0">
                <a:ea typeface="+mn-lt"/>
                <a:cs typeface="+mn-lt"/>
              </a:rPr>
              <a:t>3 Fatores ambientais organizacionais.</a:t>
            </a:r>
            <a:endParaRPr lang="pt-BR" b="1">
              <a:ea typeface="+mn-lt"/>
              <a:cs typeface="+mn-lt"/>
            </a:endParaRPr>
          </a:p>
          <a:p>
            <a:pPr algn="just">
              <a:buNone/>
            </a:pPr>
            <a:endParaRPr lang="pt-BR" sz="2000" b="1" dirty="0">
              <a:ea typeface="+mn-lt"/>
              <a:cs typeface="+mn-lt"/>
            </a:endParaRPr>
          </a:p>
          <a:p>
            <a:pPr algn="just">
              <a:buNone/>
            </a:pPr>
            <a:r>
              <a:rPr lang="pt-BR" sz="2000" b="1" dirty="0">
                <a:ea typeface="+mn-lt"/>
                <a:cs typeface="+mn-lt"/>
              </a:rPr>
              <a:t>4 Ativos de processos organizacionais</a:t>
            </a:r>
            <a:endParaRPr lang="pt-BR" b="1"/>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382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92373" y="1452302"/>
            <a:ext cx="10200576" cy="4566510"/>
          </a:xfrm>
        </p:spPr>
        <p:txBody>
          <a:bodyPr vert="horz" lIns="91440" tIns="45720" rIns="91440" bIns="45720" rtlCol="0" anchor="t">
            <a:normAutofit/>
          </a:bodyPr>
          <a:lstStyle/>
          <a:p>
            <a:pPr algn="just">
              <a:buNone/>
            </a:pPr>
            <a:r>
              <a:rPr lang="pt-BR" sz="2000" b="1" dirty="0">
                <a:ea typeface="+mn-lt"/>
                <a:cs typeface="+mn-lt"/>
              </a:rPr>
              <a:t>Ferramentas e técnicas.</a:t>
            </a:r>
          </a:p>
          <a:p>
            <a:pPr algn="just">
              <a:buNone/>
            </a:pPr>
            <a:endParaRPr lang="pt-BR" sz="2000" b="1" dirty="0">
              <a:ea typeface="+mn-lt"/>
              <a:cs typeface="+mn-lt"/>
            </a:endParaRPr>
          </a:p>
          <a:p>
            <a:pPr algn="just">
              <a:buNone/>
            </a:pPr>
            <a:r>
              <a:rPr lang="pt-BR" sz="2000" b="1" dirty="0">
                <a:ea typeface="+mn-lt"/>
                <a:cs typeface="+mn-lt"/>
              </a:rPr>
              <a:t>1 Opinião especializada.</a:t>
            </a:r>
          </a:p>
          <a:p>
            <a:pPr algn="just">
              <a:buNone/>
            </a:pPr>
            <a:endParaRPr lang="pt-BR" sz="2000" b="1" dirty="0">
              <a:ea typeface="+mn-lt"/>
              <a:cs typeface="+mn-lt"/>
            </a:endParaRPr>
          </a:p>
          <a:p>
            <a:pPr algn="just">
              <a:buNone/>
            </a:pPr>
            <a:r>
              <a:rPr lang="pt-BR" sz="2000" b="1" dirty="0">
                <a:ea typeface="+mn-lt"/>
                <a:cs typeface="+mn-lt"/>
              </a:rPr>
              <a:t>2 Sistema de informações do gerenciamento de projetos </a:t>
            </a:r>
            <a:endParaRPr lang="pt-BR" b="1"/>
          </a:p>
          <a:p>
            <a:pPr lvl="1" algn="just"/>
            <a:r>
              <a:rPr lang="pt-BR" sz="1600" dirty="0">
                <a:solidFill>
                  <a:srgbClr val="FF0000"/>
                </a:solidFill>
                <a:ea typeface="+mn-lt"/>
                <a:cs typeface="+mn-lt"/>
              </a:rPr>
              <a:t>Metodologia de gerenciamento de projetos.</a:t>
            </a:r>
            <a:endParaRPr lang="pt-BR" sz="1600" dirty="0">
              <a:solidFill>
                <a:srgbClr val="FF0000"/>
              </a:solidFill>
            </a:endParaRPr>
          </a:p>
          <a:p>
            <a:pPr marL="457200" lvl="1" indent="0" algn="just">
              <a:buClr>
                <a:srgbClr val="1287C3"/>
              </a:buClr>
              <a:buNone/>
            </a:pPr>
            <a:endParaRPr lang="pt-BR" sz="1600" dirty="0">
              <a:ea typeface="+mn-lt"/>
              <a:cs typeface="+mn-lt"/>
            </a:endParaRPr>
          </a:p>
          <a:p>
            <a:pPr algn="just">
              <a:buNone/>
            </a:pPr>
            <a:r>
              <a:rPr lang="pt-BR" sz="2000" b="1" dirty="0">
                <a:ea typeface="+mn-lt"/>
                <a:cs typeface="+mn-lt"/>
              </a:rPr>
              <a:t>3 Reuniões</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52858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419844" y="1711094"/>
            <a:ext cx="10128689" cy="4393982"/>
          </a:xfrm>
        </p:spPr>
        <p:txBody>
          <a:bodyPr vert="horz" lIns="91440" tIns="45720" rIns="91440" bIns="45720" rtlCol="0" anchor="t">
            <a:normAutofit/>
          </a:bodyPr>
          <a:lstStyle/>
          <a:p>
            <a:pPr algn="just"/>
            <a:r>
              <a:rPr lang="pt-BR" sz="2000" dirty="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dirty="0">
              <a:ea typeface="+mn-lt"/>
              <a:cs typeface="+mn-lt"/>
            </a:endParaRPr>
          </a:p>
          <a:p>
            <a:pPr algn="just">
              <a:buClr>
                <a:srgbClr val="1287C3"/>
              </a:buClr>
            </a:pPr>
            <a:endParaRPr lang="pt-BR" sz="2000" dirty="0">
              <a:ea typeface="+mn-lt"/>
              <a:cs typeface="+mn-lt"/>
            </a:endParaRPr>
          </a:p>
          <a:p>
            <a:pPr algn="just"/>
            <a:r>
              <a:rPr lang="pt-BR" sz="2000" dirty="0">
                <a:ea typeface="+mn-lt"/>
                <a:cs typeface="+mn-lt"/>
              </a:rPr>
              <a:t>O esforço de integração também envolve fazer compensações entre </a:t>
            </a:r>
            <a:r>
              <a:rPr lang="pt-BR" sz="2000" dirty="0">
                <a:solidFill>
                  <a:srgbClr val="C00000"/>
                </a:solidFill>
                <a:ea typeface="+mn-lt"/>
                <a:cs typeface="+mn-lt"/>
              </a:rPr>
              <a:t>objetivos e alternativas conflitantes.</a:t>
            </a:r>
          </a:p>
        </p:txBody>
      </p:sp>
    </p:spTree>
    <p:extLst>
      <p:ext uri="{BB962C8B-B14F-4D97-AF65-F5344CB8AC3E}">
        <p14:creationId xmlns:p14="http://schemas.microsoft.com/office/powerpoint/2010/main" val="21631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20486" y="1452302"/>
            <a:ext cx="10157444" cy="4566510"/>
          </a:xfrm>
        </p:spPr>
        <p:txBody>
          <a:bodyPr vert="horz" lIns="91440" tIns="45720" rIns="91440" bIns="45720" rtlCol="0" anchor="t">
            <a:normAutofit fontScale="92500" lnSpcReduction="10000"/>
          </a:bodyPr>
          <a:lstStyle/>
          <a:p>
            <a:pPr>
              <a:buNone/>
            </a:pPr>
            <a:r>
              <a:rPr lang="pt-BR" sz="2000" b="1" dirty="0">
                <a:ea typeface="+mn-lt"/>
                <a:cs typeface="+mn-lt"/>
              </a:rPr>
              <a:t>Saídas.</a:t>
            </a:r>
            <a:endParaRPr lang="pt-BR" b="1">
              <a:ea typeface="+mn-lt"/>
              <a:cs typeface="+mn-lt"/>
            </a:endParaRPr>
          </a:p>
          <a:p>
            <a:pPr>
              <a:buNone/>
            </a:pPr>
            <a:endParaRPr lang="pt-BR" sz="2000" b="1" dirty="0">
              <a:ea typeface="+mn-lt"/>
              <a:cs typeface="+mn-lt"/>
            </a:endParaRPr>
          </a:p>
          <a:p>
            <a:pPr>
              <a:buNone/>
            </a:pPr>
            <a:r>
              <a:rPr lang="pt-BR" sz="2000" b="1" dirty="0">
                <a:ea typeface="+mn-lt"/>
                <a:cs typeface="+mn-lt"/>
              </a:rPr>
              <a:t>1 Entregas.</a:t>
            </a:r>
            <a:endParaRPr lang="pt-BR" b="1">
              <a:ea typeface="+mn-lt"/>
              <a:cs typeface="+mn-lt"/>
            </a:endParaRPr>
          </a:p>
          <a:p>
            <a:pPr>
              <a:buNone/>
            </a:pPr>
            <a:r>
              <a:rPr lang="pt-BR" sz="2000" b="1" dirty="0">
                <a:ea typeface="+mn-lt"/>
                <a:cs typeface="+mn-lt"/>
              </a:rPr>
              <a:t>2 Informações sobre o desempenho do trabalho</a:t>
            </a:r>
            <a:endParaRPr lang="pt-BR" b="1"/>
          </a:p>
          <a:p>
            <a:pPr>
              <a:buNone/>
            </a:pPr>
            <a:r>
              <a:rPr lang="pt-BR" sz="2000" b="1" dirty="0">
                <a:solidFill>
                  <a:srgbClr val="FF0000"/>
                </a:solidFill>
                <a:ea typeface="+mn-lt"/>
                <a:cs typeface="+mn-lt"/>
              </a:rPr>
              <a:t>Coleta rotineira das informações sobre a execução do plano de gerenciamento do projeto.</a:t>
            </a:r>
            <a:endParaRPr lang="pt-BR" b="1">
              <a:solidFill>
                <a:srgbClr val="FF0000"/>
              </a:solidFill>
            </a:endParaRPr>
          </a:p>
          <a:p>
            <a:pPr lvl="1" indent="0"/>
            <a:r>
              <a:rPr lang="pt-BR" sz="1600" b="1" dirty="0">
                <a:ea typeface="+mn-lt"/>
                <a:cs typeface="+mn-lt"/>
              </a:rPr>
              <a:t>Progresso do cronograma</a:t>
            </a:r>
            <a:endParaRPr lang="pt-BR" sz="1600" b="1"/>
          </a:p>
          <a:p>
            <a:pPr lvl="1" indent="0"/>
            <a:r>
              <a:rPr lang="pt-BR" sz="1600" b="1" dirty="0">
                <a:ea typeface="+mn-lt"/>
                <a:cs typeface="+mn-lt"/>
              </a:rPr>
              <a:t>Atendimento dos padrões de qualidade</a:t>
            </a:r>
            <a:endParaRPr lang="pt-BR" sz="1600" b="1"/>
          </a:p>
          <a:p>
            <a:pPr lvl="1" indent="0"/>
            <a:r>
              <a:rPr lang="pt-BR" sz="1600" b="1" dirty="0">
                <a:ea typeface="+mn-lt"/>
                <a:cs typeface="+mn-lt"/>
              </a:rPr>
              <a:t>Custos autorizados e incorridos</a:t>
            </a:r>
            <a:endParaRPr lang="pt-BR" sz="1600" b="1"/>
          </a:p>
          <a:p>
            <a:pPr lvl="1" indent="0"/>
            <a:r>
              <a:rPr lang="pt-BR" sz="1600" b="1" dirty="0">
                <a:ea typeface="+mn-lt"/>
                <a:cs typeface="+mn-lt"/>
              </a:rPr>
              <a:t>Estimativas para terminar as atividades que foram iniciadas</a:t>
            </a:r>
            <a:endParaRPr lang="pt-BR" sz="1600" b="1"/>
          </a:p>
          <a:p>
            <a:pPr lvl="1" indent="0"/>
            <a:r>
              <a:rPr lang="pt-BR" sz="1600" b="1" dirty="0">
                <a:ea typeface="+mn-lt"/>
                <a:cs typeface="+mn-lt"/>
              </a:rPr>
              <a:t>Percentual fisicamente terminado das atividades em andamento</a:t>
            </a:r>
            <a:endParaRPr lang="pt-BR" sz="1600" b="1"/>
          </a:p>
          <a:p>
            <a:pPr lvl="1" indent="0"/>
            <a:r>
              <a:rPr lang="pt-BR" sz="1600" b="1" dirty="0">
                <a:ea typeface="+mn-lt"/>
                <a:cs typeface="+mn-lt"/>
              </a:rPr>
              <a:t>Lições aprendidas documentadas colocadas na base de gestão do conhecimento</a:t>
            </a:r>
            <a:endParaRPr lang="pt-BR" sz="1600" b="1"/>
          </a:p>
          <a:p>
            <a:pPr lvl="1" indent="0"/>
            <a:r>
              <a:rPr lang="pt-BR" sz="1600" b="1" dirty="0">
                <a:ea typeface="+mn-lt"/>
                <a:cs typeface="+mn-lt"/>
              </a:rPr>
              <a:t>Detalhes da utilização de recursos.</a:t>
            </a:r>
            <a:endParaRPr lang="pt-BR" sz="1600" b="1">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754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a execução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 </a:t>
            </a:r>
            <a:endParaRPr lang="pt-BR"/>
          </a:p>
          <a:p>
            <a:pPr>
              <a:buNone/>
            </a:pPr>
            <a:r>
              <a:rPr lang="pt-BR" sz="2000" dirty="0">
                <a:ea typeface="+mn-lt"/>
                <a:cs typeface="+mn-lt"/>
              </a:rPr>
              <a:t>.3 Pedidos de mudanças</a:t>
            </a:r>
            <a:endParaRPr lang="pt-BR" dirty="0"/>
          </a:p>
          <a:p>
            <a:pPr>
              <a:buNone/>
            </a:pPr>
            <a:r>
              <a:rPr lang="pt-BR" sz="2000" dirty="0">
                <a:ea typeface="+mn-lt"/>
                <a:cs typeface="+mn-lt"/>
              </a:rPr>
              <a:t>Correções, preventivas, defeitos, atualizações.</a:t>
            </a:r>
            <a:endParaRPr lang="pt-BR" dirty="0">
              <a:ea typeface="+mn-lt"/>
              <a:cs typeface="+mn-lt"/>
            </a:endParaRPr>
          </a:p>
          <a:p>
            <a:pPr>
              <a:buNone/>
            </a:pPr>
            <a:r>
              <a:rPr lang="pt-BR" sz="2000" dirty="0">
                <a:ea typeface="+mn-lt"/>
                <a:cs typeface="+mn-lt"/>
              </a:rPr>
              <a:t>.4 Atualizações para os planos subsidiários.</a:t>
            </a:r>
            <a:endParaRPr lang="pt-BR" dirty="0">
              <a:ea typeface="+mn-lt"/>
              <a:cs typeface="+mn-lt"/>
            </a:endParaRPr>
          </a:p>
          <a:p>
            <a:pPr>
              <a:buNone/>
            </a:pPr>
            <a:r>
              <a:rPr lang="pt-BR" sz="2000" dirty="0">
                <a:ea typeface="+mn-lt"/>
                <a:cs typeface="+mn-lt"/>
              </a:rPr>
              <a:t>.5 Atualizações para demais documentos.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36432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Inclui a coleta, medição e disseminação das informações sobre o desempenho e a avaliação das medições e tendências para efetuar melhorias no processo.</a:t>
            </a:r>
            <a:endParaRPr lang="pt-BR" dirty="0">
              <a:ea typeface="+mn-lt"/>
              <a:cs typeface="+mn-lt"/>
            </a:endParaRPr>
          </a:p>
          <a:p>
            <a:pPr>
              <a:buNone/>
            </a:pPr>
            <a:r>
              <a:rPr lang="pt-BR" sz="2000" dirty="0">
                <a:ea typeface="+mn-lt"/>
                <a:cs typeface="+mn-lt"/>
              </a:rPr>
              <a:t>O monitoramento contínuo permite que a equipe de gerenciamento de projetos tenha uma visão clara da saúde do projeto e identifica as áreas que exigem atenção especial.</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7276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Comparação do desempenho real do projeto com o plano de gerenciamento, determinando se são indicadas ações preventivas ou corretivas, e sua recomendação;</a:t>
            </a:r>
            <a:endParaRPr lang="pt-BR" dirty="0"/>
          </a:p>
          <a:p>
            <a:pPr>
              <a:buNone/>
            </a:pPr>
            <a:r>
              <a:rPr lang="pt-BR" sz="2000" dirty="0">
                <a:ea typeface="+mn-lt"/>
                <a:cs typeface="+mn-lt"/>
              </a:rPr>
              <a:t>Análise, acompanhamento e monitoramento de riscos do projeto para garantir que sejam identificados, que o andamento seja relatado e que planos de respostas a riscos adequados estejam sendo executados.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3927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Manutenção de uma base de informações precisas e corretas relativas ao(s) produto(s) do projeto e a sua documentação associada;</a:t>
            </a:r>
            <a:endParaRPr lang="pt-BR" dirty="0">
              <a:ea typeface="+mn-lt"/>
              <a:cs typeface="+mn-lt"/>
            </a:endParaRPr>
          </a:p>
          <a:p>
            <a:pPr>
              <a:buNone/>
            </a:pPr>
            <a:r>
              <a:rPr lang="pt-BR" sz="2000" dirty="0">
                <a:ea typeface="+mn-lt"/>
                <a:cs typeface="+mn-lt"/>
              </a:rPr>
              <a:t>Fornecimento de informações para dar suporte a relatórios de andamento, medições de progresso e previsões;</a:t>
            </a:r>
            <a:endParaRPr lang="pt-BR" dirty="0">
              <a:ea typeface="+mn-lt"/>
              <a:cs typeface="+mn-lt"/>
            </a:endParaRPr>
          </a:p>
          <a:p>
            <a:pPr>
              <a:buNone/>
            </a:pPr>
            <a:r>
              <a:rPr lang="pt-BR" sz="2000" dirty="0">
                <a:ea typeface="+mn-lt"/>
                <a:cs typeface="+mn-lt"/>
              </a:rPr>
              <a:t>Fornecimento de previsões para atualizar o cronograma atual.</a:t>
            </a:r>
            <a:endParaRPr lang="pt-BR" dirty="0">
              <a:cs typeface="Calibri"/>
            </a:endParaRPr>
          </a:p>
          <a:p>
            <a:pPr>
              <a:buNone/>
            </a:pPr>
            <a:r>
              <a:rPr lang="pt-BR" sz="2000" dirty="0">
                <a:ea typeface="+mn-lt"/>
                <a:cs typeface="+mn-lt"/>
              </a:rPr>
              <a:t>Monitoramento da implementação de mudanças aprovadas.</a:t>
            </a:r>
            <a:endParaRPr lang="pt-BR"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0270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p>
          <a:p>
            <a:pPr>
              <a:buNone/>
            </a:pPr>
            <a:r>
              <a:rPr lang="pt-BR" sz="2000" dirty="0">
                <a:ea typeface="+mn-lt"/>
                <a:cs typeface="+mn-lt"/>
              </a:rPr>
              <a:t>2 Previsões para </a:t>
            </a:r>
            <a:r>
              <a:rPr lang="pt-BR" sz="2000" dirty="0" err="1">
                <a:ea typeface="+mn-lt"/>
                <a:cs typeface="+mn-lt"/>
              </a:rPr>
              <a:t>términoDerivadas</a:t>
            </a:r>
            <a:r>
              <a:rPr lang="pt-BR" sz="2000" dirty="0">
                <a:ea typeface="+mn-lt"/>
                <a:cs typeface="+mn-lt"/>
              </a:rPr>
              <a:t> da comparação entre a linha de base do cronograma e a situação atual, apuração de variações estabelecendo índices..</a:t>
            </a:r>
            <a:endParaRPr lang="pt-BR" dirty="0"/>
          </a:p>
          <a:p>
            <a:pPr>
              <a:buNone/>
            </a:pPr>
            <a:r>
              <a:rPr lang="pt-BR" sz="2000" dirty="0">
                <a:ea typeface="+mn-lt"/>
                <a:cs typeface="+mn-lt"/>
              </a:rPr>
              <a:t>3 Previsões para custo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80763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.4 Solicitações de mudança validadas</a:t>
            </a:r>
            <a:endParaRPr lang="pt-BR" dirty="0"/>
          </a:p>
          <a:p>
            <a:pPr>
              <a:buNone/>
            </a:pPr>
            <a:r>
              <a:rPr lang="pt-BR" sz="2000" dirty="0">
                <a:ea typeface="+mn-lt"/>
                <a:cs typeface="+mn-lt"/>
              </a:rPr>
              <a:t>As solicitações de mudança eventualmente rejeitadas incluem sua documentação de apoio e a situação da revisão das mudanças, que mostra a razão e destinação dos pedidos quando rejeitados.</a:t>
            </a:r>
            <a:endParaRPr lang="pt-BR" dirty="0"/>
          </a:p>
          <a:p>
            <a:pPr marL="0" indent="0">
              <a:buNone/>
            </a:pPr>
            <a:r>
              <a:rPr lang="pt-BR" sz="2000" dirty="0">
                <a:ea typeface="+mn-lt"/>
                <a:cs typeface="+mn-lt"/>
              </a:rPr>
              <a:t>.5 Informações de Desempenho</a:t>
            </a:r>
            <a:endParaRPr lang="pt-BR" dirty="0">
              <a:cs typeface="Calibri" panose="020F0502020204030204"/>
            </a:endParaRPr>
          </a:p>
          <a:p>
            <a:pPr marL="0" indent="0">
              <a:buNone/>
            </a:pPr>
            <a:r>
              <a:rPr lang="pt-BR" sz="2000" dirty="0">
                <a:ea typeface="+mn-lt"/>
                <a:cs typeface="+mn-lt"/>
              </a:rPr>
              <a:t>.6 Fatores ambientais organizacionais.</a:t>
            </a:r>
            <a:endParaRPr lang="pt-BR" dirty="0">
              <a:cs typeface="Calibri" panose="020F0502020204030204"/>
            </a:endParaRPr>
          </a:p>
          <a:p>
            <a:pPr marL="0" indent="0">
              <a:buNone/>
            </a:pPr>
            <a:r>
              <a:rPr lang="pt-BR" sz="2000" dirty="0">
                <a:ea typeface="+mn-lt"/>
                <a:cs typeface="+mn-lt"/>
              </a:rPr>
              <a:t>.7 Ativos de processos organizacionais</a:t>
            </a:r>
            <a:endParaRPr lang="pt-BR">
              <a:cs typeface="Calibri" panose="020F0502020204030204"/>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76931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a:t>
            </a:r>
            <a:r>
              <a:rPr lang="pt-BR" sz="2000" dirty="0" err="1">
                <a:ea typeface="+mn-lt"/>
                <a:cs typeface="+mn-lt"/>
              </a:rPr>
              <a:t>analíticasExemplo</a:t>
            </a:r>
            <a:r>
              <a:rPr lang="pt-BR" sz="2000" dirty="0">
                <a:ea typeface="+mn-lt"/>
                <a:cs typeface="+mn-lt"/>
              </a:rPr>
              <a:t> - a técnica do valor agregado mede o desempenho do projeto conforme ele se move da iniciação do projeto para o seu encerramento. Fornece um meio de prever o desempenho futuro com base no desempenho passado..</a:t>
            </a:r>
            <a:endParaRPr lang="pt-BR" dirty="0"/>
          </a:p>
          <a:p>
            <a:pPr>
              <a:buNone/>
            </a:pPr>
            <a:r>
              <a:rPr lang="pt-BR" sz="2000" dirty="0">
                <a:ea typeface="+mn-lt"/>
                <a:cs typeface="+mn-lt"/>
              </a:rPr>
              <a:t>3 Sistema de informações do gerenciamento de projetos</a:t>
            </a:r>
            <a:endParaRPr lang="pt-BR" dirty="0">
              <a:ea typeface="+mn-lt"/>
              <a:cs typeface="+mn-lt"/>
            </a:endParaRPr>
          </a:p>
          <a:p>
            <a:pPr>
              <a:buNone/>
            </a:pPr>
            <a:r>
              <a:rPr lang="pt-BR" sz="2000" dirty="0">
                <a:ea typeface="+mn-lt"/>
                <a:cs typeface="+mn-lt"/>
              </a:rPr>
              <a:t>Metodologia de gerenciamento de projetos.</a:t>
            </a:r>
            <a:endParaRPr lang="pt-BR" dirty="0">
              <a:ea typeface="+mn-lt"/>
              <a:cs typeface="+mn-lt"/>
            </a:endParaRPr>
          </a:p>
          <a:p>
            <a:pPr>
              <a:buNone/>
            </a:pPr>
            <a:r>
              <a:rPr lang="pt-BR" sz="2000" dirty="0">
                <a:ea typeface="+mn-lt"/>
                <a:cs typeface="+mn-lt"/>
              </a:rPr>
              <a:t>4 Reuniões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0334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4.4 Monitorar e Controlar o trabalho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Saídas.</a:t>
            </a:r>
            <a:endParaRPr lang="pt-BR" b="1" dirty="0">
              <a:ea typeface="+mn-lt"/>
              <a:cs typeface="+mn-lt"/>
            </a:endParaRPr>
          </a:p>
          <a:p>
            <a:pPr>
              <a:buNone/>
            </a:pPr>
            <a:r>
              <a:rPr lang="pt-BR" sz="2000" b="1" dirty="0">
                <a:ea typeface="+mn-lt"/>
                <a:cs typeface="+mn-lt"/>
              </a:rPr>
              <a:t>.1 Mudanças solicitadas.</a:t>
            </a:r>
            <a:endParaRPr lang="pt-BR" b="1" dirty="0">
              <a:ea typeface="+mn-lt"/>
              <a:cs typeface="+mn-lt"/>
            </a:endParaRPr>
          </a:p>
          <a:p>
            <a:pPr>
              <a:buNone/>
            </a:pPr>
            <a:r>
              <a:rPr lang="pt-BR" sz="2000" b="1" dirty="0">
                <a:ea typeface="+mn-lt"/>
                <a:cs typeface="+mn-lt"/>
              </a:rPr>
              <a:t>.2 Relatórios de desempenho.</a:t>
            </a:r>
            <a:endParaRPr lang="pt-BR" b="1" dirty="0">
              <a:cs typeface="Calibri"/>
            </a:endParaRPr>
          </a:p>
          <a:p>
            <a:pPr>
              <a:buNone/>
            </a:pPr>
            <a:r>
              <a:rPr lang="pt-BR" sz="2000" b="1" dirty="0">
                <a:ea typeface="+mn-lt"/>
                <a:cs typeface="+mn-lt"/>
              </a:rPr>
              <a:t>.3 Atualizações para os planos de gerenciamento.</a:t>
            </a:r>
            <a:endParaRPr lang="pt-BR" b="1" dirty="0">
              <a:ea typeface="+mn-lt"/>
              <a:cs typeface="+mn-lt"/>
            </a:endParaRPr>
          </a:p>
          <a:p>
            <a:pPr>
              <a:buNone/>
            </a:pPr>
            <a:r>
              <a:rPr lang="pt-BR" sz="2000" b="1" dirty="0">
                <a:ea typeface="+mn-lt"/>
                <a:cs typeface="+mn-lt"/>
              </a:rPr>
              <a:t>.4 Atualizações para documentos do projeto</a:t>
            </a:r>
            <a:endParaRPr lang="pt-BR" b="1"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204489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É o processo de rever, aprovar ou não, programar execução das mudanças propostas.</a:t>
            </a:r>
            <a:endParaRPr lang="pt-BR" dirty="0">
              <a:ea typeface="+mn-lt"/>
              <a:cs typeface="+mn-lt"/>
            </a:endParaRPr>
          </a:p>
          <a:p>
            <a:pPr>
              <a:buNone/>
            </a:pPr>
            <a:r>
              <a:rPr lang="pt-BR" sz="2000" dirty="0">
                <a:ea typeface="+mn-lt"/>
                <a:cs typeface="+mn-lt"/>
              </a:rPr>
              <a:t>Devem ser acompanhadas de estimativas de custos, sequências de atividades do cronograma, datas do cronograma, recursos necessários e análise de alternativas de respostas a riscos, novos ou revisados.</a:t>
            </a:r>
            <a:endParaRPr lang="pt-BR" dirty="0">
              <a:ea typeface="+mn-lt"/>
              <a:cs typeface="+mn-lt"/>
            </a:endParaRPr>
          </a:p>
          <a:p>
            <a:pPr>
              <a:buNone/>
            </a:pPr>
            <a:r>
              <a:rPr lang="pt-BR" sz="2000" dirty="0">
                <a:ea typeface="+mn-lt"/>
                <a:cs typeface="+mn-lt"/>
              </a:rPr>
              <a:t>Essas mudanças podem exigir ajustes no plano de gerenciamento, na declaração do escopo ou em outras entregas do projeto.</a:t>
            </a:r>
            <a:endParaRPr lang="pt-BR" dirty="0"/>
          </a:p>
          <a:p>
            <a:pPr>
              <a:buNone/>
            </a:pPr>
            <a:endParaRPr lang="pt-BR" sz="2000" b="1"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84634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249847"/>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380415"/>
            <a:ext cx="10085557" cy="4393982"/>
          </a:xfrm>
        </p:spPr>
        <p:txBody>
          <a:bodyPr vert="horz" lIns="91440" tIns="45720" rIns="91440" bIns="45720" rtlCol="0" anchor="t">
            <a:normAutofit/>
          </a:bodyPr>
          <a:lstStyle/>
          <a:p>
            <a:pPr marL="0" indent="0">
              <a:buNone/>
            </a:pPr>
            <a:r>
              <a:rPr lang="pt-BR" sz="2000" dirty="0">
                <a:ea typeface="+mn-lt"/>
                <a:cs typeface="+mn-lt"/>
              </a:rPr>
              <a:t>Entradas.</a:t>
            </a:r>
            <a:endParaRPr lang="pt-BR" sz="2000" dirty="0">
              <a:solidFill>
                <a:srgbClr val="000000"/>
              </a:solidFill>
              <a:ea typeface="+mn-lt"/>
              <a:cs typeface="+mn-lt"/>
            </a:endParaRPr>
          </a:p>
          <a:p>
            <a:pPr marL="0" indent="0">
              <a:buNone/>
            </a:pPr>
            <a:r>
              <a:rPr lang="pt-BR" sz="2000" b="1" dirty="0">
                <a:ea typeface="+mn-lt"/>
                <a:cs typeface="+mn-lt"/>
              </a:rPr>
              <a:t>1 Declaração de trabalho</a:t>
            </a:r>
            <a:endParaRPr lang="pt-BR" b="1" dirty="0">
              <a:cs typeface="Calibri" panose="020F0502020204030204"/>
            </a:endParaRPr>
          </a:p>
          <a:p>
            <a:pPr marL="0" indent="0" algn="just">
              <a:buNone/>
            </a:pPr>
            <a:r>
              <a:rPr lang="pt-BR" sz="2000" dirty="0">
                <a:ea typeface="+mn-lt"/>
                <a:cs typeface="+mn-lt"/>
              </a:rPr>
              <a:t>A declaração do trabalho é uma descrição dos produtos ou serviços que serão fornecidos pelo projeto. São </a:t>
            </a:r>
            <a:r>
              <a:rPr lang="pt-BR" sz="2000" b="1" dirty="0">
                <a:solidFill>
                  <a:schemeClr val="accent1">
                    <a:lumMod val="75000"/>
                  </a:schemeClr>
                </a:solidFill>
                <a:ea typeface="+mn-lt"/>
                <a:cs typeface="+mn-lt"/>
              </a:rPr>
              <a:t>necessidades</a:t>
            </a:r>
            <a:r>
              <a:rPr lang="pt-BR" sz="2000" dirty="0">
                <a:ea typeface="+mn-lt"/>
                <a:cs typeface="+mn-lt"/>
              </a:rPr>
              <a:t> de negócios, </a:t>
            </a:r>
            <a:r>
              <a:rPr lang="pt-BR" sz="2000" b="1" dirty="0">
                <a:solidFill>
                  <a:schemeClr val="accent1">
                    <a:lumMod val="75000"/>
                  </a:schemeClr>
                </a:solidFill>
                <a:ea typeface="+mn-lt"/>
                <a:cs typeface="+mn-lt"/>
              </a:rPr>
              <a:t>requisitos</a:t>
            </a:r>
            <a:r>
              <a:rPr lang="pt-BR" sz="2000" dirty="0">
                <a:ea typeface="+mn-lt"/>
                <a:cs typeface="+mn-lt"/>
              </a:rPr>
              <a:t> do serviço ou produto, recebidas do cliente externo como parte de um documento de licitação, </a:t>
            </a:r>
            <a:r>
              <a:rPr lang="pt-BR" sz="2000" b="1" dirty="0">
                <a:solidFill>
                  <a:schemeClr val="accent1">
                    <a:lumMod val="75000"/>
                  </a:schemeClr>
                </a:solidFill>
                <a:ea typeface="+mn-lt"/>
                <a:cs typeface="+mn-lt"/>
              </a:rPr>
              <a:t>solicitações</a:t>
            </a:r>
            <a:r>
              <a:rPr lang="pt-BR" sz="2000" dirty="0">
                <a:ea typeface="+mn-lt"/>
                <a:cs typeface="+mn-lt"/>
              </a:rPr>
              <a:t> de proposta, </a:t>
            </a:r>
            <a:r>
              <a:rPr lang="pt-BR" sz="2000" b="1" dirty="0">
                <a:solidFill>
                  <a:schemeClr val="accent1">
                    <a:lumMod val="75000"/>
                  </a:schemeClr>
                </a:solidFill>
                <a:ea typeface="+mn-lt"/>
                <a:cs typeface="+mn-lt"/>
              </a:rPr>
              <a:t>informações</a:t>
            </a:r>
            <a:r>
              <a:rPr lang="pt-BR" sz="2000" dirty="0">
                <a:ea typeface="+mn-lt"/>
                <a:cs typeface="+mn-lt"/>
              </a:rPr>
              <a:t>, preços ou como parte de um </a:t>
            </a:r>
            <a:r>
              <a:rPr lang="pt-BR" sz="2000" b="1" dirty="0">
                <a:ea typeface="+mn-lt"/>
                <a:cs typeface="+mn-lt"/>
              </a:rPr>
              <a:t>contrato</a:t>
            </a:r>
            <a:r>
              <a:rPr lang="pt-BR" sz="2000" dirty="0">
                <a:ea typeface="+mn-lt"/>
                <a:cs typeface="+mn-lt"/>
              </a:rPr>
              <a:t>.</a:t>
            </a:r>
            <a:endParaRPr lang="pt-BR" dirty="0"/>
          </a:p>
          <a:p>
            <a:pPr>
              <a:buClr>
                <a:srgbClr val="1287C3"/>
              </a:buClr>
            </a:pPr>
            <a:endParaRPr lang="pt-BR" sz="2000" dirty="0">
              <a:ea typeface="+mn-lt"/>
              <a:cs typeface="+mn-lt"/>
            </a:endParaRPr>
          </a:p>
          <a:p>
            <a:pPr marL="0" indent="0">
              <a:buNone/>
            </a:pPr>
            <a:r>
              <a:rPr lang="pt-BR" sz="2000" b="1" dirty="0">
                <a:ea typeface="+mn-lt"/>
                <a:cs typeface="+mn-lt"/>
              </a:rPr>
              <a:t>2 Modelo / plano do negócio</a:t>
            </a:r>
            <a:endParaRPr lang="pt-BR" b="1" dirty="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15028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.2 Informações sobre o desempenho do trabalho.</a:t>
            </a:r>
            <a:endParaRPr lang="pt-BR" dirty="0"/>
          </a:p>
          <a:p>
            <a:pPr>
              <a:buNone/>
            </a:pPr>
            <a:r>
              <a:rPr lang="pt-BR" sz="2000" dirty="0">
                <a:ea typeface="+mn-lt"/>
                <a:cs typeface="+mn-lt"/>
              </a:rPr>
              <a:t>.3 Mudanças solicitadas.</a:t>
            </a:r>
            <a:endParaRPr lang="pt-BR" dirty="0"/>
          </a:p>
          <a:p>
            <a:pPr>
              <a:buNone/>
            </a:pPr>
            <a:r>
              <a:rPr lang="pt-BR" sz="2000" dirty="0">
                <a:ea typeface="+mn-lt"/>
                <a:cs typeface="+mn-lt"/>
              </a:rPr>
              <a:t>.4 Fatores ambientais organizacionais.</a:t>
            </a:r>
            <a:endParaRPr lang="pt-BR" dirty="0">
              <a:ea typeface="+mn-lt"/>
              <a:cs typeface="+mn-lt"/>
            </a:endParaRPr>
          </a:p>
          <a:p>
            <a:pPr>
              <a:buNone/>
            </a:pPr>
            <a:r>
              <a:rPr lang="pt-BR" sz="2000" dirty="0">
                <a:ea typeface="+mn-lt"/>
                <a:cs typeface="+mn-lt"/>
              </a:rPr>
              <a:t>.5 Ativos de processos organizacionais</a:t>
            </a:r>
            <a:endParaRPr lang="pt-BR" dirty="0"/>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501832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Ferramentas e técnicas.</a:t>
            </a:r>
            <a:endParaRPr lang="pt-BR" b="1" dirty="0">
              <a:ea typeface="+mn-lt"/>
              <a:cs typeface="+mn-lt"/>
            </a:endParaRPr>
          </a:p>
          <a:p>
            <a:pPr>
              <a:buNone/>
            </a:pPr>
            <a:r>
              <a:rPr lang="pt-BR" sz="2000" b="1" dirty="0">
                <a:ea typeface="+mn-lt"/>
                <a:cs typeface="+mn-lt"/>
              </a:rPr>
              <a:t>1 Opinião especializada.</a:t>
            </a:r>
            <a:endParaRPr lang="pt-BR" b="1" dirty="0">
              <a:ea typeface="+mn-lt"/>
              <a:cs typeface="+mn-lt"/>
            </a:endParaRPr>
          </a:p>
          <a:p>
            <a:pPr>
              <a:buNone/>
            </a:pPr>
            <a:r>
              <a:rPr lang="pt-BR" sz="2000" b="1" dirty="0">
                <a:ea typeface="+mn-lt"/>
                <a:cs typeface="+mn-lt"/>
              </a:rPr>
              <a:t>2 Reuniões.</a:t>
            </a:r>
            <a:endParaRPr lang="pt-BR" b="1" dirty="0">
              <a:ea typeface="+mn-lt"/>
              <a:cs typeface="+mn-lt"/>
            </a:endParaRPr>
          </a:p>
          <a:p>
            <a:pPr>
              <a:buNone/>
            </a:pPr>
            <a:r>
              <a:rPr lang="pt-BR" sz="2000" b="1" dirty="0">
                <a:ea typeface="+mn-lt"/>
                <a:cs typeface="+mn-lt"/>
              </a:rPr>
              <a:t>3 Ferramentas de controle de mudanças, configurações acompanhamento, auditoria e versões.</a:t>
            </a:r>
            <a:endParaRPr lang="pt-BR"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6281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4.5 Controle integrado de mudanças</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Solicitações de mudança aprovadas.</a:t>
            </a:r>
            <a:endParaRPr lang="pt-BR" dirty="0">
              <a:ea typeface="+mn-lt"/>
              <a:cs typeface="+mn-lt"/>
            </a:endParaRPr>
          </a:p>
          <a:p>
            <a:pPr>
              <a:buNone/>
            </a:pPr>
            <a:r>
              <a:rPr lang="pt-BR" sz="2000" dirty="0">
                <a:ea typeface="+mn-lt"/>
                <a:cs typeface="+mn-lt"/>
              </a:rPr>
              <a:t>.2 Histórico de mudanças.</a:t>
            </a:r>
            <a:endParaRPr lang="pt-BR" dirty="0">
              <a:ea typeface="+mn-lt"/>
              <a:cs typeface="+mn-lt"/>
            </a:endParaRPr>
          </a:p>
          <a:p>
            <a:pPr>
              <a:buNone/>
            </a:pPr>
            <a:r>
              <a:rPr lang="pt-BR" sz="2000" dirty="0">
                <a:ea typeface="+mn-lt"/>
                <a:cs typeface="+mn-lt"/>
              </a:rPr>
              <a:t>.3 Atualizações para o Plano de gerenciamento do projeto.</a:t>
            </a:r>
            <a:endParaRPr lang="pt-BR" dirty="0">
              <a:ea typeface="+mn-lt"/>
              <a:cs typeface="+mn-lt"/>
            </a:endParaRPr>
          </a:p>
          <a:p>
            <a:pPr>
              <a:buNone/>
            </a:pPr>
            <a:r>
              <a:rPr lang="pt-BR" sz="2000" dirty="0">
                <a:ea typeface="+mn-lt"/>
                <a:cs typeface="+mn-lt"/>
              </a:rPr>
              <a:t>.4 Atualizações para documentos do projeto</a:t>
            </a:r>
            <a:endParaRPr lang="pt-BR" dirty="0"/>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2545745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Plano de gerenciamento do projeto</a:t>
            </a:r>
            <a:endParaRPr lang="pt-BR" dirty="0"/>
          </a:p>
          <a:p>
            <a:pPr>
              <a:buNone/>
            </a:pPr>
            <a:r>
              <a:rPr lang="pt-BR" sz="2000" dirty="0">
                <a:ea typeface="+mn-lt"/>
                <a:cs typeface="+mn-lt"/>
              </a:rPr>
              <a:t>Documentação do contrato.</a:t>
            </a:r>
            <a:endParaRPr lang="pt-BR" dirty="0">
              <a:ea typeface="+mn-lt"/>
              <a:cs typeface="+mn-lt"/>
            </a:endParaRPr>
          </a:p>
          <a:p>
            <a:pPr>
              <a:buNone/>
            </a:pPr>
            <a:r>
              <a:rPr lang="pt-BR" sz="2000" dirty="0">
                <a:ea typeface="+mn-lt"/>
                <a:cs typeface="+mn-lt"/>
              </a:rPr>
              <a:t>.2 Entregas aceitas.</a:t>
            </a:r>
            <a:endParaRPr lang="pt-BR" dirty="0">
              <a:ea typeface="+mn-lt"/>
              <a:cs typeface="+mn-lt"/>
            </a:endParaRPr>
          </a:p>
          <a:p>
            <a:pPr>
              <a:buNone/>
            </a:pPr>
            <a:r>
              <a:rPr lang="pt-BR" sz="2000" dirty="0">
                <a:ea typeface="+mn-lt"/>
                <a:cs typeface="+mn-lt"/>
              </a:rPr>
              <a:t>.3 Ativos de processos organizacionais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658267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p>
          <a:p>
            <a:pPr>
              <a:buNone/>
            </a:pPr>
            <a:r>
              <a:rPr lang="pt-BR" sz="2000" dirty="0">
                <a:ea typeface="+mn-lt"/>
                <a:cs typeface="+mn-lt"/>
              </a:rPr>
              <a:t>Os seus Departamentos Jurídico e Financeiro!.</a:t>
            </a:r>
            <a:endParaRPr lang="pt-BR" dirty="0"/>
          </a:p>
          <a:p>
            <a:pPr>
              <a:buNone/>
            </a:pPr>
            <a:r>
              <a:rPr lang="pt-BR" sz="2000" dirty="0">
                <a:ea typeface="+mn-lt"/>
                <a:cs typeface="+mn-lt"/>
              </a:rPr>
              <a:t>.2 Técnicas estatísticas.</a:t>
            </a:r>
            <a:endParaRPr lang="pt-BR" dirty="0">
              <a:ea typeface="+mn-lt"/>
              <a:cs typeface="+mn-lt"/>
            </a:endParaRPr>
          </a:p>
          <a:p>
            <a:pPr>
              <a:buNone/>
            </a:pPr>
            <a:r>
              <a:rPr lang="pt-BR" sz="2000" dirty="0">
                <a:ea typeface="+mn-lt"/>
                <a:cs typeface="+mn-lt"/>
              </a:rPr>
              <a:t>.3 Reuniões</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82341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1 Produto, serviço ou resultado final</a:t>
            </a:r>
            <a:endParaRPr lang="pt-BR" dirty="0"/>
          </a:p>
          <a:p>
            <a:pPr>
              <a:buNone/>
            </a:pPr>
            <a:r>
              <a:rPr lang="pt-BR" sz="2000" dirty="0">
                <a:ea typeface="+mn-lt"/>
                <a:cs typeface="+mn-lt"/>
              </a:rPr>
              <a:t>A aceitação formal e a entrega do produto, serviço ou resultado final que o projeto foi autorizado a produzir. Inclui o recebimento de uma declaração formal de que os termos do contrato foram atendidos..</a:t>
            </a:r>
            <a:endParaRPr lang="pt-BR" dirty="0"/>
          </a:p>
          <a:p>
            <a:pPr>
              <a:buNone/>
            </a:pPr>
            <a:r>
              <a:rPr lang="pt-BR" sz="2000" dirty="0">
                <a:ea typeface="+mn-lt"/>
                <a:cs typeface="+mn-lt"/>
              </a:rPr>
              <a:t>2 Ativos de processos organizacionais (atualizações)</a:t>
            </a:r>
            <a:endParaRPr lang="pt-BR" dirty="0"/>
          </a:p>
          <a:p>
            <a:pPr>
              <a:buNone/>
            </a:pPr>
            <a:r>
              <a:rPr lang="pt-BR" sz="2000" dirty="0">
                <a:ea typeface="+mn-lt"/>
                <a:cs typeface="+mn-lt"/>
              </a:rPr>
              <a:t>O encerramento incluirá o desenvolvimento do índice e localização da documentação do projeto usando o sistema de gerenciamento de configuração</a:t>
            </a:r>
            <a:endParaRPr lang="pt-BR" dirty="0"/>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31168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administrativo</a:t>
            </a:r>
            <a:endParaRPr lang="pt-BR" dirty="0"/>
          </a:p>
          <a:p>
            <a:pPr>
              <a:buNone/>
            </a:pPr>
            <a:r>
              <a:rPr lang="pt-BR" sz="2000" dirty="0">
                <a:ea typeface="+mn-lt"/>
                <a:cs typeface="+mn-lt"/>
              </a:rPr>
              <a:t>Estabelecidos os procedimentos para transferir os serviços ou produtos do projeto para a produção e/ou para as operações.</a:t>
            </a:r>
            <a:endParaRPr lang="pt-BR" dirty="0"/>
          </a:p>
          <a:p>
            <a:pPr>
              <a:buNone/>
            </a:pPr>
            <a:r>
              <a:rPr lang="pt-BR" sz="2000" dirty="0">
                <a:ea typeface="+mn-lt"/>
                <a:cs typeface="+mn-lt"/>
              </a:rPr>
              <a:t>Ações e atividades para definir os requisitos de aprovação das partes interessadas em relação a mudanças e a todos os níveis de entregas.</a:t>
            </a:r>
            <a:endParaRPr lang="pt-BR" dirty="0"/>
          </a:p>
          <a:p>
            <a:pPr>
              <a:buNone/>
            </a:pPr>
            <a:r>
              <a:rPr lang="pt-BR" sz="2000" dirty="0">
                <a:ea typeface="+mn-lt"/>
                <a:cs typeface="+mn-lt"/>
              </a:rPr>
              <a:t>Ações para confirmar que o projeto atendeu a todos os requisitos do patrocinador, cliente e outras partes interessadas, verificar se todas as entregas foram fornecidas e aceitas e validar o atendimento dos critérios de saída e de término.</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1713994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Saídas</a:t>
            </a:r>
            <a:endParaRPr lang="pt-BR" dirty="0">
              <a:ea typeface="+mn-lt"/>
              <a:cs typeface="+mn-lt"/>
            </a:endParaRPr>
          </a:p>
          <a:p>
            <a:pPr>
              <a:buNone/>
            </a:pPr>
            <a:r>
              <a:rPr lang="pt-BR" sz="2000" dirty="0">
                <a:ea typeface="+mn-lt"/>
                <a:cs typeface="+mn-lt"/>
              </a:rPr>
              <a:t>Procedimento de encerramento de contratos</a:t>
            </a:r>
            <a:endParaRPr lang="pt-BR" dirty="0"/>
          </a:p>
          <a:p>
            <a:pPr>
              <a:buNone/>
            </a:pPr>
            <a:r>
              <a:rPr lang="pt-BR" sz="2000" dirty="0">
                <a:ea typeface="+mn-lt"/>
                <a:cs typeface="+mn-lt"/>
              </a:rPr>
              <a:t>Metodologia passo a passo que aborda os termos e condições dos contratos e quaisquer critérios de saída ou de término necessários para o encerramento do contrato.</a:t>
            </a:r>
            <a:endParaRPr lang="pt-BR" dirty="0">
              <a:ea typeface="+mn-lt"/>
              <a:cs typeface="+mn-lt"/>
            </a:endParaRPr>
          </a:p>
          <a:p>
            <a:pPr>
              <a:buNone/>
            </a:pPr>
            <a:r>
              <a:rPr lang="pt-BR" sz="2000" dirty="0">
                <a:ea typeface="+mn-lt"/>
                <a:cs typeface="+mn-lt"/>
              </a:rPr>
              <a:t>Descreve todas as atividades e responsabilidades relacionadas dos membros da equipe do projeto, clientes e outras partes interessadas envolvidos no processo de encerramento de contratos.</a:t>
            </a:r>
            <a:endParaRPr lang="pt-BR" dirty="0"/>
          </a:p>
          <a:p>
            <a:pPr>
              <a:buNone/>
            </a:pPr>
            <a:r>
              <a:rPr lang="pt-BR" sz="2000" dirty="0">
                <a:ea typeface="+mn-lt"/>
                <a:cs typeface="+mn-lt"/>
              </a:rPr>
              <a:t>As ações realizadas encerram formalmente todos os contratos associados ao projeto terminado.</a:t>
            </a:r>
            <a:endParaRPr lang="pt-BR"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4171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4.6 Encerrar o projeto ou fase</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Documentação da aceitação formal.</a:t>
            </a:r>
            <a:endParaRPr lang="pt-BR" dirty="0"/>
          </a:p>
          <a:p>
            <a:pPr>
              <a:buNone/>
            </a:pPr>
            <a:r>
              <a:rPr lang="pt-BR" sz="2000" dirty="0">
                <a:ea typeface="+mn-lt"/>
                <a:cs typeface="+mn-lt"/>
              </a:rPr>
              <a:t>Arquivos do projeto.</a:t>
            </a:r>
            <a:endParaRPr lang="pt-BR" dirty="0"/>
          </a:p>
          <a:p>
            <a:pPr>
              <a:buNone/>
            </a:pPr>
            <a:r>
              <a:rPr lang="pt-BR" sz="2000" dirty="0">
                <a:ea typeface="+mn-lt"/>
                <a:cs typeface="+mn-lt"/>
              </a:rPr>
              <a:t>Documentos de encerramento do projeto.</a:t>
            </a:r>
            <a:endParaRPr lang="pt-BR" dirty="0">
              <a:ea typeface="+mn-lt"/>
              <a:cs typeface="+mn-lt"/>
            </a:endParaRPr>
          </a:p>
          <a:p>
            <a:pPr>
              <a:buNone/>
            </a:pPr>
            <a:r>
              <a:rPr lang="pt-BR" sz="2000" dirty="0">
                <a:ea typeface="+mn-lt"/>
                <a:cs typeface="+mn-lt"/>
              </a:rPr>
              <a:t>Informações históricas.</a:t>
            </a:r>
            <a:endParaRPr lang="pt-BR" dirty="0">
              <a:ea typeface="+mn-lt"/>
              <a:cs typeface="+mn-lt"/>
            </a:endParaRPr>
          </a:p>
          <a:p>
            <a:pPr>
              <a:buNone/>
            </a:pPr>
            <a:r>
              <a:rPr lang="pt-BR" sz="2000" dirty="0">
                <a:ea typeface="+mn-lt"/>
                <a:cs typeface="+mn-lt"/>
              </a:rPr>
              <a:t>As informações históricas e as informações sobre as lições aprendidas são transferidas para a base de conhecimento para serem usadas por futuros projetos.</a:t>
            </a:r>
            <a:endParaRPr lang="pt-BR"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Tree>
    <p:extLst>
      <p:ext uri="{BB962C8B-B14F-4D97-AF65-F5344CB8AC3E}">
        <p14:creationId xmlns:p14="http://schemas.microsoft.com/office/powerpoint/2010/main" val="391330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056802" cy="4393982"/>
          </a:xfrm>
        </p:spPr>
        <p:txBody>
          <a:bodyPr vert="horz" lIns="91440" tIns="45720" rIns="91440" bIns="45720" rtlCol="0" anchor="t">
            <a:normAutofit/>
          </a:bodyPr>
          <a:lstStyle/>
          <a:p>
            <a:pPr>
              <a:buNone/>
            </a:pPr>
            <a:r>
              <a:rPr lang="pt-BR" sz="2000" b="1" dirty="0">
                <a:ea typeface="+mn-lt"/>
                <a:cs typeface="+mn-lt"/>
              </a:rPr>
              <a:t>Entradas.</a:t>
            </a:r>
            <a:endParaRPr lang="pt-BR" b="1" dirty="0">
              <a:ea typeface="+mn-lt"/>
              <a:cs typeface="+mn-lt"/>
            </a:endParaRPr>
          </a:p>
          <a:p>
            <a:pPr>
              <a:buNone/>
            </a:pPr>
            <a:r>
              <a:rPr lang="pt-BR" sz="2000" b="1" dirty="0">
                <a:ea typeface="+mn-lt"/>
                <a:cs typeface="+mn-lt"/>
              </a:rPr>
              <a:t>3 Acordos</a:t>
            </a:r>
            <a:endParaRPr lang="pt-BR" b="1" dirty="0"/>
          </a:p>
          <a:p>
            <a:pPr algn="just">
              <a:buNone/>
            </a:pPr>
            <a:r>
              <a:rPr lang="pt-BR" sz="2000" b="1" dirty="0">
                <a:ea typeface="+mn-lt"/>
                <a:cs typeface="+mn-lt"/>
              </a:rPr>
              <a:t>4 Fatores ambientais da empresa</a:t>
            </a:r>
            <a:endParaRPr lang="pt-BR" b="1" dirty="0"/>
          </a:p>
          <a:p>
            <a:pPr>
              <a:buNone/>
            </a:pPr>
            <a:r>
              <a:rPr lang="pt-BR" sz="2000" dirty="0">
                <a:ea typeface="+mn-lt"/>
                <a:cs typeface="+mn-lt"/>
              </a:rPr>
              <a:t>Todos e quaisquer sistemas e fatores que cercam e influenciam o sucesso do projeto.</a:t>
            </a:r>
            <a:endParaRPr lang="pt-BR" dirty="0">
              <a:ea typeface="+mn-lt"/>
              <a:cs typeface="+mn-lt"/>
            </a:endParaRPr>
          </a:p>
          <a:p>
            <a:pPr>
              <a:buNone/>
            </a:pPr>
            <a:r>
              <a:rPr lang="pt-BR" sz="2000" b="1" dirty="0">
                <a:ea typeface="+mn-lt"/>
                <a:cs typeface="+mn-lt"/>
              </a:rPr>
              <a:t>5 Ativos de processos organizacionais</a:t>
            </a:r>
            <a:endParaRPr lang="pt-BR" b="1" dirty="0"/>
          </a:p>
          <a:p>
            <a:pPr>
              <a:buNone/>
            </a:pPr>
            <a:r>
              <a:rPr lang="pt-BR" sz="2000" dirty="0">
                <a:ea typeface="+mn-lt"/>
                <a:cs typeface="+mn-lt"/>
              </a:rPr>
              <a:t>Todas organizações envolvidas no projeto podem ter políticas, procedimentos, planos e diretrizes formais e informais a considerar.</a:t>
            </a:r>
            <a:endParaRPr lang="pt-BR" dirty="0">
              <a:ea typeface="+mn-lt"/>
              <a:cs typeface="+mn-lt"/>
            </a:endParaRPr>
          </a:p>
          <a:p>
            <a:pPr>
              <a:buNone/>
            </a:pPr>
            <a:r>
              <a:rPr lang="pt-BR" sz="2000" dirty="0">
                <a:ea typeface="+mn-lt"/>
                <a:cs typeface="+mn-lt"/>
              </a:rPr>
              <a:t>Esses ativos também representam o aprendizado e o conhecimento das organizações obtidos de projetos anteriores.</a:t>
            </a:r>
            <a:endParaRPr lang="pt-BR" dirty="0">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9999293" cy="4393982"/>
          </a:xfrm>
        </p:spPr>
        <p:txBody>
          <a:bodyPr vert="horz" lIns="91440" tIns="45720" rIns="91440" bIns="45720" rtlCol="0" anchor="t">
            <a:normAutofit/>
          </a:bodyPr>
          <a:lstStyle/>
          <a:p>
            <a:pPr algn="just"/>
            <a:r>
              <a:rPr lang="pt-BR" sz="2000" dirty="0">
                <a:ea typeface="+mn-lt"/>
                <a:cs typeface="+mn-lt"/>
              </a:rPr>
              <a:t>A declaração de trabalho é uma descrição narrativa dos produtos, serviços ou resultados esperados para o tratamento de algum problema ou necessidade.</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Em projetos internos, o solicitante provê os requisitos.</a:t>
            </a:r>
            <a:endParaRPr lang="pt-BR" dirty="0">
              <a:ea typeface="+mn-lt"/>
              <a:cs typeface="+mn-lt"/>
            </a:endParaRPr>
          </a:p>
          <a:p>
            <a:pPr>
              <a:buClr>
                <a:srgbClr val="1287C3"/>
              </a:buClr>
            </a:pPr>
            <a:endParaRPr lang="pt-BR" sz="2000" dirty="0">
              <a:ea typeface="+mn-lt"/>
              <a:cs typeface="+mn-lt"/>
            </a:endParaRPr>
          </a:p>
          <a:p>
            <a:r>
              <a:rPr lang="pt-BR" sz="2000" dirty="0">
                <a:ea typeface="+mn-lt"/>
                <a:cs typeface="+mn-lt"/>
              </a:rPr>
              <a:t>Para externos, pode ser uma licitação, um convite, parte de um contrato ou resultado de algum levantamento junto a cliente.</a:t>
            </a:r>
            <a:endParaRPr lang="pt-BR" dirty="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534863" y="1380415"/>
            <a:ext cx="10013670" cy="4393982"/>
          </a:xfrm>
        </p:spPr>
        <p:txBody>
          <a:bodyPr vert="horz" lIns="91440" tIns="45720" rIns="91440" bIns="45720" rtlCol="0" anchor="t">
            <a:normAutofit/>
          </a:bodyPr>
          <a:lstStyle/>
          <a:p>
            <a:r>
              <a:rPr lang="pt-BR" sz="2000" dirty="0">
                <a:ea typeface="+mn-lt"/>
                <a:cs typeface="+mn-lt"/>
              </a:rPr>
              <a:t>A declaração de trabalho deve conter pelo menos:</a:t>
            </a:r>
            <a:endParaRPr lang="pt-BR" dirty="0"/>
          </a:p>
          <a:p>
            <a:pPr algn="just">
              <a:buNone/>
            </a:pPr>
            <a:r>
              <a:rPr lang="pt-BR" sz="2000" dirty="0">
                <a:ea typeface="+mn-lt"/>
                <a:cs typeface="+mn-lt"/>
              </a:rPr>
              <a:t>- O problema a resolver – pode ser uma demanda de mercado, avanço tecnológico, requisito legal ou consideração ambiental.</a:t>
            </a:r>
            <a:endParaRPr lang="pt-BR" dirty="0"/>
          </a:p>
          <a:p>
            <a:pPr>
              <a:buNone/>
            </a:pPr>
            <a:endParaRPr lang="pt-BR" sz="2000" dirty="0">
              <a:ea typeface="+mn-lt"/>
              <a:cs typeface="+mn-lt"/>
            </a:endParaRPr>
          </a:p>
          <a:p>
            <a:pPr>
              <a:buNone/>
            </a:pPr>
            <a:r>
              <a:rPr lang="pt-BR" sz="2000" dirty="0">
                <a:ea typeface="+mn-lt"/>
                <a:cs typeface="+mn-lt"/>
              </a:rPr>
              <a:t>- Delimitação do escopo do produto e restrições para o trabalho de desenvolvimento.</a:t>
            </a:r>
            <a:endParaRPr lang="pt-BR" dirty="0"/>
          </a:p>
          <a:p>
            <a:pPr>
              <a:buNone/>
            </a:pPr>
            <a:endParaRPr lang="pt-BR" sz="2000" dirty="0">
              <a:ea typeface="+mn-lt"/>
              <a:cs typeface="+mn-lt"/>
            </a:endParaRPr>
          </a:p>
          <a:p>
            <a:pPr algn="just">
              <a:buNone/>
            </a:pPr>
            <a:r>
              <a:rPr lang="pt-BR" sz="2000" dirty="0">
                <a:ea typeface="+mn-lt"/>
                <a:cs typeface="+mn-lt"/>
              </a:rPr>
              <a:t>- Alinhamento ao plano estratégico da entidade – projetos devem contribuir para os objetivos maiores da empresa.</a:t>
            </a:r>
            <a:endParaRPr lang="pt-BR" dirty="0"/>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49882" y="1452302"/>
            <a:ext cx="10157444" cy="4393982"/>
          </a:xfrm>
        </p:spPr>
        <p:txBody>
          <a:bodyPr vert="horz" lIns="91440" tIns="45720" rIns="91440" bIns="45720" rtlCol="0" anchor="t">
            <a:normAutofit lnSpcReduction="10000"/>
          </a:bodyPr>
          <a:lstStyle/>
          <a:p>
            <a:pPr algn="just">
              <a:buNone/>
            </a:pPr>
            <a:r>
              <a:rPr lang="pt-BR" sz="2000" b="1" dirty="0">
                <a:ea typeface="+mn-lt"/>
                <a:cs typeface="+mn-lt"/>
              </a:rPr>
              <a:t>O modelo, o plano de negócio ou documento similar descreve a razão pela qual o projeto deve ser efetuado e suas fronteiras.</a:t>
            </a:r>
            <a:endParaRPr lang="pt-BR" b="1" dirty="0"/>
          </a:p>
          <a:p>
            <a:pPr algn="just"/>
            <a:r>
              <a:rPr lang="pt-BR" sz="2000" dirty="0">
                <a:ea typeface="+mn-lt"/>
                <a:cs typeface="+mn-lt"/>
              </a:rPr>
              <a:t>Traz a análise custo-benefício estabelecendo limites para o projeto.</a:t>
            </a:r>
            <a:endParaRPr lang="pt-BR" dirty="0"/>
          </a:p>
          <a:p>
            <a:pPr algn="just"/>
            <a:r>
              <a:rPr lang="pt-BR" sz="2000" dirty="0">
                <a:ea typeface="+mn-lt"/>
                <a:cs typeface="+mn-lt"/>
              </a:rPr>
              <a:t>Apresenta elementos para a análise de riscos, informações de interfaces, mercado esperado, influencias e pressupostos para a decisão de seguir com o projeto.</a:t>
            </a:r>
            <a:endParaRPr lang="pt-BR" dirty="0"/>
          </a:p>
          <a:p>
            <a:pPr algn="just">
              <a:buClr>
                <a:srgbClr val="1287C3"/>
              </a:buClr>
            </a:pPr>
            <a:endParaRPr lang="pt-BR" sz="2000" dirty="0">
              <a:ea typeface="+mn-lt"/>
              <a:cs typeface="+mn-lt"/>
            </a:endParaRPr>
          </a:p>
          <a:p>
            <a:pPr algn="just">
              <a:buNone/>
            </a:pPr>
            <a:r>
              <a:rPr lang="pt-BR" sz="2000" b="1" dirty="0">
                <a:ea typeface="+mn-lt"/>
                <a:cs typeface="+mn-lt"/>
              </a:rPr>
              <a:t>Acordos podem ter sido necessários</a:t>
            </a:r>
            <a:endParaRPr lang="pt-BR" b="1" dirty="0"/>
          </a:p>
          <a:p>
            <a:pPr algn="just"/>
            <a:r>
              <a:rPr lang="pt-BR" sz="2000" dirty="0">
                <a:ea typeface="+mn-lt"/>
                <a:cs typeface="+mn-lt"/>
              </a:rPr>
              <a:t>MOU (memorando de entendimentos)</a:t>
            </a:r>
            <a:endParaRPr lang="pt-BR" dirty="0"/>
          </a:p>
          <a:p>
            <a:pPr algn="just"/>
            <a:r>
              <a:rPr lang="pt-BR" sz="2000" dirty="0">
                <a:ea typeface="+mn-lt"/>
                <a:cs typeface="+mn-lt"/>
              </a:rPr>
              <a:t>SLA (acordo de níveis de serviço)</a:t>
            </a:r>
            <a:endParaRPr lang="pt-BR" dirty="0"/>
          </a:p>
          <a:p>
            <a:pPr algn="just"/>
            <a:r>
              <a:rPr lang="pt-BR" sz="2000" dirty="0">
                <a:ea typeface="+mn-lt"/>
                <a:cs typeface="+mn-lt"/>
              </a:rPr>
              <a:t>NDA (non </a:t>
            </a:r>
            <a:r>
              <a:rPr lang="pt-BR" sz="2000" dirty="0" err="1">
                <a:ea typeface="+mn-lt"/>
                <a:cs typeface="+mn-lt"/>
              </a:rPr>
              <a:t>disclosure</a:t>
            </a:r>
            <a:r>
              <a:rPr lang="pt-BR" sz="2000" dirty="0">
                <a:ea typeface="+mn-lt"/>
                <a:cs typeface="+mn-lt"/>
              </a:rPr>
              <a:t> </a:t>
            </a:r>
            <a:r>
              <a:rPr lang="pt-BR" sz="2000" dirty="0" err="1">
                <a:ea typeface="+mn-lt"/>
                <a:cs typeface="+mn-lt"/>
              </a:rPr>
              <a:t>agreement</a:t>
            </a:r>
            <a:r>
              <a:rPr lang="pt-BR" sz="2000" dirty="0">
                <a:ea typeface="+mn-lt"/>
                <a:cs typeface="+mn-lt"/>
              </a:rPr>
              <a:t> – sigilo)</a:t>
            </a:r>
            <a:endParaRPr lang="pt-BR" dirty="0"/>
          </a:p>
          <a:p>
            <a:pPr algn="just"/>
            <a:r>
              <a:rPr lang="pt-BR" sz="2000" dirty="0">
                <a:ea typeface="+mn-lt"/>
                <a:cs typeface="+mn-lt"/>
              </a:rPr>
              <a:t>Cartas de intenção</a:t>
            </a:r>
            <a:endParaRPr lang="pt-BR" dirty="0"/>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1678637" y="1452302"/>
            <a:ext cx="10028048" cy="4393982"/>
          </a:xfrm>
        </p:spPr>
        <p:txBody>
          <a:bodyPr vert="horz" lIns="91440" tIns="45720" rIns="91440" bIns="45720" rtlCol="0" anchor="t">
            <a:normAutofit/>
          </a:bodyPr>
          <a:lstStyle/>
          <a:p>
            <a:pPr>
              <a:buNone/>
            </a:pPr>
            <a:r>
              <a:rPr lang="pt-BR" sz="2000" b="1" dirty="0">
                <a:ea typeface="+mn-lt"/>
                <a:cs typeface="+mn-lt"/>
              </a:rPr>
              <a:t>Nos fatores ambientais da empresa</a:t>
            </a:r>
            <a:endParaRPr lang="pt-BR" b="1"/>
          </a:p>
          <a:p>
            <a:pPr>
              <a:buNone/>
            </a:pPr>
            <a:endParaRPr lang="pt-BR" sz="2000" b="1" dirty="0">
              <a:ea typeface="+mn-lt"/>
              <a:cs typeface="+mn-lt"/>
            </a:endParaRPr>
          </a:p>
          <a:p>
            <a:pPr algn="just"/>
            <a:r>
              <a:rPr lang="pt-BR" sz="2000" dirty="0">
                <a:ea typeface="+mn-lt"/>
                <a:cs typeface="+mn-lt"/>
              </a:rPr>
              <a:t>Infraestrutura (equipamentos e instalações)</a:t>
            </a:r>
            <a:endParaRPr lang="pt-BR" dirty="0"/>
          </a:p>
          <a:p>
            <a:pPr algn="just"/>
            <a:r>
              <a:rPr lang="pt-BR" sz="2000" dirty="0">
                <a:ea typeface="+mn-lt"/>
                <a:cs typeface="+mn-lt"/>
              </a:rPr>
              <a:t>Recursos humanos (habilidades, disciplinas e conhecimento, como projeto, desenvolvimento, departamento jurídico, contratação e compras)</a:t>
            </a:r>
            <a:endParaRPr lang="pt-BR" dirty="0"/>
          </a:p>
          <a:p>
            <a:pPr algn="just"/>
            <a:r>
              <a:rPr lang="pt-BR" sz="2000" dirty="0">
                <a:ea typeface="+mn-lt"/>
                <a:cs typeface="+mn-lt"/>
              </a:rPr>
              <a:t>Administração de pessoal (diretrizes de contratação e demissão, análises de desempenho dos funcionários e registros de treinamento)</a:t>
            </a:r>
            <a:endParaRPr lang="pt-BR" dirty="0"/>
          </a:p>
          <a:p>
            <a:pPr algn="just"/>
            <a:r>
              <a:rPr lang="pt-BR" sz="2000" dirty="0">
                <a:ea typeface="+mn-lt"/>
                <a:cs typeface="+mn-lt"/>
              </a:rPr>
              <a:t>Sistema de autorização do trabalho da empresa</a:t>
            </a:r>
            <a:endParaRPr lang="pt-BR" dirty="0"/>
          </a:p>
          <a:p>
            <a:pPr algn="just"/>
            <a:r>
              <a:rPr lang="pt-BR" sz="2000" dirty="0">
                <a:ea typeface="+mn-lt"/>
                <a:cs typeface="+mn-lt"/>
              </a:rPr>
              <a:t>Condições do mercado</a:t>
            </a:r>
            <a:endParaRPr lang="pt-BR" dirty="0"/>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Tree>
    <p:extLst>
      <p:ext uri="{BB962C8B-B14F-4D97-AF65-F5344CB8AC3E}">
        <p14:creationId xmlns:p14="http://schemas.microsoft.com/office/powerpoint/2010/main" val="1655922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48</Slides>
  <Notes>0</Notes>
  <HiddenSlides>0</HiddenSlides>
  <ScaleCrop>false</ScaleCrop>
  <HeadingPairs>
    <vt:vector size="4" baseType="variant">
      <vt:variant>
        <vt:lpstr>Tema</vt:lpstr>
      </vt:variant>
      <vt:variant>
        <vt:i4>1</vt:i4>
      </vt:variant>
      <vt:variant>
        <vt:lpstr>Títulos de slides</vt:lpstr>
      </vt:variant>
      <vt:variant>
        <vt:i4>48</vt:i4>
      </vt:variant>
    </vt:vector>
  </HeadingPairs>
  <TitlesOfParts>
    <vt:vector size="49" baseType="lpstr">
      <vt:lpstr>Parallax</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lpstr>4.3 Dirigir e Gerenciar a execução do projeto</vt:lpstr>
      <vt:lpstr>4.3 Dirigir e Gerenciar a execução do projeto</vt:lpstr>
      <vt:lpstr>4.3 Dirigir e Gerenciar a execução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4.4 Monitorar e Controlar o trabalho do projeto</vt:lpstr>
      <vt:lpstr>4.5 Controle integrado de mudanças</vt:lpstr>
      <vt:lpstr>4.5 Controle integrado de mudanças</vt:lpstr>
      <vt:lpstr>4.5 Controle integrado de mudanças</vt:lpstr>
      <vt:lpstr>4.5 Controle integrado de mudanças</vt:lpstr>
      <vt:lpstr>4.6 Encerrar o projeto ou fase</vt:lpstr>
      <vt:lpstr>4.6 Encerrar o projeto ou fase</vt:lpstr>
      <vt:lpstr>4.6 Encerrar o projeto ou fase</vt:lpstr>
      <vt:lpstr>4.6 Encerrar o projeto ou fase</vt:lpstr>
      <vt:lpstr>4.6 Encerrar o projeto ou fase</vt:lpstr>
      <vt:lpstr>4.6 Encerrar o projeto ou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350</cp:revision>
  <dcterms:created xsi:type="dcterms:W3CDTF">2022-11-30T16:13:14Z</dcterms:created>
  <dcterms:modified xsi:type="dcterms:W3CDTF">2022-12-03T15:58:08Z</dcterms:modified>
</cp:coreProperties>
</file>