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a:cs typeface="Calibri Light"/>
              </a:rPr>
              <a:t>PMBOK 5ª </a:t>
            </a:r>
            <a:r>
              <a:rPr lang="de-DE" sz="4000" err="1">
                <a:cs typeface="Calibri Light"/>
              </a:rPr>
              <a:t>Edição</a:t>
            </a:r>
            <a:r>
              <a:rPr lang="de-DE" sz="4000">
                <a:cs typeface="Calibri Light"/>
              </a:rPr>
              <a:t> </a:t>
            </a:r>
            <a:r>
              <a:rPr lang="de-DE" sz="4000" err="1">
                <a:cs typeface="Calibri Light"/>
              </a:rPr>
              <a:t>Capítulo</a:t>
            </a:r>
            <a:r>
              <a:rPr lang="de-DE" sz="4000">
                <a:cs typeface="Calibri Light"/>
              </a:rPr>
              <a:t> 4</a:t>
            </a:r>
            <a:endParaRPr lang="en-US" sz="400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err="1">
                <a:cs typeface="Calibri"/>
              </a:rPr>
              <a:t>Gerenciamento</a:t>
            </a:r>
            <a:r>
              <a:rPr lang="de-DE" b="1">
                <a:cs typeface="Calibri"/>
              </a:rPr>
              <a:t> da </a:t>
            </a:r>
            <a:r>
              <a:rPr lang="de-DE" b="1" err="1">
                <a:cs typeface="Calibri"/>
              </a:rPr>
              <a:t>integração</a:t>
            </a:r>
            <a:r>
              <a:rPr lang="de-DE" b="1">
                <a:cs typeface="Calibri"/>
              </a:rPr>
              <a:t> do </a:t>
            </a:r>
            <a:r>
              <a:rPr lang="de-DE" b="1" err="1">
                <a:cs typeface="Calibri"/>
              </a:rPr>
              <a:t>projeto</a:t>
            </a:r>
            <a:endParaRPr lang="de-DE" b="1"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Ainda fatores ambientais da empresa</a:t>
            </a:r>
            <a:endParaRPr lang="pt-BR"/>
          </a:p>
          <a:p>
            <a:pPr>
              <a:buNone/>
            </a:pPr>
            <a:r>
              <a:rPr lang="pt-BR" sz="2000">
                <a:ea typeface="+mn-lt"/>
                <a:cs typeface="+mn-lt"/>
              </a:rPr>
              <a:t>Tolerância a risco das partes interessadas</a:t>
            </a:r>
            <a:endParaRPr lang="pt-BR"/>
          </a:p>
          <a:p>
            <a:pPr>
              <a:buNone/>
            </a:pPr>
            <a:r>
              <a:rPr lang="pt-BR" sz="2000">
                <a:ea typeface="+mn-lt"/>
                <a:cs typeface="+mn-lt"/>
              </a:rPr>
              <a:t>Bancos de dados comerciais (dados padronizados de estimativa de custos, informações sobre estudos de risco do setor e bancos de dados de riscos)</a:t>
            </a:r>
            <a:endParaRPr lang="pt-BR"/>
          </a:p>
          <a:p>
            <a:pPr>
              <a:buNone/>
            </a:pPr>
            <a:r>
              <a:rPr lang="pt-BR" sz="200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último - procedimentos da organização para realizar o trabalho:</a:t>
            </a:r>
            <a:endParaRPr lang="pt-BR" dirty="0">
              <a:ea typeface="+mn-lt"/>
              <a:cs typeface="+mn-lt"/>
            </a:endParaRPr>
          </a:p>
          <a:p>
            <a:pPr>
              <a:buNone/>
            </a:pPr>
            <a:r>
              <a:rPr lang="pt-BR" sz="2000" dirty="0">
                <a:ea typeface="+mn-lt"/>
                <a:cs typeface="+mn-lt"/>
              </a:rPr>
              <a:t>Procedimentos de controle de riscos, inclusive categorias de risco, impacto e definição de probabilidade e matriz de probabilidade e impacto;</a:t>
            </a:r>
            <a:endParaRPr lang="pt-BR" dirty="0"/>
          </a:p>
          <a:p>
            <a:pPr>
              <a:buNone/>
            </a:pPr>
            <a:r>
              <a:rPr lang="pt-BR" sz="2000" dirty="0">
                <a:ea typeface="+mn-lt"/>
                <a:cs typeface="+mn-lt"/>
              </a:rPr>
              <a:t>Procedimentos para aprovar e emitir autorizações do trabalho;</a:t>
            </a:r>
            <a:endParaRPr lang="pt-BR" dirty="0"/>
          </a:p>
          <a:p>
            <a:pPr>
              <a:buNone/>
            </a:pPr>
            <a:r>
              <a:rPr lang="pt-BR" sz="2000" dirty="0">
                <a:ea typeface="+mn-lt"/>
                <a:cs typeface="+mn-lt"/>
              </a:rPr>
              <a:t>E demais idiossincrasias das rotinas da organização, legislação a obedecer, regras da “matriz”, idioma dos documentos...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a:cs typeface="Calibri" panose="020F0502020204030204"/>
              </a:rPr>
              <a:t>Desenvolver o Plano do Projeto ou Termo de Abertura (Project Charter)</a:t>
            </a:r>
          </a:p>
          <a:p>
            <a:pPr marL="457200" indent="-457200">
              <a:buAutoNum type="arabicPeriod"/>
            </a:pPr>
            <a:r>
              <a:rPr lang="pt-BR" sz="2000">
                <a:cs typeface="Calibri" panose="020F0502020204030204"/>
              </a:rPr>
              <a:t>Desenvolver o Plano de Gerenciamento do Projeto.</a:t>
            </a:r>
          </a:p>
          <a:p>
            <a:pPr marL="457200" indent="-457200">
              <a:buAutoNum type="arabicPeriod"/>
            </a:pPr>
            <a:r>
              <a:rPr lang="pt-BR" sz="2000">
                <a:cs typeface="Calibri" panose="020F0502020204030204"/>
              </a:rPr>
              <a:t>Orientar e Gerenciar o trabalho no projeto.</a:t>
            </a:r>
          </a:p>
          <a:p>
            <a:pPr marL="457200" indent="-457200">
              <a:buAutoNum type="arabicPeriod"/>
            </a:pPr>
            <a:r>
              <a:rPr lang="pt-BR" sz="2000">
                <a:cs typeface="Calibri" panose="020F0502020204030204"/>
              </a:rPr>
              <a:t>Monitorar e Controlar o trabalho no projeto</a:t>
            </a:r>
          </a:p>
          <a:p>
            <a:pPr marL="457200" indent="-457200">
              <a:buAutoNum type="arabicPeriod"/>
            </a:pPr>
            <a:r>
              <a:rPr lang="pt-BR" sz="2000">
                <a:cs typeface="Calibri" panose="020F0502020204030204"/>
              </a:rPr>
              <a:t>Manter o controle integrado das mudanças</a:t>
            </a:r>
          </a:p>
          <a:p>
            <a:pPr marL="457200" indent="-457200">
              <a:buAutoNum type="arabicPeriod"/>
            </a:pPr>
            <a:r>
              <a:rPr lang="pt-BR" sz="200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.1 Termo de abertura do projeto TAP</a:t>
            </a:r>
            <a:endParaRPr lang="pt-BR" dirty="0">
              <a:ea typeface="+mn-lt"/>
              <a:cs typeface="+mn-lt"/>
            </a:endParaRPr>
          </a:p>
          <a:p>
            <a:pPr>
              <a:buNone/>
            </a:pPr>
            <a:r>
              <a:rPr lang="pt-BR" sz="2000" dirty="0">
                <a:ea typeface="+mn-lt"/>
                <a:cs typeface="+mn-lt"/>
              </a:rPr>
              <a:t>Justificativa ou objetivo do projeto</a:t>
            </a:r>
            <a:endParaRPr lang="pt-BR" dirty="0">
              <a:cs typeface="Calibri"/>
            </a:endParaRPr>
          </a:p>
          <a:p>
            <a:pPr>
              <a:buNone/>
            </a:pPr>
            <a:r>
              <a:rPr lang="pt-BR" sz="2000" dirty="0">
                <a:ea typeface="+mn-lt"/>
                <a:cs typeface="+mn-lt"/>
              </a:rPr>
              <a:t>Resultados mensuráveis e critérios de sucesso</a:t>
            </a:r>
            <a:endParaRPr lang="pt-BR" dirty="0"/>
          </a:p>
          <a:p>
            <a:pPr>
              <a:buNone/>
            </a:pPr>
            <a:r>
              <a:rPr lang="pt-BR" sz="2000" dirty="0">
                <a:ea typeface="+mn-lt"/>
                <a:cs typeface="+mn-lt"/>
              </a:rPr>
              <a:t>Requisitos funcionais em alto nível</a:t>
            </a:r>
            <a:endParaRPr lang="pt-BR" dirty="0"/>
          </a:p>
          <a:p>
            <a:pPr>
              <a:buNone/>
            </a:pPr>
            <a:r>
              <a:rPr lang="pt-BR" sz="2000" dirty="0">
                <a:ea typeface="+mn-lt"/>
                <a:cs typeface="+mn-lt"/>
              </a:rPr>
              <a:t>Pressupostos e limitações</a:t>
            </a:r>
            <a:endParaRPr lang="pt-BR" dirty="0"/>
          </a:p>
          <a:p>
            <a:pPr>
              <a:buNone/>
            </a:pPr>
            <a:r>
              <a:rPr lang="pt-BR" sz="2000" dirty="0">
                <a:ea typeface="+mn-lt"/>
                <a:cs typeface="+mn-lt"/>
              </a:rPr>
              <a:t>Principais riscos e oportunidades</a:t>
            </a:r>
            <a:endParaRPr lang="pt-BR" dirty="0"/>
          </a:p>
          <a:p>
            <a:pPr>
              <a:buNone/>
            </a:pPr>
            <a:r>
              <a:rPr lang="pt-BR" sz="2000" dirty="0">
                <a:ea typeface="+mn-lt"/>
                <a:cs typeface="+mn-lt"/>
              </a:rPr>
              <a:t>Marcos do projeto a serem alcançados e verificados</a:t>
            </a:r>
            <a:endParaRPr lang="pt-BR" dirty="0"/>
          </a:p>
          <a:p>
            <a:pPr>
              <a:buNone/>
            </a:pPr>
            <a:r>
              <a:rPr lang="pt-BR" sz="2000" dirty="0">
                <a:ea typeface="+mn-lt"/>
                <a:cs typeface="+mn-lt"/>
              </a:rPr>
              <a:t>Orçamento básico</a:t>
            </a:r>
            <a:endParaRPr lang="pt-BR" dirty="0"/>
          </a:p>
          <a:p>
            <a:pPr>
              <a:buNone/>
            </a:pPr>
            <a:r>
              <a:rPr lang="pt-BR" sz="2000" dirty="0">
                <a:ea typeface="+mn-lt"/>
                <a:cs typeface="+mn-lt"/>
              </a:rPr>
              <a:t>Responsáveis</a:t>
            </a:r>
            <a:endParaRPr lang="pt-BR" dirty="0"/>
          </a:p>
          <a:p>
            <a:pPr>
              <a:buNone/>
            </a:pPr>
            <a:r>
              <a:rPr lang="pt-BR" sz="2000" dirty="0">
                <a:ea typeface="+mn-lt"/>
                <a:cs typeface="+mn-lt"/>
              </a:rPr>
              <a:t>Gerente designado e poderes</a:t>
            </a:r>
            <a:endParaRPr lang="pt-BR" dirty="0"/>
          </a:p>
          <a:p>
            <a:pPr>
              <a:buNone/>
            </a:pPr>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buNone/>
            </a:pPr>
            <a:r>
              <a:rPr lang="pt-BR" sz="2000" dirty="0">
                <a:ea typeface="+mn-lt"/>
                <a:cs typeface="+mn-lt"/>
              </a:rPr>
              <a:t>Esse plano documenta o conjunto de saídas dos processos de planejamento.</a:t>
            </a:r>
            <a:endParaRPr lang="pt-BR" dirty="0"/>
          </a:p>
          <a:p>
            <a:pPr>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TAP.</a:t>
            </a:r>
            <a:endParaRPr lang="pt-BR" dirty="0">
              <a:ea typeface="+mn-lt"/>
              <a:cs typeface="+mn-lt"/>
            </a:endParaRPr>
          </a:p>
          <a:p>
            <a:pPr>
              <a:buNone/>
            </a:pPr>
            <a:r>
              <a:rPr lang="pt-BR" sz="2000" dirty="0">
                <a:ea typeface="+mn-lt"/>
                <a:cs typeface="+mn-lt"/>
              </a:rPr>
              <a:t>2 Saídas de outros processos.</a:t>
            </a:r>
            <a:endParaRPr lang="pt-BR" dirty="0">
              <a:ea typeface="+mn-lt"/>
              <a:cs typeface="+mn-lt"/>
            </a:endParaRPr>
          </a:p>
          <a:p>
            <a:pPr>
              <a:buNone/>
            </a:pPr>
            <a:r>
              <a:rPr lang="pt-BR" sz="2000" dirty="0">
                <a:ea typeface="+mn-lt"/>
                <a:cs typeface="+mn-lt"/>
              </a:rPr>
              <a:t>3 Fatores ambientais da empresa.</a:t>
            </a:r>
            <a:endParaRPr lang="pt-BR" dirty="0"/>
          </a:p>
          <a:p>
            <a:pPr>
              <a:buNone/>
            </a:pPr>
            <a:r>
              <a:rPr lang="pt-BR" sz="2000" dirty="0">
                <a:ea typeface="+mn-lt"/>
                <a:cs typeface="+mn-lt"/>
              </a:rPr>
              <a:t>4 Ativos de processos organizacionais</a:t>
            </a:r>
            <a:endParaRPr lang="pt-BR" dirty="0"/>
          </a:p>
          <a:p>
            <a:pPr>
              <a:buNone/>
            </a:pPr>
            <a:r>
              <a:rPr lang="pt-BR" sz="2000" dirty="0">
                <a:ea typeface="+mn-lt"/>
                <a:cs typeface="+mn-lt"/>
              </a:rPr>
              <a:t>Escopo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Sistema de informações do gerenciamento de projetos </a:t>
            </a:r>
            <a:endParaRPr lang="pt-BR"/>
          </a:p>
          <a:p>
            <a:pPr>
              <a:buNone/>
            </a:pPr>
            <a:r>
              <a:rPr lang="pt-BR" sz="2000" dirty="0">
                <a:ea typeface="+mn-lt"/>
                <a:cs typeface="+mn-lt"/>
              </a:rPr>
              <a:t>Metodologia de gerenciamento de projetos.</a:t>
            </a:r>
            <a:endParaRPr lang="pt-BR" dirty="0"/>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a:ea typeface="+mn-lt"/>
              <a:cs typeface="+mn-lt"/>
            </a:endParaRPr>
          </a:p>
          <a:p>
            <a:r>
              <a:rPr lang="pt-BR" sz="2000">
                <a:ea typeface="+mn-lt"/>
                <a:cs typeface="+mn-lt"/>
              </a:rPr>
              <a:t>O esforço de integração também envolve fazer compensações entre </a:t>
            </a:r>
            <a:r>
              <a:rPr lang="pt-BR" sz="200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Entregas.</a:t>
            </a:r>
            <a:endParaRPr lang="pt-BR" dirty="0">
              <a:ea typeface="+mn-lt"/>
              <a:cs typeface="+mn-lt"/>
            </a:endParaRPr>
          </a:p>
          <a:p>
            <a:pPr>
              <a:buNone/>
            </a:pPr>
            <a:r>
              <a:rPr lang="pt-BR" sz="2000" dirty="0">
                <a:ea typeface="+mn-lt"/>
                <a:cs typeface="+mn-lt"/>
              </a:rPr>
              <a:t>2 Informações sobre o desempenho do trabalho</a:t>
            </a:r>
            <a:endParaRPr lang="pt-BR" dirty="0"/>
          </a:p>
          <a:p>
            <a:pPr>
              <a:buNone/>
            </a:pPr>
            <a:r>
              <a:rPr lang="pt-BR" sz="2000" b="1" dirty="0">
                <a:ea typeface="+mn-lt"/>
                <a:cs typeface="+mn-lt"/>
              </a:rPr>
              <a:t>Coleta rotineira das informações sobre a execução do plano de gerenciamento do projeto</a:t>
            </a:r>
            <a:r>
              <a:rPr lang="pt-BR" sz="2000" dirty="0">
                <a:ea typeface="+mn-lt"/>
                <a:cs typeface="+mn-lt"/>
              </a:rPr>
              <a:t>.</a:t>
            </a:r>
            <a:endParaRPr lang="pt-BR" dirty="0"/>
          </a:p>
          <a:p>
            <a:pPr>
              <a:buNone/>
            </a:pPr>
            <a:r>
              <a:rPr lang="pt-BR" sz="2000" dirty="0">
                <a:ea typeface="+mn-lt"/>
                <a:cs typeface="+mn-lt"/>
              </a:rPr>
              <a:t>Progresso do cronograma</a:t>
            </a:r>
            <a:endParaRPr lang="pt-BR" dirty="0"/>
          </a:p>
          <a:p>
            <a:pPr>
              <a:buNone/>
            </a:pPr>
            <a:r>
              <a:rPr lang="pt-BR" sz="2000" dirty="0">
                <a:ea typeface="+mn-lt"/>
                <a:cs typeface="+mn-lt"/>
              </a:rPr>
              <a:t>Atendimento dos padrões de qualidade</a:t>
            </a:r>
            <a:endParaRPr lang="pt-BR" dirty="0"/>
          </a:p>
          <a:p>
            <a:pPr>
              <a:buNone/>
            </a:pPr>
            <a:r>
              <a:rPr lang="pt-BR" sz="2000" dirty="0">
                <a:ea typeface="+mn-lt"/>
                <a:cs typeface="+mn-lt"/>
              </a:rPr>
              <a:t>Custos autorizados e incorridos</a:t>
            </a:r>
            <a:endParaRPr lang="pt-BR" dirty="0"/>
          </a:p>
          <a:p>
            <a:pPr>
              <a:buNone/>
            </a:pPr>
            <a:r>
              <a:rPr lang="pt-BR" sz="2000" dirty="0">
                <a:ea typeface="+mn-lt"/>
                <a:cs typeface="+mn-lt"/>
              </a:rPr>
              <a:t>Estimativas para terminar as atividades que foram iniciadas</a:t>
            </a:r>
            <a:endParaRPr lang="pt-BR" dirty="0"/>
          </a:p>
          <a:p>
            <a:pPr>
              <a:buNone/>
            </a:pPr>
            <a:r>
              <a:rPr lang="pt-BR" sz="2000" dirty="0">
                <a:ea typeface="+mn-lt"/>
                <a:cs typeface="+mn-lt"/>
              </a:rPr>
              <a:t>Percentual fisicamente terminado das atividades em andamento</a:t>
            </a:r>
            <a:endParaRPr lang="pt-BR" dirty="0"/>
          </a:p>
          <a:p>
            <a:pPr>
              <a:buNone/>
            </a:pPr>
            <a:r>
              <a:rPr lang="pt-BR" sz="2000" dirty="0">
                <a:ea typeface="+mn-lt"/>
                <a:cs typeface="+mn-lt"/>
              </a:rPr>
              <a:t>Lições aprendidas documentadas colocadas na base de gestão do conhecimento</a:t>
            </a:r>
            <a:endParaRPr lang="pt-BR" dirty="0"/>
          </a:p>
          <a:p>
            <a:pPr>
              <a:buNone/>
            </a:pPr>
            <a:r>
              <a:rPr lang="pt-BR" sz="2000" dirty="0">
                <a:ea typeface="+mn-lt"/>
                <a:cs typeface="+mn-lt"/>
              </a:rPr>
              <a:t>Detalhes da utilização de recursos.</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93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a:ea typeface="+mn-lt"/>
                <a:cs typeface="+mn-lt"/>
              </a:rPr>
              <a:t>Entradas.</a:t>
            </a:r>
            <a:endParaRPr lang="pt-BR" sz="2000">
              <a:solidFill>
                <a:srgbClr val="000000"/>
              </a:solidFill>
              <a:ea typeface="+mn-lt"/>
              <a:cs typeface="+mn-lt"/>
            </a:endParaRPr>
          </a:p>
          <a:p>
            <a:pPr marL="0" indent="0">
              <a:buNone/>
            </a:pPr>
            <a:r>
              <a:rPr lang="pt-BR" sz="2000">
                <a:ea typeface="+mn-lt"/>
                <a:cs typeface="+mn-lt"/>
              </a:rPr>
              <a:t>1 Declaração de trabalho</a:t>
            </a:r>
            <a:endParaRPr lang="pt-BR">
              <a:cs typeface="Calibri" panose="020F0502020204030204"/>
            </a:endParaRPr>
          </a:p>
          <a:p>
            <a:r>
              <a:rPr lang="pt-BR" sz="200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a:p>
          <a:p>
            <a:pPr marL="0" indent="0">
              <a:buNone/>
            </a:pPr>
            <a:r>
              <a:rPr lang="pt-BR" sz="2000">
                <a:ea typeface="+mn-lt"/>
                <a:cs typeface="+mn-lt"/>
              </a:rPr>
              <a:t>2 Modelo / plano do negócio</a:t>
            </a:r>
            <a:endParaRPr lang="pt-BR">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Entradas.</a:t>
            </a:r>
            <a:endParaRPr lang="pt-BR">
              <a:ea typeface="+mn-lt"/>
              <a:cs typeface="+mn-lt"/>
            </a:endParaRPr>
          </a:p>
          <a:p>
            <a:pPr>
              <a:buNone/>
            </a:pPr>
            <a:r>
              <a:rPr lang="pt-BR" sz="2000">
                <a:ea typeface="+mn-lt"/>
                <a:cs typeface="+mn-lt"/>
              </a:rPr>
              <a:t>3 Acordos.</a:t>
            </a:r>
            <a:endParaRPr lang="pt-BR"/>
          </a:p>
          <a:p>
            <a:pPr>
              <a:buNone/>
            </a:pPr>
            <a:r>
              <a:rPr lang="pt-BR" sz="2000">
                <a:ea typeface="+mn-lt"/>
                <a:cs typeface="+mn-lt"/>
              </a:rPr>
              <a:t>4 Fatores ambientais da empresa</a:t>
            </a:r>
            <a:endParaRPr lang="pt-BR"/>
          </a:p>
          <a:p>
            <a:pPr>
              <a:buNone/>
            </a:pPr>
            <a:r>
              <a:rPr lang="pt-BR" sz="2000">
                <a:ea typeface="+mn-lt"/>
                <a:cs typeface="+mn-lt"/>
              </a:rPr>
              <a:t>Todos e quaisquer sistemas e fatores que cercam e influenciam o sucesso do projeto.</a:t>
            </a:r>
            <a:endParaRPr lang="pt-BR">
              <a:ea typeface="+mn-lt"/>
              <a:cs typeface="+mn-lt"/>
            </a:endParaRPr>
          </a:p>
          <a:p>
            <a:pPr>
              <a:buNone/>
            </a:pPr>
            <a:r>
              <a:rPr lang="pt-BR" sz="2000">
                <a:ea typeface="+mn-lt"/>
                <a:cs typeface="+mn-lt"/>
              </a:rPr>
              <a:t>5 Ativos de processos organizacionais</a:t>
            </a:r>
            <a:endParaRPr lang="pt-BR"/>
          </a:p>
          <a:p>
            <a:pPr>
              <a:buNone/>
            </a:pPr>
            <a:r>
              <a:rPr lang="pt-BR" sz="2000">
                <a:ea typeface="+mn-lt"/>
                <a:cs typeface="+mn-lt"/>
              </a:rPr>
              <a:t>Todas organizações envolvidas no projeto podem ter políticas, procedimentos, planos e diretrizes formais e informais a considerar.</a:t>
            </a:r>
            <a:endParaRPr lang="pt-BR">
              <a:ea typeface="+mn-lt"/>
              <a:cs typeface="+mn-lt"/>
            </a:endParaRPr>
          </a:p>
          <a:p>
            <a:pPr>
              <a:buNone/>
            </a:pPr>
            <a:r>
              <a:rPr lang="pt-BR" sz="2000">
                <a:ea typeface="+mn-lt"/>
                <a:cs typeface="+mn-lt"/>
              </a:rPr>
              <a:t>Esses ativos também representam o aprendizado e o conhecimento das organizações obtidos de projetos anteriores.</a:t>
            </a:r>
            <a:endParaRPr lang="pt-BR">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é uma descrição narrativa dos produtos, serviços ou resultados esperados para o tratamento de algum problema ou necessidade.</a:t>
            </a:r>
            <a:endParaRPr lang="pt-BR">
              <a:ea typeface="+mn-lt"/>
              <a:cs typeface="+mn-lt"/>
            </a:endParaRPr>
          </a:p>
          <a:p>
            <a:pPr>
              <a:buNone/>
            </a:pPr>
            <a:r>
              <a:rPr lang="pt-BR" sz="2000">
                <a:ea typeface="+mn-lt"/>
                <a:cs typeface="+mn-lt"/>
              </a:rPr>
              <a:t>Em projetos internos, o solicitante provê os requisitos.</a:t>
            </a:r>
            <a:endParaRPr lang="pt-BR">
              <a:ea typeface="+mn-lt"/>
              <a:cs typeface="+mn-lt"/>
            </a:endParaRPr>
          </a:p>
          <a:p>
            <a:pPr>
              <a:buNone/>
            </a:pPr>
            <a:r>
              <a:rPr lang="pt-BR" sz="2000">
                <a:ea typeface="+mn-lt"/>
                <a:cs typeface="+mn-lt"/>
              </a:rPr>
              <a:t>Para externos, pode ser uma licitação, um convite, parte de um contrato ou resultado de algum levantamento junto a cliente.</a:t>
            </a:r>
            <a:endParaRPr lang="pt-BR">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deve conter pelo menos:</a:t>
            </a:r>
            <a:endParaRPr lang="pt-BR"/>
          </a:p>
          <a:p>
            <a:pPr>
              <a:buNone/>
            </a:pPr>
            <a:r>
              <a:rPr lang="pt-BR" sz="2000">
                <a:ea typeface="+mn-lt"/>
                <a:cs typeface="+mn-lt"/>
              </a:rPr>
              <a:t>O problema a resolver – pode ser uma demanda de mercado, avanço tecnológico, requisito legal ou consideração ambiental.</a:t>
            </a:r>
            <a:endParaRPr lang="pt-BR"/>
          </a:p>
          <a:p>
            <a:pPr>
              <a:buNone/>
            </a:pPr>
            <a:r>
              <a:rPr lang="pt-BR" sz="2000">
                <a:ea typeface="+mn-lt"/>
                <a:cs typeface="+mn-lt"/>
              </a:rPr>
              <a:t>Delimitação do escopo do produto e restrições para o trabalho de desenvolvimento.</a:t>
            </a:r>
            <a:endParaRPr lang="pt-BR"/>
          </a:p>
          <a:p>
            <a:pPr>
              <a:buNone/>
            </a:pPr>
            <a:r>
              <a:rPr lang="pt-BR" sz="2000">
                <a:ea typeface="+mn-lt"/>
                <a:cs typeface="+mn-lt"/>
              </a:rPr>
              <a:t>Alinhamento ao plano estratégico da entidade – projetos devem contribuir para os objetivos maiores da empresa.</a:t>
            </a:r>
            <a:endParaRPr lang="pt-B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O modelo, o plano de negócio ou documento similar descreve a razão pela qual o projeto deve ser efetuado e suas fronteiras.</a:t>
            </a:r>
            <a:endParaRPr lang="pt-BR"/>
          </a:p>
          <a:p>
            <a:pPr>
              <a:buNone/>
            </a:pPr>
            <a:r>
              <a:rPr lang="pt-BR" sz="2000">
                <a:ea typeface="+mn-lt"/>
                <a:cs typeface="+mn-lt"/>
              </a:rPr>
              <a:t>Traz a análise custo-benefício estabelecendo limites para o projeto.</a:t>
            </a:r>
            <a:endParaRPr lang="pt-BR"/>
          </a:p>
          <a:p>
            <a:pPr>
              <a:buNone/>
            </a:pPr>
            <a:r>
              <a:rPr lang="pt-BR" sz="2000">
                <a:ea typeface="+mn-lt"/>
                <a:cs typeface="+mn-lt"/>
              </a:rPr>
              <a:t>Apresenta elementos para a análise de riscos, informações de interfaces, mercado esperado, influencias e pressupostos para a decisão de seguir com o projeto.</a:t>
            </a:r>
            <a:endParaRPr lang="pt-BR"/>
          </a:p>
          <a:p>
            <a:pPr>
              <a:buNone/>
            </a:pPr>
            <a:r>
              <a:rPr lang="pt-BR" sz="2000">
                <a:ea typeface="+mn-lt"/>
                <a:cs typeface="+mn-lt"/>
              </a:rPr>
              <a:t>Acordos podem ter sido necessários</a:t>
            </a:r>
            <a:endParaRPr lang="pt-BR"/>
          </a:p>
          <a:p>
            <a:pPr>
              <a:buNone/>
            </a:pPr>
            <a:r>
              <a:rPr lang="pt-BR" sz="2000">
                <a:ea typeface="+mn-lt"/>
                <a:cs typeface="+mn-lt"/>
              </a:rPr>
              <a:t>MOU (memorando de entendimentos)</a:t>
            </a:r>
            <a:endParaRPr lang="pt-BR"/>
          </a:p>
          <a:p>
            <a:pPr>
              <a:buNone/>
            </a:pPr>
            <a:r>
              <a:rPr lang="pt-BR" sz="2000">
                <a:ea typeface="+mn-lt"/>
                <a:cs typeface="+mn-lt"/>
              </a:rPr>
              <a:t>SLA (acordo de níveis de serviço)</a:t>
            </a:r>
            <a:endParaRPr lang="pt-BR"/>
          </a:p>
          <a:p>
            <a:pPr>
              <a:buNone/>
            </a:pPr>
            <a:r>
              <a:rPr lang="pt-BR" sz="2000">
                <a:ea typeface="+mn-lt"/>
                <a:cs typeface="+mn-lt"/>
              </a:rPr>
              <a:t>NDA (non </a:t>
            </a:r>
            <a:r>
              <a:rPr lang="pt-BR" sz="2000" err="1">
                <a:ea typeface="+mn-lt"/>
                <a:cs typeface="+mn-lt"/>
              </a:rPr>
              <a:t>disclosure</a:t>
            </a:r>
            <a:r>
              <a:rPr lang="pt-BR" sz="2000">
                <a:ea typeface="+mn-lt"/>
                <a:cs typeface="+mn-lt"/>
              </a:rPr>
              <a:t> </a:t>
            </a:r>
            <a:r>
              <a:rPr lang="pt-BR" sz="2000" err="1">
                <a:ea typeface="+mn-lt"/>
                <a:cs typeface="+mn-lt"/>
              </a:rPr>
              <a:t>agreement</a:t>
            </a:r>
            <a:r>
              <a:rPr lang="pt-BR" sz="2000">
                <a:ea typeface="+mn-lt"/>
                <a:cs typeface="+mn-lt"/>
              </a:rPr>
              <a:t> – sigilo)</a:t>
            </a:r>
            <a:endParaRPr lang="pt-BR"/>
          </a:p>
          <a:p>
            <a:pPr>
              <a:buNone/>
            </a:pPr>
            <a:r>
              <a:rPr lang="pt-BR" sz="2000">
                <a:ea typeface="+mn-lt"/>
                <a:cs typeface="+mn-lt"/>
              </a:rPr>
              <a:t>Cartas de intenção...</a:t>
            </a:r>
            <a:endParaRPr lang="pt-B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Nos fatores ambientais da empresa</a:t>
            </a:r>
            <a:endParaRPr lang="pt-BR"/>
          </a:p>
          <a:p>
            <a:pPr>
              <a:buNone/>
            </a:pPr>
            <a:r>
              <a:rPr lang="pt-BR" sz="2000">
                <a:ea typeface="+mn-lt"/>
                <a:cs typeface="+mn-lt"/>
              </a:rPr>
              <a:t>Infraestrutura (equipamentos e instalações)</a:t>
            </a:r>
            <a:endParaRPr lang="pt-BR"/>
          </a:p>
          <a:p>
            <a:pPr>
              <a:buNone/>
            </a:pPr>
            <a:r>
              <a:rPr lang="pt-BR" sz="2000">
                <a:ea typeface="+mn-lt"/>
                <a:cs typeface="+mn-lt"/>
              </a:rPr>
              <a:t>Recursos humanos (habilidades, disciplinas e conhecimento, como projeto, desenvolvimento, departamento jurídico, contratação e compras)</a:t>
            </a:r>
            <a:endParaRPr lang="pt-BR"/>
          </a:p>
          <a:p>
            <a:pPr>
              <a:buNone/>
            </a:pPr>
            <a:r>
              <a:rPr lang="pt-BR" sz="2000">
                <a:ea typeface="+mn-lt"/>
                <a:cs typeface="+mn-lt"/>
              </a:rPr>
              <a:t>Administração de pessoal (diretrizes de contratação e demissão, análises de desempenho dos funcionários e registros de treinamento)</a:t>
            </a:r>
            <a:endParaRPr lang="pt-BR"/>
          </a:p>
          <a:p>
            <a:pPr>
              <a:buNone/>
            </a:pPr>
            <a:r>
              <a:rPr lang="pt-BR" sz="2000">
                <a:ea typeface="+mn-lt"/>
                <a:cs typeface="+mn-lt"/>
              </a:rPr>
              <a:t>Sistema de autorização do trabalho da empresa</a:t>
            </a:r>
            <a:endParaRPr lang="pt-BR"/>
          </a:p>
          <a:p>
            <a:pPr>
              <a:buNone/>
            </a:pPr>
            <a:r>
              <a:rPr lang="pt-BR" sz="2000">
                <a:ea typeface="+mn-lt"/>
                <a:cs typeface="+mn-lt"/>
              </a:rPr>
              <a:t>Condições do mercado</a:t>
            </a:r>
            <a:endParaRPr lang="pt-B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922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110</cp:revision>
  <dcterms:created xsi:type="dcterms:W3CDTF">2022-11-30T16:13:14Z</dcterms:created>
  <dcterms:modified xsi:type="dcterms:W3CDTF">2022-12-03T13:11:58Z</dcterms:modified>
</cp:coreProperties>
</file>