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último - procedimentos da organização para realizar o trabalho:</a:t>
            </a:r>
            <a:endParaRPr lang="pt-BR" dirty="0">
              <a:ea typeface="+mn-lt"/>
              <a:cs typeface="+mn-lt"/>
            </a:endParaRPr>
          </a:p>
          <a:p>
            <a:pPr>
              <a:buNone/>
            </a:pPr>
            <a:r>
              <a:rPr lang="pt-BR" sz="2000" dirty="0">
                <a:ea typeface="+mn-lt"/>
                <a:cs typeface="+mn-lt"/>
              </a:rPr>
              <a:t>Procedimentos de controle de riscos, inclusive categorias de risco, impacto e definição de probabilidade e matriz de probabilidade e impacto;</a:t>
            </a:r>
            <a:endParaRPr lang="pt-BR" dirty="0"/>
          </a:p>
          <a:p>
            <a:pPr>
              <a:buNone/>
            </a:pPr>
            <a:r>
              <a:rPr lang="pt-BR" sz="2000" dirty="0">
                <a:ea typeface="+mn-lt"/>
                <a:cs typeface="+mn-lt"/>
              </a:rPr>
              <a:t>Procedimentos para aprovar e emitir autorizações do trabalho;</a:t>
            </a:r>
            <a:endParaRPr lang="pt-BR" dirty="0"/>
          </a:p>
          <a:p>
            <a:pPr>
              <a:buNone/>
            </a:pPr>
            <a:r>
              <a:rPr lang="pt-BR" sz="2000" dirty="0">
                <a:ea typeface="+mn-lt"/>
                <a:cs typeface="+mn-lt"/>
              </a:rPr>
              <a:t>E demais idiossincrasias das rotinas da organização, legislação a obedecer, regras da “matriz”, idioma dos documentos...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.1 Termo de abertura do projeto TAP</a:t>
            </a:r>
            <a:endParaRPr lang="pt-BR" dirty="0">
              <a:ea typeface="+mn-lt"/>
              <a:cs typeface="+mn-lt"/>
            </a:endParaRPr>
          </a:p>
          <a:p>
            <a:pPr>
              <a:buNone/>
            </a:pPr>
            <a:r>
              <a:rPr lang="pt-BR" sz="2000" dirty="0">
                <a:ea typeface="+mn-lt"/>
                <a:cs typeface="+mn-lt"/>
              </a:rPr>
              <a:t>Justificativa ou objetivo do projeto</a:t>
            </a:r>
            <a:endParaRPr lang="pt-BR" dirty="0">
              <a:cs typeface="Calibri"/>
            </a:endParaRPr>
          </a:p>
          <a:p>
            <a:pPr>
              <a:buNone/>
            </a:pPr>
            <a:r>
              <a:rPr lang="pt-BR" sz="2000" dirty="0">
                <a:ea typeface="+mn-lt"/>
                <a:cs typeface="+mn-lt"/>
              </a:rPr>
              <a:t>Resultados mensuráveis e critérios de sucesso</a:t>
            </a:r>
            <a:endParaRPr lang="pt-BR" dirty="0"/>
          </a:p>
          <a:p>
            <a:pPr>
              <a:buNone/>
            </a:pPr>
            <a:r>
              <a:rPr lang="pt-BR" sz="2000" dirty="0">
                <a:ea typeface="+mn-lt"/>
                <a:cs typeface="+mn-lt"/>
              </a:rPr>
              <a:t>Requisitos funcionais em alto nível</a:t>
            </a:r>
            <a:endParaRPr lang="pt-BR" dirty="0"/>
          </a:p>
          <a:p>
            <a:pPr>
              <a:buNone/>
            </a:pPr>
            <a:r>
              <a:rPr lang="pt-BR" sz="2000" dirty="0">
                <a:ea typeface="+mn-lt"/>
                <a:cs typeface="+mn-lt"/>
              </a:rPr>
              <a:t>Pressupostos e limitações</a:t>
            </a:r>
            <a:endParaRPr lang="pt-BR" dirty="0"/>
          </a:p>
          <a:p>
            <a:pPr>
              <a:buNone/>
            </a:pPr>
            <a:r>
              <a:rPr lang="pt-BR" sz="2000" dirty="0">
                <a:ea typeface="+mn-lt"/>
                <a:cs typeface="+mn-lt"/>
              </a:rPr>
              <a:t>Principais riscos e oportunidades</a:t>
            </a:r>
            <a:endParaRPr lang="pt-BR" dirty="0"/>
          </a:p>
          <a:p>
            <a:pPr>
              <a:buNone/>
            </a:pPr>
            <a:r>
              <a:rPr lang="pt-BR" sz="2000" dirty="0">
                <a:ea typeface="+mn-lt"/>
                <a:cs typeface="+mn-lt"/>
              </a:rPr>
              <a:t>Marcos do projeto a serem alcançados e verificados</a:t>
            </a:r>
            <a:endParaRPr lang="pt-BR" dirty="0"/>
          </a:p>
          <a:p>
            <a:pPr>
              <a:buNone/>
            </a:pPr>
            <a:r>
              <a:rPr lang="pt-BR" sz="2000" dirty="0">
                <a:ea typeface="+mn-lt"/>
                <a:cs typeface="+mn-lt"/>
              </a:rPr>
              <a:t>Orçamento básico</a:t>
            </a:r>
            <a:endParaRPr lang="pt-BR" dirty="0"/>
          </a:p>
          <a:p>
            <a:pPr>
              <a:buNone/>
            </a:pPr>
            <a:r>
              <a:rPr lang="pt-BR" sz="2000" dirty="0">
                <a:ea typeface="+mn-lt"/>
                <a:cs typeface="+mn-lt"/>
              </a:rPr>
              <a:t>Responsáveis</a:t>
            </a:r>
            <a:endParaRPr lang="pt-BR" dirty="0"/>
          </a:p>
          <a:p>
            <a:pPr>
              <a:buNone/>
            </a:pPr>
            <a:r>
              <a:rPr lang="pt-BR" sz="2000" dirty="0">
                <a:ea typeface="+mn-lt"/>
                <a:cs typeface="+mn-lt"/>
              </a:rPr>
              <a:t>Gerente designado e poderes</a:t>
            </a:r>
            <a:endParaRPr lang="pt-BR" dirty="0"/>
          </a:p>
          <a:p>
            <a:pPr>
              <a:buNone/>
            </a:pPr>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buNone/>
            </a:pPr>
            <a:r>
              <a:rPr lang="pt-BR" sz="2000" dirty="0">
                <a:ea typeface="+mn-lt"/>
                <a:cs typeface="+mn-lt"/>
              </a:rPr>
              <a:t>Esse plano documenta o conjunto de saídas dos processos de planejamento.</a:t>
            </a:r>
            <a:endParaRPr lang="pt-BR" dirty="0"/>
          </a:p>
          <a:p>
            <a:pPr>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TAP.</a:t>
            </a:r>
            <a:endParaRPr lang="pt-BR" dirty="0">
              <a:ea typeface="+mn-lt"/>
              <a:cs typeface="+mn-lt"/>
            </a:endParaRPr>
          </a:p>
          <a:p>
            <a:pPr>
              <a:buNone/>
            </a:pPr>
            <a:r>
              <a:rPr lang="pt-BR" sz="2000" dirty="0">
                <a:ea typeface="+mn-lt"/>
                <a:cs typeface="+mn-lt"/>
              </a:rPr>
              <a:t>2 Saídas de outros processos.</a:t>
            </a:r>
            <a:endParaRPr lang="pt-BR" dirty="0">
              <a:ea typeface="+mn-lt"/>
              <a:cs typeface="+mn-lt"/>
            </a:endParaRPr>
          </a:p>
          <a:p>
            <a:pPr>
              <a:buNone/>
            </a:pPr>
            <a:r>
              <a:rPr lang="pt-BR" sz="2000" dirty="0">
                <a:ea typeface="+mn-lt"/>
                <a:cs typeface="+mn-lt"/>
              </a:rPr>
              <a:t>3 Fatores ambientais da empresa.</a:t>
            </a:r>
            <a:endParaRPr lang="pt-BR" dirty="0"/>
          </a:p>
          <a:p>
            <a:pPr>
              <a:buNone/>
            </a:pPr>
            <a:r>
              <a:rPr lang="pt-BR" sz="2000" dirty="0">
                <a:ea typeface="+mn-lt"/>
                <a:cs typeface="+mn-lt"/>
              </a:rPr>
              <a:t>4 Ativos de processos organizacionais</a:t>
            </a:r>
            <a:endParaRPr lang="pt-BR" dirty="0"/>
          </a:p>
          <a:p>
            <a:pPr>
              <a:buNone/>
            </a:pPr>
            <a:r>
              <a:rPr lang="pt-BR" sz="2000" dirty="0">
                <a:ea typeface="+mn-lt"/>
                <a:cs typeface="+mn-lt"/>
              </a:rPr>
              <a:t>Escopo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Sistema de informações do gerenciamento de projetos </a:t>
            </a:r>
            <a:endParaRPr lang="pt-BR"/>
          </a:p>
          <a:p>
            <a:pPr>
              <a:buNone/>
            </a:pPr>
            <a:r>
              <a:rPr lang="pt-BR" sz="2000" dirty="0">
                <a:ea typeface="+mn-lt"/>
                <a:cs typeface="+mn-lt"/>
              </a:rPr>
              <a:t>Metodologia de gerenciamento de projetos.</a:t>
            </a:r>
            <a:endParaRPr lang="pt-BR" dirty="0"/>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Entregas.</a:t>
            </a:r>
            <a:endParaRPr lang="pt-BR" dirty="0">
              <a:ea typeface="+mn-lt"/>
              <a:cs typeface="+mn-lt"/>
            </a:endParaRPr>
          </a:p>
          <a:p>
            <a:pPr>
              <a:buNone/>
            </a:pPr>
            <a:r>
              <a:rPr lang="pt-BR" sz="2000" dirty="0">
                <a:ea typeface="+mn-lt"/>
                <a:cs typeface="+mn-lt"/>
              </a:rPr>
              <a:t>2 Informações sobre o desempenho do trabalho</a:t>
            </a:r>
            <a:endParaRPr lang="pt-BR" dirty="0"/>
          </a:p>
          <a:p>
            <a:pPr>
              <a:buNone/>
            </a:pPr>
            <a:r>
              <a:rPr lang="pt-BR" sz="2000" b="1" dirty="0">
                <a:ea typeface="+mn-lt"/>
                <a:cs typeface="+mn-lt"/>
              </a:rPr>
              <a:t>Coleta rotineira das informações sobre a execução do plano de gerenciamento do projeto</a:t>
            </a:r>
            <a:r>
              <a:rPr lang="pt-BR" sz="2000" dirty="0">
                <a:ea typeface="+mn-lt"/>
                <a:cs typeface="+mn-lt"/>
              </a:rPr>
              <a:t>.</a:t>
            </a:r>
            <a:endParaRPr lang="pt-BR" dirty="0"/>
          </a:p>
          <a:p>
            <a:pPr>
              <a:buNone/>
            </a:pPr>
            <a:r>
              <a:rPr lang="pt-BR" sz="2000" dirty="0">
                <a:ea typeface="+mn-lt"/>
                <a:cs typeface="+mn-lt"/>
              </a:rPr>
              <a:t>Progresso do cronograma</a:t>
            </a:r>
            <a:endParaRPr lang="pt-BR" dirty="0"/>
          </a:p>
          <a:p>
            <a:pPr>
              <a:buNone/>
            </a:pPr>
            <a:r>
              <a:rPr lang="pt-BR" sz="2000" dirty="0">
                <a:ea typeface="+mn-lt"/>
                <a:cs typeface="+mn-lt"/>
              </a:rPr>
              <a:t>Atendimento dos padrões de qualidade</a:t>
            </a:r>
            <a:endParaRPr lang="pt-BR" dirty="0"/>
          </a:p>
          <a:p>
            <a:pPr>
              <a:buNone/>
            </a:pPr>
            <a:r>
              <a:rPr lang="pt-BR" sz="2000" dirty="0">
                <a:ea typeface="+mn-lt"/>
                <a:cs typeface="+mn-lt"/>
              </a:rPr>
              <a:t>Custos autorizados e incorridos</a:t>
            </a:r>
            <a:endParaRPr lang="pt-BR" dirty="0"/>
          </a:p>
          <a:p>
            <a:pPr>
              <a:buNone/>
            </a:pPr>
            <a:r>
              <a:rPr lang="pt-BR" sz="2000" dirty="0">
                <a:ea typeface="+mn-lt"/>
                <a:cs typeface="+mn-lt"/>
              </a:rPr>
              <a:t>Estimativas para terminar as atividades que foram iniciadas</a:t>
            </a:r>
            <a:endParaRPr lang="pt-BR" dirty="0"/>
          </a:p>
          <a:p>
            <a:pPr>
              <a:buNone/>
            </a:pPr>
            <a:r>
              <a:rPr lang="pt-BR" sz="2000" dirty="0">
                <a:ea typeface="+mn-lt"/>
                <a:cs typeface="+mn-lt"/>
              </a:rPr>
              <a:t>Percentual fisicamente terminado das atividades em andamento</a:t>
            </a:r>
            <a:endParaRPr lang="pt-BR" dirty="0"/>
          </a:p>
          <a:p>
            <a:pPr>
              <a:buNone/>
            </a:pPr>
            <a:r>
              <a:rPr lang="pt-BR" sz="2000" dirty="0">
                <a:ea typeface="+mn-lt"/>
                <a:cs typeface="+mn-lt"/>
              </a:rPr>
              <a:t>Lições aprendidas documentadas colocadas na base de gestão do conhecimento</a:t>
            </a:r>
            <a:endParaRPr lang="pt-BR" dirty="0"/>
          </a:p>
          <a:p>
            <a:pPr>
              <a:buNone/>
            </a:pPr>
            <a:r>
              <a:rPr lang="pt-BR" sz="2000" dirty="0">
                <a:ea typeface="+mn-lt"/>
                <a:cs typeface="+mn-lt"/>
              </a:rPr>
              <a:t>Detalhes da utilização de recursos.</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a:t>
            </a:r>
            <a:r>
              <a:rPr lang="pt-BR" sz="2000" dirty="0" err="1">
                <a:ea typeface="+mn-lt"/>
                <a:cs typeface="+mn-lt"/>
              </a:rPr>
              <a:t>analíticasExemplo</a:t>
            </a:r>
            <a:r>
              <a:rPr lang="pt-BR" sz="2000" dirty="0">
                <a:ea typeface="+mn-lt"/>
                <a:cs typeface="+mn-lt"/>
              </a:rPr>
              <a:t> - a técnica do valor agregado mede o desempenho do projeto conforme ele se move da iniciação do projeto para o seu encerramento. Fornece um meio de prever o desempenho futuro com base no desempenho passado..</a:t>
            </a:r>
            <a:endParaRPr lang="pt-BR" dirty="0"/>
          </a:p>
          <a:p>
            <a:pPr>
              <a:buNone/>
            </a:pPr>
            <a:r>
              <a:rPr lang="pt-BR" sz="2000" dirty="0">
                <a:ea typeface="+mn-lt"/>
                <a:cs typeface="+mn-lt"/>
              </a:rPr>
              <a:t>3 Sistema de informações do gerenciamento de projetos</a:t>
            </a:r>
            <a:endParaRPr lang="pt-BR" dirty="0">
              <a:ea typeface="+mn-lt"/>
              <a:cs typeface="+mn-lt"/>
            </a:endParaRPr>
          </a:p>
          <a:p>
            <a:pPr>
              <a:buNone/>
            </a:pPr>
            <a:r>
              <a:rPr lang="pt-BR" sz="2000" dirty="0">
                <a:ea typeface="+mn-lt"/>
                <a:cs typeface="+mn-lt"/>
              </a:rPr>
              <a:t>Metodologia de gerenciamento de projetos.</a:t>
            </a:r>
            <a:endParaRPr lang="pt-BR" dirty="0">
              <a:ea typeface="+mn-lt"/>
              <a:cs typeface="+mn-lt"/>
            </a:endParaRPr>
          </a:p>
          <a:p>
            <a:pPr>
              <a:buNone/>
            </a:pPr>
            <a:r>
              <a:rPr lang="pt-BR" sz="2000" dirty="0">
                <a:ea typeface="+mn-lt"/>
                <a:cs typeface="+mn-lt"/>
              </a:rPr>
              <a:t>4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r>
              <a:rPr lang="pt-BR" sz="2000" b="1" dirty="0">
                <a:ea typeface="+mn-lt"/>
                <a:cs typeface="+mn-lt"/>
              </a:rPr>
              <a:t>.2 Relatórios de desempenho.</a:t>
            </a:r>
            <a:endParaRPr lang="pt-BR" b="1" dirty="0">
              <a:cs typeface="Calibri"/>
            </a:endParaRPr>
          </a:p>
          <a:p>
            <a:pPr>
              <a:buNone/>
            </a:pPr>
            <a:r>
              <a:rPr lang="pt-BR" sz="2000" b="1" dirty="0">
                <a:ea typeface="+mn-lt"/>
                <a:cs typeface="+mn-lt"/>
              </a:rPr>
              <a:t>.3 Atualizações para os planos de gerenciamento.</a:t>
            </a:r>
            <a:endParaRPr lang="pt-BR"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É o processo de rever, aprovar ou não, programar execução das mudanças propostas.</a:t>
            </a:r>
            <a:endParaRPr lang="pt-BR" dirty="0">
              <a:ea typeface="+mn-lt"/>
              <a:cs typeface="+mn-lt"/>
            </a:endParaRPr>
          </a:p>
          <a:p>
            <a:pPr>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.2 Informações sobre o desempenho do trabalho.</a:t>
            </a:r>
            <a:endParaRPr lang="pt-BR" dirty="0"/>
          </a:p>
          <a:p>
            <a:pPr>
              <a:buNone/>
            </a:pPr>
            <a:r>
              <a:rPr lang="pt-BR" sz="2000" dirty="0">
                <a:ea typeface="+mn-lt"/>
                <a:cs typeface="+mn-lt"/>
              </a:rPr>
              <a:t>.3 Mudanças solicitadas.</a:t>
            </a:r>
            <a:endParaRPr lang="pt-BR" dirty="0"/>
          </a:p>
          <a:p>
            <a:pPr>
              <a:buNone/>
            </a:pPr>
            <a:r>
              <a:rPr lang="pt-BR" sz="2000" dirty="0">
                <a:ea typeface="+mn-lt"/>
                <a:cs typeface="+mn-lt"/>
              </a:rPr>
              <a:t>.4 Fatores ambientais organizacionais.</a:t>
            </a:r>
            <a:endParaRPr lang="pt-BR" dirty="0">
              <a:ea typeface="+mn-lt"/>
              <a:cs typeface="+mn-lt"/>
            </a:endParaRPr>
          </a:p>
          <a:p>
            <a:pPr>
              <a:buNone/>
            </a:pPr>
            <a:r>
              <a:rPr lang="pt-BR" sz="2000" dirty="0">
                <a:ea typeface="+mn-lt"/>
                <a:cs typeface="+mn-lt"/>
              </a:rPr>
              <a:t>.5 Ativos de processos organizacionais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226</cp:revision>
  <dcterms:created xsi:type="dcterms:W3CDTF">2022-11-30T16:13:14Z</dcterms:created>
  <dcterms:modified xsi:type="dcterms:W3CDTF">2022-12-03T14:11:00Z</dcterms:modified>
</cp:coreProperties>
</file>