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14323D0F-DA49-70B3-68EE-1FFB10888608}" v="14" dt="2022-12-03T16:58:45.412"/>
    <p1510:client id="{19CB3D38-525F-8D8A-9BB3-D8A67E0DEAB8}" v="88" dt="2022-12-03T16:28:34.288"/>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52F79420-4585-FDAD-DBB2-C1175334E9C3}" v="18" dt="2022-12-03T16:50:01.085"/>
    <p1510:client id="{6DF8BB07-E164-99B8-51F7-7B16F69F9E2A}" v="59" dt="2022-12-03T16:46:32.727"/>
    <p1510:client id="{89141EF4-D9B1-448E-BF85-A061974F4635}" v="40" dt="2022-11-30T16:19:30.454"/>
    <p1510:client id="{A5D4054E-B8AF-2810-A7A4-D08347667F85}" v="23" dt="2022-12-03T16:55:12.484"/>
    <p1510:client id="{AAE71220-A1A8-A349-D335-1D78B8499119}" v="13" dt="2022-12-03T12:10:22.569"/>
    <p1510:client id="{B57F4EAB-52FE-8C54-B7C3-F9A802D0DD07}" v="70" dt="2022-12-03T15:24:17.563"/>
    <p1510:client id="{DC01B2D6-9622-6FD0-BE5E-FC1A95170BC4}" v="35" dt="2022-12-03T17:05:23.978"/>
    <p1510:client id="{EC2252B6-C980-9952-21E4-6CF31577FECE}" v="63" dt="2022-12-03T15:57:56.140"/>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b="1" dirty="0">
                <a:ea typeface="+mn-lt"/>
                <a:cs typeface="+mn-lt"/>
              </a:rPr>
              <a:t>Os ativos de processos organizacionais poderiam ser agrupados em duas categorias:</a:t>
            </a:r>
            <a:endParaRPr lang="pt-BR" b="1"/>
          </a:p>
          <a:p>
            <a:pPr algn="just">
              <a:buNone/>
            </a:pPr>
            <a:endParaRPr lang="pt-BR" b="1" dirty="0">
              <a:ea typeface="+mn-lt"/>
              <a:cs typeface="+mn-lt"/>
            </a:endParaRPr>
          </a:p>
          <a:p>
            <a:pPr algn="just">
              <a:buNone/>
            </a:pPr>
            <a:r>
              <a:rPr lang="pt-BR" b="1" dirty="0">
                <a:ea typeface="+mn-lt"/>
                <a:cs typeface="+mn-lt"/>
              </a:rPr>
              <a:t>1ª) Procedimentos da organização para </a:t>
            </a:r>
            <a:r>
              <a:rPr lang="pt-BR" b="1" dirty="0">
                <a:solidFill>
                  <a:srgbClr val="0070C0"/>
                </a:solidFill>
                <a:ea typeface="+mn-lt"/>
                <a:cs typeface="+mn-lt"/>
              </a:rPr>
              <a:t>realizar</a:t>
            </a:r>
            <a:r>
              <a:rPr lang="pt-BR" b="1" dirty="0">
                <a:ea typeface="+mn-lt"/>
                <a:cs typeface="+mn-lt"/>
              </a:rPr>
              <a:t> o trabalho:</a:t>
            </a:r>
            <a:endParaRPr lang="pt-BR" b="1"/>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b="1" dirty="0">
                <a:ea typeface="+mn-lt"/>
                <a:cs typeface="+mn-lt"/>
              </a:rPr>
              <a:t>1ª) Mais procedimentos da organização para </a:t>
            </a:r>
            <a:r>
              <a:rPr lang="pt-BR" b="1" dirty="0">
                <a:solidFill>
                  <a:srgbClr val="0070C0"/>
                </a:solidFill>
                <a:ea typeface="+mn-lt"/>
                <a:cs typeface="+mn-lt"/>
              </a:rPr>
              <a:t>realizar</a:t>
            </a:r>
            <a:r>
              <a:rPr lang="pt-BR" b="1" dirty="0">
                <a:ea typeface="+mn-lt"/>
                <a:cs typeface="+mn-lt"/>
              </a:rPr>
              <a:t> o trabalho:</a:t>
            </a: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b="1" dirty="0">
                <a:ea typeface="+mn-lt"/>
                <a:cs typeface="+mn-lt"/>
              </a:rPr>
              <a:t>1ª) Ainda mais procedimentos da organização para</a:t>
            </a:r>
            <a:r>
              <a:rPr lang="pt-BR" b="1" dirty="0">
                <a:solidFill>
                  <a:srgbClr val="00B0F0"/>
                </a:solidFill>
                <a:ea typeface="+mn-lt"/>
                <a:cs typeface="+mn-lt"/>
              </a:rPr>
              <a:t> </a:t>
            </a:r>
            <a:r>
              <a:rPr lang="pt-BR" b="1" dirty="0">
                <a:solidFill>
                  <a:srgbClr val="0070C0"/>
                </a:solidFill>
                <a:ea typeface="+mn-lt"/>
                <a:cs typeface="+mn-lt"/>
              </a:rPr>
              <a:t>realizar </a:t>
            </a:r>
            <a:r>
              <a:rPr lang="pt-BR" b="1" dirty="0">
                <a:ea typeface="+mn-lt"/>
                <a:cs typeface="+mn-lt"/>
              </a:rPr>
              <a:t>o trabalho:</a:t>
            </a: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b="1" dirty="0">
                <a:ea typeface="+mn-lt"/>
                <a:cs typeface="+mn-lt"/>
              </a:rPr>
              <a:t>1ª) Último - procedimentos da organização para </a:t>
            </a:r>
            <a:r>
              <a:rPr lang="pt-BR" b="1" dirty="0">
                <a:solidFill>
                  <a:srgbClr val="0070C0"/>
                </a:solidFill>
                <a:ea typeface="+mn-lt"/>
                <a:cs typeface="+mn-lt"/>
              </a:rPr>
              <a:t>realizar</a:t>
            </a:r>
            <a:r>
              <a:rPr lang="pt-BR" b="1" dirty="0">
                <a:ea typeface="+mn-lt"/>
                <a:cs typeface="+mn-lt"/>
              </a:rPr>
              <a:t> o trabalho:</a:t>
            </a:r>
            <a:endParaRPr lang="pt-BR" b="1">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fontScale="92500"/>
          </a:bodyPr>
          <a:lstStyle/>
          <a:p>
            <a:pPr algn="just">
              <a:buNone/>
            </a:pPr>
            <a:r>
              <a:rPr lang="pt-BR" b="1" dirty="0">
                <a:ea typeface="+mn-lt"/>
                <a:cs typeface="+mn-lt"/>
              </a:rPr>
              <a:t>Ativos de processos organizacionais</a:t>
            </a:r>
            <a:endParaRPr lang="pt-BR" b="1" dirty="0"/>
          </a:p>
          <a:p>
            <a:pPr algn="just">
              <a:buNone/>
            </a:pPr>
            <a:r>
              <a:rPr lang="pt-BR" b="1" dirty="0">
                <a:ea typeface="+mn-lt"/>
                <a:cs typeface="+mn-lt"/>
              </a:rPr>
              <a:t>2ª) Base de </a:t>
            </a:r>
            <a:r>
              <a:rPr lang="pt-BR" b="1" dirty="0">
                <a:solidFill>
                  <a:srgbClr val="0070C0"/>
                </a:solidFill>
                <a:ea typeface="+mn-lt"/>
                <a:cs typeface="+mn-lt"/>
              </a:rPr>
              <a:t>conhecimento corporativo</a:t>
            </a:r>
            <a:r>
              <a:rPr lang="pt-BR" b="1" dirty="0">
                <a:ea typeface="+mn-lt"/>
                <a:cs typeface="+mn-lt"/>
              </a:rPr>
              <a:t> para </a:t>
            </a:r>
            <a:r>
              <a:rPr lang="pt-BR" b="1" dirty="0">
                <a:solidFill>
                  <a:srgbClr val="0070C0"/>
                </a:solidFill>
                <a:ea typeface="+mn-lt"/>
                <a:cs typeface="+mn-lt"/>
              </a:rPr>
              <a:t>armazenar e recuperar</a:t>
            </a:r>
            <a:r>
              <a:rPr lang="pt-BR" b="1" dirty="0">
                <a:ea typeface="+mn-lt"/>
                <a:cs typeface="+mn-lt"/>
              </a:rPr>
              <a:t> informações:</a:t>
            </a: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b="1" dirty="0">
                <a:ea typeface="+mn-lt"/>
                <a:cs typeface="+mn-lt"/>
              </a:rPr>
              <a:t>.1 Termo de abertura do projeto </a:t>
            </a:r>
            <a:r>
              <a:rPr lang="pt-BR"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cs typeface="Calibri Light"/>
              </a:rPr>
              <a:t>Processos</a:t>
            </a:r>
            <a:endParaRPr lang="pt-BR" sz="3600" b="1"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dirty="0">
                <a:cs typeface="Calibri" panose="020F0502020204030204"/>
              </a:rPr>
              <a:t>Desenvolver o Plano do Projeto ou Termo de Abertura (Project Charter)</a:t>
            </a:r>
          </a:p>
          <a:p>
            <a:pPr marL="457200" indent="-457200">
              <a:buAutoNum type="arabicPeriod"/>
            </a:pPr>
            <a:r>
              <a:rPr lang="pt-BR" dirty="0">
                <a:cs typeface="Calibri" panose="020F0502020204030204"/>
              </a:rPr>
              <a:t>Desenvolver o Plano de Gerenciamento do Projeto.</a:t>
            </a:r>
          </a:p>
          <a:p>
            <a:pPr marL="457200" indent="-457200">
              <a:buAutoNum type="arabicPeriod"/>
            </a:pPr>
            <a:r>
              <a:rPr lang="pt-BR" dirty="0">
                <a:cs typeface="Calibri" panose="020F0502020204030204"/>
              </a:rPr>
              <a:t>Orientar e Gerenciar o trabalho no projeto.</a:t>
            </a:r>
          </a:p>
          <a:p>
            <a:pPr marL="457200" indent="-457200">
              <a:buAutoNum type="arabicPeriod"/>
            </a:pPr>
            <a:r>
              <a:rPr lang="pt-BR" dirty="0">
                <a:cs typeface="Calibri" panose="020F0502020204030204"/>
              </a:rPr>
              <a:t>Monitorar e Controlar o trabalho no projeto</a:t>
            </a:r>
          </a:p>
          <a:p>
            <a:pPr marL="457200" indent="-457200">
              <a:buAutoNum type="arabicPeriod"/>
            </a:pPr>
            <a:r>
              <a:rPr lang="pt-BR" dirty="0">
                <a:cs typeface="Calibri" panose="020F0502020204030204"/>
              </a:rPr>
              <a:t>Manter o controle integrado das mudanças</a:t>
            </a:r>
          </a:p>
          <a:p>
            <a:pPr marL="457200" indent="-457200">
              <a:buAutoNum type="arabicPeriod"/>
            </a:pPr>
            <a:r>
              <a:rPr lang="pt-BR"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fontScale="92500" lnSpcReduction="10000"/>
          </a:bodyPr>
          <a:lstStyle/>
          <a:p>
            <a:pPr algn="just">
              <a:buNone/>
            </a:pPr>
            <a:r>
              <a:rPr lang="pt-BR"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dirty="0">
                <a:ea typeface="+mn-lt"/>
                <a:cs typeface="+mn-lt"/>
              </a:rPr>
              <a:t>O plano de gerenciamento do projeto define como o projeto é executado, monitorado, controlado e encerrado. Coordena todos os demais planos subsidiários.</a:t>
            </a:r>
            <a:endParaRPr lang="pt-BR"/>
          </a:p>
          <a:p>
            <a:pPr algn="just">
              <a:buNone/>
            </a:pPr>
            <a:endParaRPr lang="pt-BR" dirty="0">
              <a:ea typeface="+mn-lt"/>
              <a:cs typeface="+mn-lt"/>
            </a:endParaRPr>
          </a:p>
          <a:p>
            <a:pPr algn="just">
              <a:buNone/>
            </a:pPr>
            <a:r>
              <a:rPr lang="pt-BR" dirty="0">
                <a:ea typeface="+mn-lt"/>
                <a:cs typeface="+mn-lt"/>
              </a:rPr>
              <a:t>Esse plano documenta o conjunto de saídas dos processos de planejamento.</a:t>
            </a:r>
            <a:endParaRPr lang="pt-BR"/>
          </a:p>
          <a:p>
            <a:pPr algn="just">
              <a:buNone/>
            </a:pPr>
            <a:endParaRPr lang="pt-BR" dirty="0">
              <a:ea typeface="+mn-lt"/>
              <a:cs typeface="+mn-lt"/>
            </a:endParaRPr>
          </a:p>
          <a:p>
            <a:pPr algn="just">
              <a:buNone/>
            </a:pPr>
            <a:r>
              <a:rPr lang="pt-BR" dirty="0">
                <a:ea typeface="+mn-lt"/>
                <a:cs typeface="+mn-lt"/>
              </a:rPr>
              <a:t>O plano de gerenciamento do projeto pode ser sumarizado ou detalhado, sendo constituído por um ou mais planos auxiliares e outros componentes obtidos das </a:t>
            </a:r>
            <a:r>
              <a:rPr lang="pt-BR" b="1" dirty="0">
                <a:solidFill>
                  <a:srgbClr val="0070C0"/>
                </a:solidFill>
                <a:ea typeface="+mn-lt"/>
                <a:cs typeface="+mn-lt"/>
              </a:rPr>
              <a:t>dez</a:t>
            </a:r>
            <a:r>
              <a:rPr lang="pt-BR" dirty="0">
                <a:ea typeface="+mn-lt"/>
                <a:cs typeface="+mn-lt"/>
              </a:rPr>
              <a:t> áreas de tratamento da gerência de projetos.</a:t>
            </a: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b="1" dirty="0">
                <a:ea typeface="+mn-lt"/>
                <a:cs typeface="+mn-lt"/>
              </a:rPr>
              <a:t>Entradas.</a:t>
            </a:r>
            <a:endParaRPr lang="pt-BR" b="1">
              <a:ea typeface="+mn-lt"/>
              <a:cs typeface="+mn-lt"/>
            </a:endParaRPr>
          </a:p>
          <a:p>
            <a:pPr>
              <a:buNone/>
            </a:pPr>
            <a:endParaRPr lang="pt-BR" b="1" dirty="0">
              <a:ea typeface="+mn-lt"/>
              <a:cs typeface="+mn-lt"/>
            </a:endParaRPr>
          </a:p>
          <a:p>
            <a:pPr>
              <a:buNone/>
            </a:pPr>
            <a:r>
              <a:rPr lang="pt-BR" b="1" dirty="0">
                <a:ea typeface="+mn-lt"/>
                <a:cs typeface="+mn-lt"/>
              </a:rPr>
              <a:t>1 TAP.</a:t>
            </a:r>
            <a:endParaRPr lang="pt-BR" b="1">
              <a:ea typeface="+mn-lt"/>
              <a:cs typeface="+mn-lt"/>
            </a:endParaRPr>
          </a:p>
          <a:p>
            <a:pPr>
              <a:buNone/>
            </a:pPr>
            <a:r>
              <a:rPr lang="pt-BR" b="1" dirty="0">
                <a:ea typeface="+mn-lt"/>
                <a:cs typeface="+mn-lt"/>
              </a:rPr>
              <a:t>2 Saídas de outros processos.</a:t>
            </a:r>
            <a:endParaRPr lang="pt-BR" b="1">
              <a:ea typeface="+mn-lt"/>
              <a:cs typeface="+mn-lt"/>
            </a:endParaRPr>
          </a:p>
          <a:p>
            <a:pPr>
              <a:buNone/>
            </a:pPr>
            <a:r>
              <a:rPr lang="pt-BR" b="1" dirty="0">
                <a:ea typeface="+mn-lt"/>
                <a:cs typeface="+mn-lt"/>
              </a:rPr>
              <a:t>3 Fatores ambientais da empresa.</a:t>
            </a:r>
            <a:endParaRPr lang="pt-BR" b="1"/>
          </a:p>
          <a:p>
            <a:pPr>
              <a:buNone/>
            </a:pPr>
            <a:r>
              <a:rPr lang="pt-BR"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3" y="1452302"/>
            <a:ext cx="10143067" cy="4566510"/>
          </a:xfrm>
        </p:spPr>
        <p:txBody>
          <a:bodyPr vert="horz" lIns="91440" tIns="45720" rIns="91440" bIns="45720" rtlCol="0" anchor="t">
            <a:normAutofit/>
          </a:bodyPr>
          <a:lstStyle/>
          <a:p>
            <a:pPr>
              <a:buNone/>
            </a:pPr>
            <a:r>
              <a:rPr lang="pt-BR" b="1" dirty="0">
                <a:ea typeface="+mn-lt"/>
                <a:cs typeface="+mn-lt"/>
              </a:rPr>
              <a:t>Ferramentas e técnicas.</a:t>
            </a:r>
            <a:endParaRPr lang="pt-BR" b="1">
              <a:ea typeface="+mn-lt"/>
              <a:cs typeface="+mn-lt"/>
            </a:endParaRPr>
          </a:p>
          <a:p>
            <a:pPr>
              <a:buNone/>
            </a:pPr>
            <a:endParaRPr lang="pt-BR" b="1" dirty="0">
              <a:ea typeface="+mn-lt"/>
              <a:cs typeface="+mn-lt"/>
            </a:endParaRPr>
          </a:p>
          <a:p>
            <a:pPr>
              <a:buNone/>
            </a:pPr>
            <a:r>
              <a:rPr lang="pt-BR" b="1" dirty="0">
                <a:ea typeface="+mn-lt"/>
                <a:cs typeface="+mn-lt"/>
              </a:rPr>
              <a:t>1 Opinião especializada.</a:t>
            </a:r>
            <a:endParaRPr lang="pt-BR" b="1">
              <a:ea typeface="+mn-lt"/>
              <a:cs typeface="+mn-lt"/>
            </a:endParaRPr>
          </a:p>
          <a:p>
            <a:pPr>
              <a:buNone/>
            </a:pPr>
            <a:r>
              <a:rPr lang="pt-BR" b="1" dirty="0">
                <a:ea typeface="+mn-lt"/>
                <a:cs typeface="+mn-lt"/>
              </a:rPr>
              <a:t>2 Técnicas de facilitação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276070" y="321734"/>
            <a:ext cx="1027246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6" y="1452302"/>
            <a:ext cx="10056803" cy="4566510"/>
          </a:xfrm>
        </p:spPr>
        <p:txBody>
          <a:bodyPr vert="horz" lIns="91440" tIns="45720" rIns="91440" bIns="45720" rtlCol="0" anchor="t">
            <a:normAutofit/>
          </a:bodyPr>
          <a:lstStyle/>
          <a:p>
            <a:pPr>
              <a:buNone/>
            </a:pPr>
            <a:r>
              <a:rPr lang="pt-BR" b="1" dirty="0">
                <a:ea typeface="+mn-lt"/>
                <a:cs typeface="+mn-lt"/>
              </a:rPr>
              <a:t>Saída.</a:t>
            </a:r>
            <a:endParaRPr lang="pt-BR" b="1"/>
          </a:p>
          <a:p>
            <a:pPr>
              <a:buNone/>
            </a:pPr>
            <a:endParaRPr lang="pt-BR" b="1" dirty="0">
              <a:ea typeface="+mn-lt"/>
              <a:cs typeface="+mn-lt"/>
            </a:endParaRPr>
          </a:p>
          <a:p>
            <a:pPr>
              <a:buNone/>
            </a:pPr>
            <a:r>
              <a:rPr lang="pt-BR" b="1" dirty="0">
                <a:ea typeface="+mn-lt"/>
                <a:cs typeface="+mn-lt"/>
              </a:rPr>
              <a:t>1 Plano de gerenciamento do projeto</a:t>
            </a:r>
            <a:endParaRPr lang="pt-BR" b="1"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86840" cy="4566510"/>
          </a:xfrm>
        </p:spPr>
        <p:txBody>
          <a:bodyPr vert="horz" lIns="91440" tIns="45720" rIns="91440" bIns="45720" rtlCol="0" anchor="t">
            <a:normAutofit/>
          </a:bodyPr>
          <a:lstStyle/>
          <a:p>
            <a:pPr algn="just">
              <a:buNone/>
            </a:pPr>
            <a:r>
              <a:rPr lang="pt-BR" dirty="0">
                <a:ea typeface="+mn-lt"/>
                <a:cs typeface="+mn-lt"/>
              </a:rPr>
              <a:t>Integra e consolida(rá) os planos subsidiários e suas “linhas de base ou de partida” do escopo, cronograma, custo;</a:t>
            </a:r>
            <a:endParaRPr lang="pt-BR"/>
          </a:p>
          <a:p>
            <a:pPr algn="just">
              <a:buNone/>
            </a:pPr>
            <a:endParaRPr lang="pt-BR" dirty="0">
              <a:ea typeface="+mn-lt"/>
              <a:cs typeface="+mn-lt"/>
            </a:endParaRPr>
          </a:p>
          <a:p>
            <a:pPr algn="just">
              <a:buNone/>
            </a:pPr>
            <a:r>
              <a:rPr lang="pt-BR" dirty="0">
                <a:ea typeface="+mn-lt"/>
                <a:cs typeface="+mn-lt"/>
              </a:rPr>
              <a:t>Os planos de gestão dos requisitos, da qualidade, recursos humanos, comunicações, risco, aquisições e tratamento dos patrocinadores / clientes e demais interessados.</a:t>
            </a:r>
            <a:endParaRPr lang="pt-BR"/>
          </a:p>
          <a:p>
            <a:pPr algn="just">
              <a:buNone/>
            </a:pPr>
            <a:endParaRPr lang="pt-BR" dirty="0">
              <a:ea typeface="+mn-lt"/>
              <a:cs typeface="+mn-lt"/>
            </a:endParaRPr>
          </a:p>
          <a:p>
            <a:pPr algn="just">
              <a:buNone/>
            </a:pPr>
            <a:r>
              <a:rPr lang="pt-BR"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767793"/>
          </a:xfrm>
        </p:spPr>
        <p:txBody>
          <a:bodyPr vert="horz" lIns="91440" tIns="45720" rIns="91440" bIns="45720" rtlCol="0" anchor="t">
            <a:noAutofit/>
          </a:bodyPr>
          <a:lstStyle/>
          <a:p>
            <a:pPr algn="just">
              <a:buNone/>
            </a:pPr>
            <a:r>
              <a:rPr lang="pt-BR" dirty="0">
                <a:ea typeface="+mn-lt"/>
                <a:cs typeface="+mn-lt"/>
              </a:rPr>
              <a:t>Levar a cabo o que foi planejado, monitorando as mudanças.</a:t>
            </a:r>
            <a:endParaRPr lang="pt-BR"/>
          </a:p>
          <a:p>
            <a:pPr algn="just">
              <a:buNone/>
            </a:pPr>
            <a:endParaRPr lang="pt-BR" dirty="0">
              <a:ea typeface="+mn-lt"/>
              <a:cs typeface="+mn-lt"/>
            </a:endParaRPr>
          </a:p>
          <a:p>
            <a:pPr algn="just">
              <a:buNone/>
            </a:pPr>
            <a:r>
              <a:rPr lang="pt-BR" dirty="0">
                <a:ea typeface="+mn-lt"/>
                <a:cs typeface="+mn-lt"/>
              </a:rPr>
              <a:t>As entregas são saídas dos processos executados para realizar o trabalho do projeto planejado e agendado no plano de gerenciamento do projeto.</a:t>
            </a:r>
            <a:endParaRPr lang="pt-BR"/>
          </a:p>
          <a:p>
            <a:pPr algn="just">
              <a:buNone/>
            </a:pPr>
            <a:endParaRPr lang="pt-BR" dirty="0">
              <a:ea typeface="+mn-lt"/>
              <a:cs typeface="+mn-lt"/>
            </a:endParaRPr>
          </a:p>
          <a:p>
            <a:pPr algn="just">
              <a:buNone/>
            </a:pPr>
            <a:r>
              <a:rPr lang="pt-BR" dirty="0">
                <a:ea typeface="+mn-lt"/>
                <a:cs typeface="+mn-lt"/>
              </a:rPr>
              <a:t>As informações sobre o desempenho do trabalho a respeito da situação atual das entregas, são coletadas como parte da execução do projeto.</a:t>
            </a:r>
            <a:endParaRPr lang="pt-BR">
              <a:ea typeface="+mn-lt"/>
              <a:cs typeface="+mn-lt"/>
            </a:endParaRPr>
          </a:p>
          <a:p>
            <a:pPr algn="just">
              <a:buNone/>
            </a:pPr>
            <a:endParaRPr lang="pt-BR" dirty="0">
              <a:ea typeface="+mn-lt"/>
              <a:cs typeface="+mn-lt"/>
            </a:endParaRPr>
          </a:p>
          <a:p>
            <a:pPr algn="just">
              <a:buNone/>
            </a:pPr>
            <a:r>
              <a:rPr lang="pt-BR"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70538" cy="4566510"/>
          </a:xfrm>
        </p:spPr>
        <p:txBody>
          <a:bodyPr vert="horz" lIns="91440" tIns="45720" rIns="91440" bIns="45720" rtlCol="0" anchor="t">
            <a:normAutofit/>
          </a:bodyPr>
          <a:lstStyle/>
          <a:p>
            <a:pPr algn="just">
              <a:buNone/>
            </a:pPr>
            <a:r>
              <a:rPr lang="pt-BR" dirty="0">
                <a:ea typeface="+mn-lt"/>
                <a:cs typeface="+mn-lt"/>
              </a:rPr>
              <a:t>Ações </a:t>
            </a:r>
            <a:r>
              <a:rPr lang="pt-BR" b="1" dirty="0">
                <a:solidFill>
                  <a:srgbClr val="FF0000"/>
                </a:solidFill>
                <a:ea typeface="+mn-lt"/>
                <a:cs typeface="+mn-lt"/>
              </a:rPr>
              <a:t>corretivas</a:t>
            </a:r>
            <a:r>
              <a:rPr lang="pt-BR" dirty="0">
                <a:ea typeface="+mn-lt"/>
                <a:cs typeface="+mn-lt"/>
              </a:rPr>
              <a:t> - para que o desempenho do projeto fique de acordo com o plano.</a:t>
            </a:r>
            <a:endParaRPr lang="pt-BR">
              <a:ea typeface="+mn-lt"/>
              <a:cs typeface="+mn-lt"/>
            </a:endParaRPr>
          </a:p>
          <a:p>
            <a:pPr algn="just">
              <a:buNone/>
            </a:pPr>
            <a:endParaRPr lang="pt-BR" dirty="0">
              <a:ea typeface="+mn-lt"/>
              <a:cs typeface="+mn-lt"/>
            </a:endParaRPr>
          </a:p>
          <a:p>
            <a:pPr algn="just">
              <a:buNone/>
            </a:pPr>
            <a:r>
              <a:rPr lang="pt-BR" dirty="0">
                <a:ea typeface="+mn-lt"/>
                <a:cs typeface="+mn-lt"/>
              </a:rPr>
              <a:t>Ações </a:t>
            </a:r>
            <a:r>
              <a:rPr lang="pt-BR" b="1" dirty="0">
                <a:solidFill>
                  <a:srgbClr val="FF0000"/>
                </a:solidFill>
                <a:ea typeface="+mn-lt"/>
                <a:cs typeface="+mn-lt"/>
              </a:rPr>
              <a:t>preventivas</a:t>
            </a:r>
            <a:r>
              <a:rPr lang="pt-BR" dirty="0">
                <a:ea typeface="+mn-lt"/>
                <a:cs typeface="+mn-lt"/>
              </a:rPr>
              <a:t> - reduzem a probabilidade de possíveis consequências negativas;</a:t>
            </a:r>
            <a:endParaRPr lang="pt-BR"/>
          </a:p>
          <a:p>
            <a:pPr algn="just">
              <a:buNone/>
            </a:pPr>
            <a:endParaRPr lang="pt-BR" dirty="0">
              <a:ea typeface="+mn-lt"/>
              <a:cs typeface="+mn-lt"/>
            </a:endParaRPr>
          </a:p>
          <a:p>
            <a:pPr algn="just">
              <a:buNone/>
            </a:pPr>
            <a:r>
              <a:rPr lang="pt-BR" dirty="0">
                <a:ea typeface="+mn-lt"/>
                <a:cs typeface="+mn-lt"/>
              </a:rPr>
              <a:t>Solicitações de </a:t>
            </a:r>
            <a:r>
              <a:rPr lang="pt-BR" b="1" dirty="0">
                <a:solidFill>
                  <a:srgbClr val="FF0000"/>
                </a:solidFill>
                <a:ea typeface="+mn-lt"/>
                <a:cs typeface="+mn-lt"/>
              </a:rPr>
              <a:t>reparo de defeito</a:t>
            </a:r>
            <a:r>
              <a:rPr lang="pt-BR" dirty="0">
                <a:ea typeface="+mn-lt"/>
                <a:cs typeface="+mn-lt"/>
              </a:rPr>
              <a:t> - para corrigir problemas do produto encontrados pelo processo de qualidade.</a:t>
            </a: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fontScale="92500" lnSpcReduction="10000"/>
          </a:bodyPr>
          <a:lstStyle/>
          <a:p>
            <a:pPr algn="just">
              <a:buNone/>
            </a:pPr>
            <a:r>
              <a:rPr lang="pt-BR" b="1" dirty="0">
                <a:ea typeface="+mn-lt"/>
                <a:cs typeface="+mn-lt"/>
              </a:rPr>
              <a:t>Entradas.</a:t>
            </a:r>
            <a:endParaRPr lang="pt-BR" b="1"/>
          </a:p>
          <a:p>
            <a:pPr algn="just">
              <a:buNone/>
            </a:pPr>
            <a:endParaRPr lang="pt-BR" b="1" dirty="0">
              <a:ea typeface="+mn-lt"/>
              <a:cs typeface="+mn-lt"/>
            </a:endParaRPr>
          </a:p>
          <a:p>
            <a:pPr algn="just">
              <a:buNone/>
            </a:pPr>
            <a:r>
              <a:rPr lang="pt-BR" b="1" dirty="0">
                <a:ea typeface="+mn-lt"/>
                <a:cs typeface="+mn-lt"/>
              </a:rPr>
              <a:t>1 Plano de gerenciamento do projeto.</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2 Solicitações de mudança aprovadas</a:t>
            </a:r>
            <a:endParaRPr lang="pt-BR" b="1"/>
          </a:p>
          <a:p>
            <a:pPr lvl="1" algn="just"/>
            <a:r>
              <a:rPr lang="pt-BR" sz="16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sz="1600"/>
          </a:p>
          <a:p>
            <a:pPr algn="just">
              <a:buNone/>
            </a:pPr>
            <a:r>
              <a:rPr lang="pt-BR" b="1" dirty="0">
                <a:ea typeface="+mn-lt"/>
                <a:cs typeface="+mn-lt"/>
              </a:rPr>
              <a:t>3 Fatores ambientais organizacionais.</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4 Ativos de processos organizacionais</a:t>
            </a:r>
            <a:endParaRPr lang="pt-BR" b="1"/>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b="1" dirty="0">
                <a:ea typeface="+mn-lt"/>
                <a:cs typeface="+mn-lt"/>
              </a:rPr>
              <a:t>Ferramentas e técnicas.</a:t>
            </a:r>
          </a:p>
          <a:p>
            <a:pPr algn="just">
              <a:buNone/>
            </a:pPr>
            <a:endParaRPr lang="pt-BR" b="1" dirty="0">
              <a:ea typeface="+mn-lt"/>
              <a:cs typeface="+mn-lt"/>
            </a:endParaRPr>
          </a:p>
          <a:p>
            <a:pPr algn="just">
              <a:buNone/>
            </a:pPr>
            <a:r>
              <a:rPr lang="pt-BR" b="1" dirty="0">
                <a:ea typeface="+mn-lt"/>
                <a:cs typeface="+mn-lt"/>
              </a:rPr>
              <a:t>1 Opinião especializada.</a:t>
            </a:r>
          </a:p>
          <a:p>
            <a:pPr algn="just">
              <a:buNone/>
            </a:pPr>
            <a:endParaRPr lang="pt-BR" b="1" dirty="0">
              <a:ea typeface="+mn-lt"/>
              <a:cs typeface="+mn-lt"/>
            </a:endParaRPr>
          </a:p>
          <a:p>
            <a:pPr algn="just">
              <a:buNone/>
            </a:pPr>
            <a:r>
              <a:rPr lang="pt-BR" b="1" dirty="0">
                <a:ea typeface="+mn-lt"/>
                <a:cs typeface="+mn-lt"/>
              </a:rPr>
              <a:t>2 Sistema de informações do gerenciamento de projetos</a:t>
            </a:r>
            <a:r>
              <a:rPr lang="pt-BR" sz="2000" b="1" dirty="0">
                <a:ea typeface="+mn-lt"/>
                <a:cs typeface="+mn-lt"/>
              </a:rPr>
              <a:t> </a:t>
            </a:r>
            <a:endParaRPr lang="pt-BR" b="1"/>
          </a:p>
          <a:p>
            <a:pPr lvl="1" algn="just"/>
            <a:r>
              <a:rPr lang="pt-BR" sz="1600" dirty="0">
                <a:solidFill>
                  <a:srgbClr val="FF0000"/>
                </a:solidFill>
                <a:ea typeface="+mn-lt"/>
                <a:cs typeface="+mn-lt"/>
              </a:rPr>
              <a:t>Metodologia de gerenciamento de projetos.</a:t>
            </a:r>
            <a:endParaRPr lang="pt-BR" sz="1600" dirty="0">
              <a:solidFill>
                <a:srgbClr val="FF0000"/>
              </a:solidFill>
            </a:endParaRPr>
          </a:p>
          <a:p>
            <a:pPr marL="457200" lvl="1" indent="0" algn="just">
              <a:buClr>
                <a:srgbClr val="1287C3"/>
              </a:buClr>
              <a:buNone/>
            </a:pPr>
            <a:endParaRPr lang="pt-BR" sz="1800" dirty="0">
              <a:ea typeface="+mn-lt"/>
              <a:cs typeface="+mn-lt"/>
            </a:endParaRPr>
          </a:p>
          <a:p>
            <a:pPr algn="just">
              <a:buNone/>
            </a:pPr>
            <a:r>
              <a:rPr lang="pt-BR" b="1" dirty="0">
                <a:ea typeface="+mn-lt"/>
                <a:cs typeface="+mn-lt"/>
              </a:rPr>
              <a:t>3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20486" y="1452302"/>
            <a:ext cx="10157444" cy="4566510"/>
          </a:xfrm>
        </p:spPr>
        <p:txBody>
          <a:bodyPr vert="horz" lIns="91440" tIns="45720" rIns="91440" bIns="45720" rtlCol="0" anchor="t">
            <a:normAutofit fontScale="92500" lnSpcReduction="20000"/>
          </a:bodyPr>
          <a:lstStyle/>
          <a:p>
            <a:pPr>
              <a:buNone/>
            </a:pPr>
            <a:r>
              <a:rPr lang="pt-BR" sz="2600" b="1" dirty="0">
                <a:ea typeface="+mn-lt"/>
                <a:cs typeface="+mn-lt"/>
              </a:rPr>
              <a:t>Saídas.</a:t>
            </a:r>
          </a:p>
          <a:p>
            <a:pPr>
              <a:buNone/>
            </a:pPr>
            <a:endParaRPr lang="pt-BR" sz="2600" b="1" dirty="0">
              <a:ea typeface="+mn-lt"/>
              <a:cs typeface="+mn-lt"/>
            </a:endParaRPr>
          </a:p>
          <a:p>
            <a:pPr>
              <a:buNone/>
            </a:pPr>
            <a:r>
              <a:rPr lang="pt-BR" sz="2600" b="1" dirty="0">
                <a:ea typeface="+mn-lt"/>
                <a:cs typeface="+mn-lt"/>
              </a:rPr>
              <a:t>1 Entregas.</a:t>
            </a:r>
          </a:p>
          <a:p>
            <a:pPr>
              <a:buNone/>
            </a:pPr>
            <a:r>
              <a:rPr lang="pt-BR" sz="2600" b="1" dirty="0">
                <a:ea typeface="+mn-lt"/>
                <a:cs typeface="+mn-lt"/>
              </a:rPr>
              <a:t>2 Informações sobre o desempenho do trabalho</a:t>
            </a:r>
            <a:endParaRPr lang="pt-BR" sz="2600" b="1"/>
          </a:p>
          <a:p>
            <a:pPr>
              <a:buNone/>
            </a:pPr>
            <a:r>
              <a:rPr lang="pt-BR" sz="2000" b="1" dirty="0">
                <a:solidFill>
                  <a:srgbClr val="FF0000"/>
                </a:solidFill>
                <a:ea typeface="+mn-lt"/>
                <a:cs typeface="+mn-lt"/>
              </a:rPr>
              <a:t>Coleta rotineira das informações sobre a execução do plano de gerenciamento do projeto.</a:t>
            </a:r>
            <a:endParaRPr lang="pt-BR" b="1">
              <a:solidFill>
                <a:srgbClr val="FF0000"/>
              </a:solidFill>
            </a:endParaRPr>
          </a:p>
          <a:p>
            <a:pPr lvl="1" indent="0"/>
            <a:r>
              <a:rPr lang="pt-BR" sz="1600" b="1" dirty="0">
                <a:ea typeface="+mn-lt"/>
                <a:cs typeface="+mn-lt"/>
              </a:rPr>
              <a:t>Progresso do cronograma</a:t>
            </a:r>
            <a:endParaRPr lang="pt-BR" sz="1600" b="1"/>
          </a:p>
          <a:p>
            <a:pPr lvl="1" indent="0"/>
            <a:r>
              <a:rPr lang="pt-BR" sz="1600" b="1" dirty="0">
                <a:ea typeface="+mn-lt"/>
                <a:cs typeface="+mn-lt"/>
              </a:rPr>
              <a:t>Atendimento dos padrões de qualidade</a:t>
            </a:r>
            <a:endParaRPr lang="pt-BR" sz="1600" b="1"/>
          </a:p>
          <a:p>
            <a:pPr lvl="1" indent="0"/>
            <a:r>
              <a:rPr lang="pt-BR" sz="1600" b="1" dirty="0">
                <a:ea typeface="+mn-lt"/>
                <a:cs typeface="+mn-lt"/>
              </a:rPr>
              <a:t>Custos autorizados e incorridos</a:t>
            </a:r>
            <a:endParaRPr lang="pt-BR" sz="1600" b="1"/>
          </a:p>
          <a:p>
            <a:pPr lvl="1" indent="0"/>
            <a:r>
              <a:rPr lang="pt-BR" sz="1600" b="1" dirty="0">
                <a:ea typeface="+mn-lt"/>
                <a:cs typeface="+mn-lt"/>
              </a:rPr>
              <a:t>Estimativas para terminar as atividades que foram iniciadas</a:t>
            </a:r>
            <a:endParaRPr lang="pt-BR" sz="1600" b="1"/>
          </a:p>
          <a:p>
            <a:pPr lvl="1" indent="0"/>
            <a:r>
              <a:rPr lang="pt-BR" sz="1600" b="1" dirty="0">
                <a:ea typeface="+mn-lt"/>
                <a:cs typeface="+mn-lt"/>
              </a:rPr>
              <a:t>Percentual fisicamente terminado das atividades em andamento</a:t>
            </a:r>
            <a:endParaRPr lang="pt-BR" sz="1600" b="1"/>
          </a:p>
          <a:p>
            <a:pPr lvl="1" indent="0"/>
            <a:r>
              <a:rPr lang="pt-BR" sz="1600" b="1" dirty="0">
                <a:ea typeface="+mn-lt"/>
                <a:cs typeface="+mn-lt"/>
              </a:rPr>
              <a:t>Lições aprendidas documentadas colocadas na base de gestão do conhecimento</a:t>
            </a:r>
            <a:endParaRPr lang="pt-BR" sz="1600" b="1"/>
          </a:p>
          <a:p>
            <a:pPr lvl="1" indent="0"/>
            <a:r>
              <a:rPr lang="pt-BR" sz="1600" b="1" dirty="0">
                <a:ea typeface="+mn-lt"/>
                <a:cs typeface="+mn-lt"/>
              </a:rPr>
              <a:t>Detalhes da utilização de recursos.</a:t>
            </a:r>
            <a:endParaRPr lang="pt-BR" sz="1600" b="1">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444991" cy="4566510"/>
          </a:xfrm>
        </p:spPr>
        <p:txBody>
          <a:bodyPr vert="horz" lIns="91440" tIns="45720" rIns="91440" bIns="45720" rtlCol="0" anchor="t">
            <a:normAutofit/>
          </a:bodyPr>
          <a:lstStyle/>
          <a:p>
            <a:pPr>
              <a:buNone/>
            </a:pPr>
            <a:r>
              <a:rPr lang="pt-BR" sz="2000" b="1" dirty="0">
                <a:ea typeface="+mn-lt"/>
                <a:cs typeface="+mn-lt"/>
              </a:rPr>
              <a:t>S</a:t>
            </a:r>
            <a:r>
              <a:rPr lang="pt-BR" b="1" dirty="0">
                <a:ea typeface="+mn-lt"/>
                <a:cs typeface="+mn-lt"/>
              </a:rPr>
              <a:t>aídas. </a:t>
            </a:r>
            <a:endParaRPr lang="pt-BR" b="1"/>
          </a:p>
          <a:p>
            <a:pPr>
              <a:buNone/>
            </a:pPr>
            <a:endParaRPr lang="pt-BR" b="1" dirty="0">
              <a:ea typeface="+mn-lt"/>
              <a:cs typeface="+mn-lt"/>
            </a:endParaRPr>
          </a:p>
          <a:p>
            <a:pPr>
              <a:buNone/>
            </a:pPr>
            <a:r>
              <a:rPr lang="pt-BR" b="1" dirty="0">
                <a:ea typeface="+mn-lt"/>
                <a:cs typeface="+mn-lt"/>
              </a:rPr>
              <a:t>.3 Pedidos de mudanças</a:t>
            </a:r>
            <a:endParaRPr lang="pt-BR" b="1" dirty="0"/>
          </a:p>
          <a:p>
            <a:pPr lvl="1"/>
            <a:r>
              <a:rPr lang="pt-BR" sz="1600" dirty="0">
                <a:ea typeface="+mn-lt"/>
                <a:cs typeface="+mn-lt"/>
              </a:rPr>
              <a:t>Correções, preventivas, defeitos, atualizações.</a:t>
            </a:r>
            <a:endParaRPr lang="pt-BR" sz="1600">
              <a:ea typeface="+mn-lt"/>
              <a:cs typeface="+mn-lt"/>
            </a:endParaRPr>
          </a:p>
          <a:p>
            <a:pPr>
              <a:buNone/>
            </a:pPr>
            <a:endParaRPr lang="pt-BR" sz="2000" dirty="0">
              <a:ea typeface="+mn-lt"/>
              <a:cs typeface="+mn-lt"/>
            </a:endParaRPr>
          </a:p>
          <a:p>
            <a:pPr>
              <a:buNone/>
            </a:pPr>
            <a:r>
              <a:rPr lang="pt-BR" sz="2000" dirty="0">
                <a:ea typeface="+mn-lt"/>
                <a:cs typeface="+mn-lt"/>
              </a:rPr>
              <a:t>.</a:t>
            </a:r>
            <a:r>
              <a:rPr lang="pt-BR" b="1" dirty="0">
                <a:ea typeface="+mn-lt"/>
                <a:cs typeface="+mn-lt"/>
              </a:rPr>
              <a:t>4 Atualizações para os planos subsidiários.</a:t>
            </a:r>
          </a:p>
          <a:p>
            <a:pPr>
              <a:buNone/>
            </a:pPr>
            <a:endParaRPr lang="pt-BR" b="1" dirty="0">
              <a:ea typeface="+mn-lt"/>
              <a:cs typeface="+mn-lt"/>
            </a:endParaRPr>
          </a:p>
          <a:p>
            <a:pPr>
              <a:buNone/>
            </a:pPr>
            <a:r>
              <a:rPr lang="pt-BR" b="1" dirty="0">
                <a:ea typeface="+mn-lt"/>
                <a:cs typeface="+mn-lt"/>
              </a:rPr>
              <a:t>.5 Atualizações para demais documentos.</a:t>
            </a:r>
            <a:endParaRPr lang="pt-BR" b="1">
              <a:ea typeface="+mn-lt"/>
              <a:cs typeface="+mn-lt"/>
            </a:endParaRPr>
          </a:p>
          <a:p>
            <a:pPr>
              <a:buNone/>
            </a:pP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841142" cy="4566510"/>
          </a:xfrm>
        </p:spPr>
        <p:txBody>
          <a:bodyPr vert="horz" lIns="91440" tIns="45720" rIns="91440" bIns="45720" rtlCol="0" anchor="t">
            <a:normAutofit/>
          </a:bodyPr>
          <a:lstStyle/>
          <a:p>
            <a:pPr algn="just">
              <a:buNone/>
            </a:pPr>
            <a:r>
              <a:rPr lang="pt-BR" dirty="0">
                <a:ea typeface="+mn-lt"/>
                <a:cs typeface="+mn-lt"/>
              </a:rPr>
              <a:t>Inclui a coleta, medição e disseminação das informações sobre o desempenho e a avaliação das medições e tendências para efetuar melhorias no processo.</a:t>
            </a:r>
            <a:endParaRPr lang="pt-BR">
              <a:ea typeface="+mn-lt"/>
              <a:cs typeface="+mn-lt"/>
            </a:endParaRPr>
          </a:p>
          <a:p>
            <a:pPr algn="just">
              <a:buNone/>
            </a:pPr>
            <a:endParaRPr lang="pt-BR" dirty="0">
              <a:ea typeface="+mn-lt"/>
              <a:cs typeface="+mn-lt"/>
            </a:endParaRPr>
          </a:p>
          <a:p>
            <a:pPr algn="just">
              <a:buNone/>
            </a:pPr>
            <a:r>
              <a:rPr lang="pt-BR" dirty="0">
                <a:ea typeface="+mn-lt"/>
                <a:cs typeface="+mn-lt"/>
              </a:rPr>
              <a:t>O monitoramento contínuo permite que a equipe de gerenciamento de projetos tenha uma visão clara da saúde do projeto e identifica as áreas que exigem atenção especial.</a:t>
            </a: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157444" cy="4566510"/>
          </a:xfrm>
        </p:spPr>
        <p:txBody>
          <a:bodyPr vert="horz" lIns="91440" tIns="45720" rIns="91440" bIns="45720" rtlCol="0" anchor="t">
            <a:normAutofit/>
          </a:bodyPr>
          <a:lstStyle/>
          <a:p>
            <a:pPr>
              <a:buNone/>
            </a:pPr>
            <a:r>
              <a:rPr lang="pt-BR" dirty="0">
                <a:ea typeface="+mn-lt"/>
                <a:cs typeface="+mn-lt"/>
              </a:rPr>
              <a:t>Comparação do desempenho real do projeto com o plano de gerenciamento, determinando se são indicadas ações preventivas ou corretivas, e sua recomendação;</a:t>
            </a:r>
            <a:endParaRPr lang="pt-BR"/>
          </a:p>
          <a:p>
            <a:pPr>
              <a:buNone/>
            </a:pPr>
            <a:endParaRPr lang="pt-BR" dirty="0">
              <a:ea typeface="+mn-lt"/>
              <a:cs typeface="+mn-lt"/>
            </a:endParaRPr>
          </a:p>
          <a:p>
            <a:pPr>
              <a:buNone/>
            </a:pPr>
            <a:r>
              <a:rPr lang="pt-BR" dirty="0">
                <a:ea typeface="+mn-lt"/>
                <a:cs typeface="+mn-lt"/>
              </a:rPr>
              <a:t>Análise, acompanhamento e monitoramento de riscos do projeto para garantir que sejam identificados, que o andamento seja relatado e que planos de respostas a riscos adequados estejam sendo executados.</a:t>
            </a: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362335" y="1452302"/>
            <a:ext cx="10344350" cy="4566510"/>
          </a:xfrm>
        </p:spPr>
        <p:txBody>
          <a:bodyPr vert="horz" lIns="91440" tIns="45720" rIns="91440" bIns="45720" rtlCol="0" anchor="t">
            <a:normAutofit/>
          </a:bodyPr>
          <a:lstStyle/>
          <a:p>
            <a:pPr algn="just">
              <a:buNone/>
            </a:pPr>
            <a:r>
              <a:rPr lang="pt-BR" dirty="0">
                <a:ea typeface="+mn-lt"/>
                <a:cs typeface="+mn-lt"/>
              </a:rPr>
              <a:t>Manutenção de uma base de informações precisas e corretas relativas ao(s) produto(s) do projeto e a sua documentação associada;</a:t>
            </a:r>
            <a:endParaRPr lang="pt-BR">
              <a:ea typeface="+mn-lt"/>
              <a:cs typeface="+mn-lt"/>
            </a:endParaRPr>
          </a:p>
          <a:p>
            <a:pPr algn="just">
              <a:buNone/>
            </a:pPr>
            <a:endParaRPr lang="pt-BR" dirty="0">
              <a:ea typeface="+mn-lt"/>
              <a:cs typeface="+mn-lt"/>
            </a:endParaRPr>
          </a:p>
          <a:p>
            <a:pPr algn="just">
              <a:buNone/>
            </a:pPr>
            <a:r>
              <a:rPr lang="pt-BR" dirty="0">
                <a:ea typeface="+mn-lt"/>
                <a:cs typeface="+mn-lt"/>
              </a:rPr>
              <a:t>Fornecimento de informações para dar suporte a relatórios de andamento, medições de progresso e previsões;</a:t>
            </a:r>
            <a:endParaRPr lang="pt-BR">
              <a:ea typeface="+mn-lt"/>
              <a:cs typeface="+mn-lt"/>
            </a:endParaRPr>
          </a:p>
          <a:p>
            <a:pPr algn="just">
              <a:buNone/>
            </a:pPr>
            <a:endParaRPr lang="pt-BR" dirty="0">
              <a:ea typeface="+mn-lt"/>
              <a:cs typeface="+mn-lt"/>
            </a:endParaRPr>
          </a:p>
          <a:p>
            <a:pPr algn="just">
              <a:buNone/>
            </a:pPr>
            <a:r>
              <a:rPr lang="pt-BR" dirty="0">
                <a:ea typeface="+mn-lt"/>
                <a:cs typeface="+mn-lt"/>
              </a:rPr>
              <a:t>Fornecimento de previsões para atualizar o cronograma atual.</a:t>
            </a:r>
            <a:endParaRPr lang="pt-BR">
              <a:cs typeface="Calibri"/>
            </a:endParaRPr>
          </a:p>
          <a:p>
            <a:pPr algn="just">
              <a:buNone/>
            </a:pPr>
            <a:endParaRPr lang="pt-BR" dirty="0">
              <a:ea typeface="+mn-lt"/>
              <a:cs typeface="+mn-lt"/>
            </a:endParaRPr>
          </a:p>
          <a:p>
            <a:pPr algn="just">
              <a:buNone/>
            </a:pPr>
            <a:r>
              <a:rPr lang="pt-BR" dirty="0">
                <a:ea typeface="+mn-lt"/>
                <a:cs typeface="+mn-lt"/>
              </a:rPr>
              <a:t>Monitoramento da implementação de mudanças aprovadas.</a:t>
            </a: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071180" cy="4566510"/>
          </a:xfrm>
        </p:spPr>
        <p:txBody>
          <a:bodyPr vert="horz" lIns="91440" tIns="45720" rIns="91440" bIns="45720" rtlCol="0" anchor="t">
            <a:normAutofit/>
          </a:bodyPr>
          <a:lstStyle/>
          <a:p>
            <a:pPr algn="just">
              <a:buNone/>
            </a:pPr>
            <a:r>
              <a:rPr lang="pt-BR" b="1" dirty="0">
                <a:ea typeface="+mn-lt"/>
                <a:cs typeface="+mn-lt"/>
              </a:rPr>
              <a:t>Entradas.</a:t>
            </a:r>
            <a:endParaRPr lang="pt-BR" b="1"/>
          </a:p>
          <a:p>
            <a:pPr algn="just">
              <a:buNone/>
            </a:pPr>
            <a:endParaRPr lang="pt-BR" b="1" dirty="0">
              <a:ea typeface="+mn-lt"/>
              <a:cs typeface="+mn-lt"/>
            </a:endParaRPr>
          </a:p>
          <a:p>
            <a:pPr algn="just">
              <a:buNone/>
            </a:pPr>
            <a:r>
              <a:rPr lang="pt-BR" b="1" dirty="0">
                <a:ea typeface="+mn-lt"/>
                <a:cs typeface="+mn-lt"/>
              </a:rPr>
              <a:t>1 Plano de gerenciamento do projeto.</a:t>
            </a:r>
            <a:endParaRPr lang="pt-BR" b="1"/>
          </a:p>
          <a:p>
            <a:pPr algn="just">
              <a:buNone/>
            </a:pPr>
            <a:endParaRPr lang="pt-BR" b="1" dirty="0">
              <a:ea typeface="+mn-lt"/>
              <a:cs typeface="+mn-lt"/>
            </a:endParaRPr>
          </a:p>
          <a:p>
            <a:pPr algn="just">
              <a:buNone/>
            </a:pPr>
            <a:r>
              <a:rPr lang="pt-BR" b="1" dirty="0">
                <a:ea typeface="+mn-lt"/>
                <a:cs typeface="+mn-lt"/>
              </a:rPr>
              <a:t>2 Previsões para término</a:t>
            </a:r>
          </a:p>
          <a:p>
            <a:pPr lvl="1" algn="just"/>
            <a:r>
              <a:rPr lang="pt-BR" sz="1600" dirty="0">
                <a:ea typeface="+mn-lt"/>
                <a:cs typeface="+mn-lt"/>
              </a:rPr>
              <a:t>Derivadas da comparação entre a linha de base do cronograma e a situação atual, apuração de variações estabelecendo índices.</a:t>
            </a:r>
            <a:endParaRPr lang="pt-BR" sz="1600" dirty="0"/>
          </a:p>
          <a:p>
            <a:pPr marL="457200" lvl="1" indent="0" algn="just">
              <a:buClr>
                <a:srgbClr val="1287C3"/>
              </a:buClr>
              <a:buNone/>
            </a:pPr>
            <a:endParaRPr lang="pt-BR" sz="1800" dirty="0">
              <a:ea typeface="+mn-lt"/>
              <a:cs typeface="+mn-lt"/>
            </a:endParaRPr>
          </a:p>
          <a:p>
            <a:pPr algn="just">
              <a:buNone/>
            </a:pPr>
            <a:r>
              <a:rPr lang="pt-BR" b="1" dirty="0">
                <a:ea typeface="+mn-lt"/>
                <a:cs typeface="+mn-lt"/>
              </a:rPr>
              <a:t>3 Previsões para custo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fontScale="92500" lnSpcReduction="10000"/>
          </a:bodyPr>
          <a:lstStyle/>
          <a:p>
            <a:pPr algn="just">
              <a:buNone/>
            </a:pPr>
            <a:r>
              <a:rPr lang="pt-BR" b="1" dirty="0">
                <a:ea typeface="+mn-lt"/>
                <a:cs typeface="+mn-lt"/>
              </a:rPr>
              <a:t>Entradas.</a:t>
            </a:r>
          </a:p>
          <a:p>
            <a:pPr algn="just">
              <a:buNone/>
            </a:pPr>
            <a:endParaRPr lang="pt-BR" b="1" dirty="0">
              <a:ea typeface="+mn-lt"/>
              <a:cs typeface="+mn-lt"/>
            </a:endParaRPr>
          </a:p>
          <a:p>
            <a:pPr algn="just">
              <a:buNone/>
            </a:pPr>
            <a:r>
              <a:rPr lang="pt-BR" b="1" dirty="0">
                <a:ea typeface="+mn-lt"/>
                <a:cs typeface="+mn-lt"/>
              </a:rPr>
              <a:t>.4 Solicitações de mudança validadas</a:t>
            </a:r>
            <a:endParaRPr lang="pt-BR" b="1" dirty="0"/>
          </a:p>
          <a:p>
            <a:pPr lvl="1" algn="just"/>
            <a:r>
              <a:rPr lang="pt-BR" sz="1600" dirty="0">
                <a:ea typeface="+mn-lt"/>
                <a:cs typeface="+mn-lt"/>
              </a:rPr>
              <a:t>As solicitações de mudança eventualmente rejeitadas incluem sua documentação de apoio e a situação da revisão das mudanças, que mostra a razão e destinação dos pedidos quando rejeitados.</a:t>
            </a:r>
            <a:endParaRPr lang="pt-BR" sz="1600" dirty="0"/>
          </a:p>
          <a:p>
            <a:pPr marL="457200" lvl="1" indent="0" algn="just">
              <a:buClr>
                <a:srgbClr val="1287C3"/>
              </a:buClr>
              <a:buNone/>
            </a:pPr>
            <a:endParaRPr lang="pt-BR" sz="1600" dirty="0">
              <a:ea typeface="+mn-lt"/>
              <a:cs typeface="+mn-lt"/>
            </a:endParaRPr>
          </a:p>
          <a:p>
            <a:pPr marL="0" indent="0" algn="just">
              <a:buNone/>
            </a:pPr>
            <a:r>
              <a:rPr lang="pt-BR" b="1" dirty="0">
                <a:ea typeface="+mn-lt"/>
                <a:cs typeface="+mn-lt"/>
              </a:rPr>
              <a:t>.5 Informações de Desempenho</a:t>
            </a:r>
            <a:endParaRPr lang="pt-BR" b="1">
              <a:cs typeface="Calibri" panose="020F0502020204030204"/>
            </a:endParaRPr>
          </a:p>
          <a:p>
            <a:pPr marL="0" indent="0" algn="just">
              <a:buNone/>
            </a:pPr>
            <a:endParaRPr lang="pt-BR" b="1" dirty="0">
              <a:ea typeface="+mn-lt"/>
              <a:cs typeface="+mn-lt"/>
            </a:endParaRPr>
          </a:p>
          <a:p>
            <a:pPr marL="0" indent="0" algn="just">
              <a:buNone/>
            </a:pPr>
            <a:r>
              <a:rPr lang="pt-BR" b="1" dirty="0">
                <a:ea typeface="+mn-lt"/>
                <a:cs typeface="+mn-lt"/>
              </a:rPr>
              <a:t>.6 Fatores ambientais organizacionais.</a:t>
            </a:r>
            <a:endParaRPr lang="pt-BR" b="1">
              <a:cs typeface="Calibri" panose="020F0502020204030204"/>
            </a:endParaRPr>
          </a:p>
          <a:p>
            <a:pPr marL="0" indent="0" algn="just">
              <a:buNone/>
            </a:pPr>
            <a:endParaRPr lang="pt-BR" b="1" dirty="0">
              <a:ea typeface="+mn-lt"/>
              <a:cs typeface="+mn-lt"/>
            </a:endParaRPr>
          </a:p>
          <a:p>
            <a:pPr marL="0" indent="0" algn="just">
              <a:buNone/>
            </a:pPr>
            <a:r>
              <a:rPr lang="pt-BR" b="1" dirty="0">
                <a:ea typeface="+mn-lt"/>
                <a:cs typeface="+mn-lt"/>
              </a:rPr>
              <a:t>.7 Ativos de processos organizacionais</a:t>
            </a:r>
            <a:endParaRPr lang="pt-BR" b="1">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258085" cy="4566510"/>
          </a:xfrm>
        </p:spPr>
        <p:txBody>
          <a:bodyPr vert="horz" lIns="91440" tIns="45720" rIns="91440" bIns="45720" rtlCol="0" anchor="t">
            <a:normAutofit/>
          </a:bodyPr>
          <a:lstStyle/>
          <a:p>
            <a:pPr>
              <a:buNone/>
            </a:pPr>
            <a:r>
              <a:rPr lang="pt-BR" b="1" dirty="0">
                <a:ea typeface="+mn-lt"/>
                <a:cs typeface="+mn-lt"/>
              </a:rPr>
              <a:t>Ferramentas e técnicas.</a:t>
            </a:r>
            <a:endParaRPr lang="pt-BR" b="1">
              <a:ea typeface="+mn-lt"/>
              <a:cs typeface="+mn-lt"/>
            </a:endParaRPr>
          </a:p>
          <a:p>
            <a:pPr>
              <a:buNone/>
            </a:pPr>
            <a:endParaRPr lang="pt-BR" b="1" dirty="0">
              <a:ea typeface="+mn-lt"/>
              <a:cs typeface="+mn-lt"/>
            </a:endParaRPr>
          </a:p>
          <a:p>
            <a:pPr algn="just">
              <a:buNone/>
            </a:pPr>
            <a:r>
              <a:rPr lang="pt-BR" b="1" dirty="0">
                <a:ea typeface="+mn-lt"/>
                <a:cs typeface="+mn-lt"/>
              </a:rPr>
              <a:t>1 Opinião especializada.</a:t>
            </a:r>
            <a:endParaRPr lang="pt-BR" b="1">
              <a:ea typeface="+mn-lt"/>
              <a:cs typeface="+mn-lt"/>
            </a:endParaRPr>
          </a:p>
          <a:p>
            <a:pPr algn="just">
              <a:buNone/>
            </a:pPr>
            <a:r>
              <a:rPr lang="pt-BR" b="1" dirty="0">
                <a:ea typeface="+mn-lt"/>
                <a:cs typeface="+mn-lt"/>
              </a:rPr>
              <a:t>2 Técnicas analíticas</a:t>
            </a:r>
          </a:p>
          <a:p>
            <a:pPr lvl="1" algn="just"/>
            <a:r>
              <a:rPr lang="pt-BR" sz="1600" dirty="0">
                <a:ea typeface="+mn-lt"/>
                <a:cs typeface="+mn-lt"/>
              </a:rPr>
              <a:t>Exemplo - a técnica do valor agregado mede o desempenho do projeto conforme ele se move da iniciação do projeto para o seu encerramento. Fornece um meio de prever o desempenho futuro com base no desempenho passado.</a:t>
            </a:r>
            <a:endParaRPr lang="pt-BR"/>
          </a:p>
          <a:p>
            <a:pPr algn="just">
              <a:buNone/>
            </a:pPr>
            <a:r>
              <a:rPr lang="pt-BR" b="1" dirty="0">
                <a:ea typeface="+mn-lt"/>
                <a:cs typeface="+mn-lt"/>
              </a:rPr>
              <a:t>3 Sistema de informações do gerenciamento de projetos</a:t>
            </a:r>
          </a:p>
          <a:p>
            <a:pPr lvl="1" algn="just"/>
            <a:r>
              <a:rPr lang="pt-BR" sz="1600" dirty="0">
                <a:ea typeface="+mn-lt"/>
                <a:cs typeface="+mn-lt"/>
              </a:rPr>
              <a:t>Metodologia de gerenciamento de projetos.</a:t>
            </a:r>
            <a:endParaRPr lang="pt-BR" sz="1600">
              <a:ea typeface="+mn-lt"/>
              <a:cs typeface="+mn-lt"/>
            </a:endParaRPr>
          </a:p>
          <a:p>
            <a:pPr algn="just">
              <a:buNone/>
            </a:pPr>
            <a:r>
              <a:rPr lang="pt-BR" b="1" dirty="0">
                <a:ea typeface="+mn-lt"/>
                <a:cs typeface="+mn-lt"/>
              </a:rPr>
              <a:t>4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157444" cy="4825302"/>
          </a:xfrm>
        </p:spPr>
        <p:txBody>
          <a:bodyPr vert="horz" lIns="91440" tIns="45720" rIns="91440" bIns="45720" rtlCol="0" anchor="t">
            <a:noAutofit/>
          </a:bodyPr>
          <a:lstStyle/>
          <a:p>
            <a:pPr>
              <a:buNone/>
            </a:pPr>
            <a:r>
              <a:rPr lang="pt-BR" b="1" dirty="0">
                <a:ea typeface="+mn-lt"/>
                <a:cs typeface="+mn-lt"/>
              </a:rPr>
              <a:t>Saídas.</a:t>
            </a:r>
            <a:endParaRPr lang="pt-BR" b="1">
              <a:ea typeface="+mn-lt"/>
              <a:cs typeface="+mn-lt"/>
            </a:endParaRPr>
          </a:p>
          <a:p>
            <a:pPr>
              <a:buNone/>
            </a:pPr>
            <a:endParaRPr lang="pt-BR" b="1" dirty="0">
              <a:ea typeface="+mn-lt"/>
              <a:cs typeface="+mn-lt"/>
            </a:endParaRPr>
          </a:p>
          <a:p>
            <a:pPr>
              <a:buNone/>
            </a:pPr>
            <a:r>
              <a:rPr lang="pt-BR" b="1" dirty="0">
                <a:ea typeface="+mn-lt"/>
                <a:cs typeface="+mn-lt"/>
              </a:rPr>
              <a:t>.1 Mudanças solicitadas.</a:t>
            </a:r>
            <a:endParaRPr lang="pt-BR" b="1">
              <a:ea typeface="+mn-lt"/>
              <a:cs typeface="+mn-lt"/>
            </a:endParaRPr>
          </a:p>
          <a:p>
            <a:pPr>
              <a:buNone/>
            </a:pPr>
            <a:endParaRPr lang="pt-BR" b="1" dirty="0">
              <a:ea typeface="+mn-lt"/>
              <a:cs typeface="+mn-lt"/>
            </a:endParaRPr>
          </a:p>
          <a:p>
            <a:pPr>
              <a:buNone/>
            </a:pPr>
            <a:r>
              <a:rPr lang="pt-BR" b="1" dirty="0">
                <a:ea typeface="+mn-lt"/>
                <a:cs typeface="+mn-lt"/>
              </a:rPr>
              <a:t>.2 Relatórios de desempenho.</a:t>
            </a:r>
            <a:endParaRPr lang="pt-BR" b="1">
              <a:cs typeface="Calibri"/>
            </a:endParaRPr>
          </a:p>
          <a:p>
            <a:pPr>
              <a:buNone/>
            </a:pPr>
            <a:endParaRPr lang="pt-BR" b="1" dirty="0">
              <a:ea typeface="+mn-lt"/>
              <a:cs typeface="+mn-lt"/>
            </a:endParaRPr>
          </a:p>
          <a:p>
            <a:pPr>
              <a:buNone/>
            </a:pPr>
            <a:r>
              <a:rPr lang="pt-BR" b="1" dirty="0">
                <a:ea typeface="+mn-lt"/>
                <a:cs typeface="+mn-lt"/>
              </a:rPr>
              <a:t>.3 Atualizações para os planos de gerenciamento.</a:t>
            </a:r>
            <a:endParaRPr lang="pt-BR" b="1">
              <a:ea typeface="+mn-lt"/>
              <a:cs typeface="+mn-lt"/>
            </a:endParaRPr>
          </a:p>
          <a:p>
            <a:pPr>
              <a:buNone/>
            </a:pPr>
            <a:endParaRPr lang="pt-BR" b="1" dirty="0">
              <a:ea typeface="+mn-lt"/>
              <a:cs typeface="+mn-lt"/>
            </a:endParaRPr>
          </a:p>
          <a:p>
            <a:pPr>
              <a:buNone/>
            </a:pPr>
            <a:r>
              <a:rPr lang="pt-BR"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dirty="0">
                <a:ea typeface="+mn-lt"/>
                <a:cs typeface="+mn-lt"/>
              </a:rPr>
              <a:t>É o processo de rever, aprovar ou não, programar execução das mudanças propostas.</a:t>
            </a:r>
            <a:endParaRPr lang="pt-BR">
              <a:ea typeface="+mn-lt"/>
              <a:cs typeface="+mn-lt"/>
            </a:endParaRPr>
          </a:p>
          <a:p>
            <a:pPr algn="just">
              <a:buNone/>
            </a:pPr>
            <a:endParaRPr lang="pt-BR" dirty="0">
              <a:ea typeface="+mn-lt"/>
              <a:cs typeface="+mn-lt"/>
            </a:endParaRPr>
          </a:p>
          <a:p>
            <a:pPr algn="just">
              <a:buNone/>
            </a:pPr>
            <a:r>
              <a:rPr lang="pt-BR" dirty="0">
                <a:ea typeface="+mn-lt"/>
                <a:cs typeface="+mn-lt"/>
              </a:rPr>
              <a:t>Devem ser acompanhadas de estimativas de custos, sequências de atividades do cronograma, datas do cronograma, recursos necessários e análise de alternativas de respostas a riscos, novos ou revisados.</a:t>
            </a:r>
            <a:endParaRPr lang="pt-BR">
              <a:ea typeface="+mn-lt"/>
              <a:cs typeface="+mn-lt"/>
            </a:endParaRPr>
          </a:p>
          <a:p>
            <a:pPr algn="just">
              <a:buNone/>
            </a:pPr>
            <a:endParaRPr lang="pt-BR" dirty="0">
              <a:ea typeface="+mn-lt"/>
              <a:cs typeface="+mn-lt"/>
            </a:endParaRPr>
          </a:p>
          <a:p>
            <a:pPr algn="just">
              <a:buNone/>
            </a:pPr>
            <a:r>
              <a:rPr lang="pt-BR"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b="1" dirty="0">
                <a:ea typeface="+mn-lt"/>
                <a:cs typeface="+mn-lt"/>
              </a:rPr>
              <a:t>Entradas.</a:t>
            </a:r>
            <a:endParaRPr lang="pt-BR" b="1" dirty="0">
              <a:solidFill>
                <a:srgbClr val="000000"/>
              </a:solidFill>
              <a:ea typeface="+mn-lt"/>
              <a:cs typeface="+mn-lt"/>
            </a:endParaRPr>
          </a:p>
          <a:p>
            <a:pPr marL="0" indent="0">
              <a:buNone/>
            </a:pPr>
            <a:endParaRPr lang="pt-BR" b="1" dirty="0">
              <a:ea typeface="+mn-lt"/>
              <a:cs typeface="+mn-lt"/>
            </a:endParaRPr>
          </a:p>
          <a:p>
            <a:pPr marL="0" indent="0">
              <a:buNone/>
            </a:pPr>
            <a:r>
              <a:rPr lang="pt-BR"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dirty="0">
              <a:ea typeface="+mn-lt"/>
              <a:cs typeface="+mn-lt"/>
            </a:endParaRPr>
          </a:p>
          <a:p>
            <a:pPr marL="0" indent="0">
              <a:buNone/>
            </a:pPr>
            <a:r>
              <a:rPr lang="pt-BR"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48599" y="1452302"/>
            <a:ext cx="10099934" cy="4796547"/>
          </a:xfrm>
        </p:spPr>
        <p:txBody>
          <a:bodyPr vert="horz" lIns="91440" tIns="45720" rIns="91440" bIns="45720" rtlCol="0" anchor="t">
            <a:noAutofit/>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sz="2000" b="1"/>
          </a:p>
          <a:p>
            <a:pPr>
              <a:buNone/>
            </a:pPr>
            <a:endParaRPr lang="pt-BR" sz="2000" b="1" dirty="0">
              <a:ea typeface="+mn-lt"/>
              <a:cs typeface="+mn-lt"/>
            </a:endParaRPr>
          </a:p>
          <a:p>
            <a:pPr>
              <a:buNone/>
            </a:pPr>
            <a:r>
              <a:rPr lang="pt-BR" sz="2000" b="1" dirty="0">
                <a:ea typeface="+mn-lt"/>
                <a:cs typeface="+mn-lt"/>
              </a:rPr>
              <a:t>.2 Informações sobre o desempenho do trabalho.</a:t>
            </a:r>
            <a:endParaRPr lang="pt-BR" sz="2000" b="1"/>
          </a:p>
          <a:p>
            <a:pPr>
              <a:buNone/>
            </a:pPr>
            <a:endParaRPr lang="pt-BR" sz="2000" b="1" dirty="0">
              <a:ea typeface="+mn-lt"/>
              <a:cs typeface="+mn-lt"/>
            </a:endParaRPr>
          </a:p>
          <a:p>
            <a:pPr>
              <a:buNone/>
            </a:pPr>
            <a:r>
              <a:rPr lang="pt-BR" sz="2000" b="1" dirty="0">
                <a:ea typeface="+mn-lt"/>
                <a:cs typeface="+mn-lt"/>
              </a:rPr>
              <a:t>.3 Mudanças solicitadas</a:t>
            </a:r>
            <a:endParaRPr lang="pt-BR" sz="2000" b="1"/>
          </a:p>
          <a:p>
            <a:pPr>
              <a:buNone/>
            </a:pPr>
            <a:endParaRPr lang="pt-BR" sz="2000" b="1" dirty="0">
              <a:ea typeface="+mn-lt"/>
              <a:cs typeface="+mn-lt"/>
            </a:endParaRPr>
          </a:p>
          <a:p>
            <a:pPr>
              <a:buNone/>
            </a:pPr>
            <a:r>
              <a:rPr lang="pt-BR" sz="2000" b="1" dirty="0">
                <a:ea typeface="+mn-lt"/>
                <a:cs typeface="+mn-lt"/>
              </a:rPr>
              <a:t>.4 Fatores ambientais organizacionais.</a:t>
            </a:r>
          </a:p>
          <a:p>
            <a:pPr>
              <a:buNone/>
            </a:pPr>
            <a:endParaRPr lang="pt-BR" sz="2000" b="1" dirty="0">
              <a:ea typeface="+mn-lt"/>
              <a:cs typeface="+mn-lt"/>
            </a:endParaRPr>
          </a:p>
          <a:p>
            <a:pPr>
              <a:buNone/>
            </a:pPr>
            <a:r>
              <a:rPr lang="pt-BR" sz="2000" b="1" dirty="0">
                <a:ea typeface="+mn-lt"/>
                <a:cs typeface="+mn-lt"/>
              </a:rPr>
              <a:t>.5 Ativos de processos organizacionais</a:t>
            </a:r>
            <a:endParaRPr lang="pt-BR" sz="2000" b="1"/>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b="1" dirty="0">
                <a:ea typeface="+mn-lt"/>
                <a:cs typeface="+mn-lt"/>
              </a:rPr>
              <a:t>Ferramentas e técnicas.</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1 Opinião especializada.</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2 Reuniões.</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3 Ferramentas de controle de mudanças, configurações acompanhamento, auditoria e versões.</a:t>
            </a: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825302"/>
          </a:xfrm>
        </p:spPr>
        <p:txBody>
          <a:bodyPr vert="horz" lIns="91440" tIns="45720" rIns="91440" bIns="45720" rtlCol="0" anchor="t">
            <a:noAutofit/>
          </a:bodyPr>
          <a:lstStyle/>
          <a:p>
            <a:pPr algn="just">
              <a:buNone/>
            </a:pPr>
            <a:r>
              <a:rPr lang="pt-BR" b="1" dirty="0">
                <a:ea typeface="+mn-lt"/>
                <a:cs typeface="+mn-lt"/>
              </a:rPr>
              <a:t>Saídas.</a:t>
            </a:r>
          </a:p>
          <a:p>
            <a:pPr algn="just">
              <a:buNone/>
            </a:pPr>
            <a:endParaRPr lang="pt-BR" b="1" dirty="0">
              <a:ea typeface="+mn-lt"/>
              <a:cs typeface="+mn-lt"/>
            </a:endParaRPr>
          </a:p>
          <a:p>
            <a:pPr algn="just">
              <a:buNone/>
            </a:pPr>
            <a:r>
              <a:rPr lang="pt-BR" b="1" dirty="0">
                <a:ea typeface="+mn-lt"/>
                <a:cs typeface="+mn-lt"/>
              </a:rPr>
              <a:t>.1 Solicitações de mudança aprovadas.</a:t>
            </a:r>
          </a:p>
          <a:p>
            <a:pPr algn="just">
              <a:buNone/>
            </a:pPr>
            <a:endParaRPr lang="pt-BR" b="1" dirty="0">
              <a:ea typeface="+mn-lt"/>
              <a:cs typeface="+mn-lt"/>
            </a:endParaRPr>
          </a:p>
          <a:p>
            <a:pPr algn="just">
              <a:buNone/>
            </a:pPr>
            <a:r>
              <a:rPr lang="pt-BR" b="1" dirty="0">
                <a:ea typeface="+mn-lt"/>
                <a:cs typeface="+mn-lt"/>
              </a:rPr>
              <a:t>.2 Histórico de mudanças.</a:t>
            </a:r>
          </a:p>
          <a:p>
            <a:pPr algn="just">
              <a:buNone/>
            </a:pPr>
            <a:endParaRPr lang="pt-BR" b="1" dirty="0">
              <a:ea typeface="+mn-lt"/>
              <a:cs typeface="+mn-lt"/>
            </a:endParaRPr>
          </a:p>
          <a:p>
            <a:pPr algn="just">
              <a:buNone/>
            </a:pPr>
            <a:r>
              <a:rPr lang="pt-BR" b="1" dirty="0">
                <a:ea typeface="+mn-lt"/>
                <a:cs typeface="+mn-lt"/>
              </a:rPr>
              <a:t>.3 Atualizações para o Plano de gerenciamento do projeto.</a:t>
            </a:r>
          </a:p>
          <a:p>
            <a:pPr algn="just">
              <a:buNone/>
            </a:pPr>
            <a:endParaRPr lang="pt-BR" b="1" dirty="0">
              <a:ea typeface="+mn-lt"/>
              <a:cs typeface="+mn-lt"/>
            </a:endParaRPr>
          </a:p>
          <a:p>
            <a:pPr algn="just">
              <a:buNone/>
            </a:pPr>
            <a:r>
              <a:rPr lang="pt-BR" b="1" dirty="0">
                <a:ea typeface="+mn-lt"/>
                <a:cs typeface="+mn-lt"/>
              </a:rPr>
              <a:t>.4 Atualizações para documentos do projeto</a:t>
            </a:r>
            <a:endParaRPr lang="pt-BR" b="1"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9970538" cy="4566510"/>
          </a:xfrm>
        </p:spPr>
        <p:txBody>
          <a:bodyPr vert="horz" lIns="91440" tIns="45720" rIns="91440" bIns="45720" rtlCol="0" anchor="t">
            <a:normAutofit/>
          </a:bodyPr>
          <a:lstStyle/>
          <a:p>
            <a:pPr>
              <a:buNone/>
            </a:pPr>
            <a:r>
              <a:rPr lang="pt-BR" b="1" dirty="0">
                <a:ea typeface="+mn-lt"/>
                <a:cs typeface="+mn-lt"/>
              </a:rPr>
              <a:t>Entradas.</a:t>
            </a:r>
          </a:p>
          <a:p>
            <a:pPr>
              <a:buNone/>
            </a:pPr>
            <a:endParaRPr lang="pt-BR" b="1" dirty="0">
              <a:ea typeface="+mn-lt"/>
              <a:cs typeface="+mn-lt"/>
            </a:endParaRPr>
          </a:p>
          <a:p>
            <a:pPr>
              <a:buNone/>
            </a:pPr>
            <a:r>
              <a:rPr lang="pt-BR" b="1" dirty="0">
                <a:ea typeface="+mn-lt"/>
                <a:cs typeface="+mn-lt"/>
              </a:rPr>
              <a:t>.1 Plano de gerenciamento do projeto</a:t>
            </a:r>
            <a:endParaRPr lang="pt-BR" b="1" dirty="0"/>
          </a:p>
          <a:p>
            <a:pPr lvl="1"/>
            <a:r>
              <a:rPr lang="pt-BR" sz="1600" dirty="0">
                <a:ea typeface="+mn-lt"/>
                <a:cs typeface="+mn-lt"/>
              </a:rPr>
              <a:t>Documentação do contrato.</a:t>
            </a:r>
            <a:endParaRPr lang="pt-BR" sz="1600">
              <a:ea typeface="+mn-lt"/>
              <a:cs typeface="+mn-lt"/>
            </a:endParaRPr>
          </a:p>
          <a:p>
            <a:pPr>
              <a:buNone/>
            </a:pPr>
            <a:endParaRPr lang="pt-BR" sz="2000" dirty="0">
              <a:ea typeface="+mn-lt"/>
              <a:cs typeface="+mn-lt"/>
            </a:endParaRPr>
          </a:p>
          <a:p>
            <a:pPr>
              <a:buNone/>
            </a:pPr>
            <a:r>
              <a:rPr lang="pt-BR" b="1" dirty="0">
                <a:ea typeface="+mn-lt"/>
                <a:cs typeface="+mn-lt"/>
              </a:rPr>
              <a:t>.2 Entregas aceitas.</a:t>
            </a:r>
          </a:p>
          <a:p>
            <a:pPr>
              <a:buNone/>
            </a:pPr>
            <a:endParaRPr lang="pt-BR" b="1" dirty="0">
              <a:ea typeface="+mn-lt"/>
              <a:cs typeface="+mn-lt"/>
            </a:endParaRPr>
          </a:p>
          <a:p>
            <a:pPr>
              <a:buNone/>
            </a:pPr>
            <a:r>
              <a:rPr lang="pt-BR" b="1" dirty="0">
                <a:ea typeface="+mn-lt"/>
                <a:cs typeface="+mn-lt"/>
              </a:rPr>
              <a:t>.3 Ativos de processos organizacionais</a:t>
            </a:r>
            <a:endParaRPr lang="pt-BR" b="1"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13670" cy="4566510"/>
          </a:xfrm>
        </p:spPr>
        <p:txBody>
          <a:bodyPr vert="horz" lIns="91440" tIns="45720" rIns="91440" bIns="45720" rtlCol="0" anchor="t">
            <a:normAutofit/>
          </a:bodyPr>
          <a:lstStyle/>
          <a:p>
            <a:pPr>
              <a:buNone/>
            </a:pPr>
            <a:r>
              <a:rPr lang="pt-BR" b="1" dirty="0">
                <a:ea typeface="+mn-lt"/>
                <a:cs typeface="+mn-lt"/>
              </a:rPr>
              <a:t>Ferramentas e técnicas.</a:t>
            </a:r>
          </a:p>
          <a:p>
            <a:pPr>
              <a:buNone/>
            </a:pPr>
            <a:endParaRPr lang="pt-BR" b="1" dirty="0">
              <a:ea typeface="+mn-lt"/>
              <a:cs typeface="+mn-lt"/>
            </a:endParaRPr>
          </a:p>
          <a:p>
            <a:pPr>
              <a:buNone/>
            </a:pPr>
            <a:r>
              <a:rPr lang="pt-BR" b="1" dirty="0">
                <a:ea typeface="+mn-lt"/>
                <a:cs typeface="+mn-lt"/>
              </a:rPr>
              <a:t>.1 Opinião especializada</a:t>
            </a:r>
            <a:endParaRPr lang="pt-BR" b="1" dirty="0"/>
          </a:p>
          <a:p>
            <a:pPr lvl="1"/>
            <a:r>
              <a:rPr lang="pt-BR" sz="1600" dirty="0">
                <a:ea typeface="+mn-lt"/>
                <a:cs typeface="+mn-lt"/>
              </a:rPr>
              <a:t>Os seus Departamentos Jurídico e Financeiro.</a:t>
            </a:r>
            <a:endParaRPr lang="pt-BR" sz="1600" dirty="0"/>
          </a:p>
          <a:p>
            <a:pPr>
              <a:buNone/>
            </a:pPr>
            <a:endParaRPr lang="pt-BR" sz="2000" dirty="0">
              <a:ea typeface="+mn-lt"/>
              <a:cs typeface="+mn-lt"/>
            </a:endParaRPr>
          </a:p>
          <a:p>
            <a:pPr>
              <a:buNone/>
            </a:pPr>
            <a:r>
              <a:rPr lang="pt-BR" b="1" dirty="0">
                <a:ea typeface="+mn-lt"/>
                <a:cs typeface="+mn-lt"/>
              </a:rPr>
              <a:t>.2 Técnicas estatísticas.</a:t>
            </a:r>
          </a:p>
          <a:p>
            <a:pPr>
              <a:buNone/>
            </a:pPr>
            <a:endParaRPr lang="pt-BR" b="1" dirty="0">
              <a:ea typeface="+mn-lt"/>
              <a:cs typeface="+mn-lt"/>
            </a:endParaRPr>
          </a:p>
          <a:p>
            <a:pPr>
              <a:buNone/>
            </a:pPr>
            <a:r>
              <a:rPr lang="pt-BR" b="1" dirty="0">
                <a:ea typeface="+mn-lt"/>
                <a:cs typeface="+mn-lt"/>
              </a:rPr>
              <a:t>.3 Reuniões</a:t>
            </a:r>
            <a:endParaRPr lang="pt-BR" b="1"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071180" cy="4710283"/>
          </a:xfrm>
        </p:spPr>
        <p:txBody>
          <a:bodyPr vert="horz" lIns="91440" tIns="45720" rIns="91440" bIns="45720" rtlCol="0" anchor="t">
            <a:normAutofit/>
          </a:bodyPr>
          <a:lstStyle/>
          <a:p>
            <a:pPr algn="just">
              <a:buNone/>
            </a:pPr>
            <a:r>
              <a:rPr lang="pt-BR" b="1" dirty="0">
                <a:ea typeface="+mn-lt"/>
                <a:cs typeface="+mn-lt"/>
              </a:rPr>
              <a:t>Saídas.</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1 Produto, serviço ou resultado final</a:t>
            </a:r>
            <a:endParaRPr lang="pt-BR" b="1" dirty="0"/>
          </a:p>
          <a:p>
            <a:pPr algn="just">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lgn="just">
              <a:buNone/>
            </a:pPr>
            <a:endParaRPr lang="pt-BR" dirty="0">
              <a:ea typeface="+mn-lt"/>
              <a:cs typeface="+mn-lt"/>
            </a:endParaRPr>
          </a:p>
          <a:p>
            <a:pPr algn="just">
              <a:buNone/>
            </a:pPr>
            <a:r>
              <a:rPr lang="pt-BR" b="1" dirty="0">
                <a:ea typeface="+mn-lt"/>
                <a:cs typeface="+mn-lt"/>
              </a:rPr>
              <a:t>2 Ativos de processos organizacionais (atualizações)</a:t>
            </a:r>
            <a:endParaRPr lang="pt-BR" b="1" dirty="0"/>
          </a:p>
          <a:p>
            <a:pPr algn="just">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056802" cy="4566510"/>
          </a:xfrm>
        </p:spPr>
        <p:txBody>
          <a:bodyPr vert="horz" lIns="91440" tIns="45720" rIns="91440" bIns="45720" rtlCol="0" anchor="t">
            <a:normAutofit/>
          </a:bodyPr>
          <a:lstStyle/>
          <a:p>
            <a:pPr algn="just">
              <a:buNone/>
            </a:pPr>
            <a:r>
              <a:rPr lang="pt-BR" b="1" dirty="0">
                <a:ea typeface="+mn-lt"/>
                <a:cs typeface="+mn-lt"/>
              </a:rPr>
              <a:t>Saídas</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Procedimento de encerramento administrativo</a:t>
            </a:r>
            <a:endParaRPr lang="pt-BR" b="1" dirty="0"/>
          </a:p>
          <a:p>
            <a:pPr algn="just">
              <a:buNone/>
            </a:pPr>
            <a:endParaRPr lang="pt-BR" sz="2000" b="1" dirty="0">
              <a:ea typeface="+mn-lt"/>
              <a:cs typeface="+mn-lt"/>
            </a:endParaRPr>
          </a:p>
          <a:p>
            <a:pPr algn="just">
              <a:buNone/>
            </a:pPr>
            <a:r>
              <a:rPr lang="pt-BR" sz="2000" dirty="0">
                <a:ea typeface="+mn-lt"/>
                <a:cs typeface="+mn-lt"/>
              </a:rPr>
              <a:t>Estabelecidos os procedimentos para transferir os serviços ou produtos do projeto para a produção e/ou para as operações.</a:t>
            </a:r>
            <a:endParaRPr lang="pt-BR" dirty="0"/>
          </a:p>
          <a:p>
            <a:pPr algn="just">
              <a:buNone/>
            </a:pPr>
            <a:r>
              <a:rPr lang="pt-BR" sz="2000" dirty="0">
                <a:ea typeface="+mn-lt"/>
                <a:cs typeface="+mn-lt"/>
              </a:rPr>
              <a:t>Ações e atividades para definir os requisitos de aprovação das partes interessadas em relação a mudanças e a todos os níveis de entregas.</a:t>
            </a:r>
            <a:endParaRPr lang="pt-BR" dirty="0"/>
          </a:p>
          <a:p>
            <a:pPr algn="just">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380415"/>
            <a:ext cx="10186199" cy="4566510"/>
          </a:xfrm>
        </p:spPr>
        <p:txBody>
          <a:bodyPr vert="horz" lIns="91440" tIns="45720" rIns="91440" bIns="45720" rtlCol="0" anchor="t">
            <a:normAutofit/>
          </a:bodyPr>
          <a:lstStyle/>
          <a:p>
            <a:pPr algn="just">
              <a:buNone/>
            </a:pPr>
            <a:r>
              <a:rPr lang="pt-BR" b="1" dirty="0">
                <a:ea typeface="+mn-lt"/>
                <a:cs typeface="+mn-lt"/>
              </a:rPr>
              <a:t>Saídas</a:t>
            </a:r>
          </a:p>
          <a:p>
            <a:pPr algn="just">
              <a:buNone/>
            </a:pPr>
            <a:endParaRPr lang="pt-BR" b="1" dirty="0">
              <a:ea typeface="+mn-lt"/>
              <a:cs typeface="+mn-lt"/>
            </a:endParaRPr>
          </a:p>
          <a:p>
            <a:pPr algn="just">
              <a:buNone/>
            </a:pPr>
            <a:r>
              <a:rPr lang="pt-BR" b="1" dirty="0">
                <a:ea typeface="+mn-lt"/>
                <a:cs typeface="+mn-lt"/>
              </a:rPr>
              <a:t>Procedimento de encerramento de contratos</a:t>
            </a:r>
            <a:endParaRPr lang="pt-BR" b="1" dirty="0"/>
          </a:p>
          <a:p>
            <a:pPr algn="just">
              <a:buNone/>
            </a:pPr>
            <a:endParaRPr lang="pt-BR" sz="2000" dirty="0">
              <a:ea typeface="+mn-lt"/>
              <a:cs typeface="+mn-lt"/>
            </a:endParaRPr>
          </a:p>
          <a:p>
            <a:pPr algn="just">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lgn="just">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lgn="just">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186199" cy="4566510"/>
          </a:xfrm>
        </p:spPr>
        <p:txBody>
          <a:bodyPr vert="horz" lIns="91440" tIns="45720" rIns="91440" bIns="45720" rtlCol="0" anchor="t">
            <a:normAutofit/>
          </a:bodyPr>
          <a:lstStyle/>
          <a:p>
            <a:pPr algn="just">
              <a:buNone/>
            </a:pPr>
            <a:r>
              <a:rPr lang="pt-BR" b="1" dirty="0">
                <a:ea typeface="+mn-lt"/>
                <a:cs typeface="+mn-lt"/>
              </a:rPr>
              <a:t>Documentação da aceitação formal.</a:t>
            </a:r>
            <a:endParaRPr lang="pt-BR" b="1"/>
          </a:p>
          <a:p>
            <a:pPr algn="just">
              <a:buNone/>
            </a:pPr>
            <a:endParaRPr lang="pt-BR" b="1" dirty="0">
              <a:ea typeface="+mn-lt"/>
              <a:cs typeface="+mn-lt"/>
            </a:endParaRPr>
          </a:p>
          <a:p>
            <a:pPr algn="just">
              <a:buNone/>
            </a:pPr>
            <a:r>
              <a:rPr lang="pt-BR" b="1" dirty="0">
                <a:ea typeface="+mn-lt"/>
                <a:cs typeface="+mn-lt"/>
              </a:rPr>
              <a:t>Arquivos do projeto.</a:t>
            </a:r>
            <a:endParaRPr lang="pt-BR" b="1"/>
          </a:p>
          <a:p>
            <a:pPr algn="just">
              <a:buNone/>
            </a:pPr>
            <a:endParaRPr lang="pt-BR" b="1" dirty="0">
              <a:ea typeface="+mn-lt"/>
              <a:cs typeface="+mn-lt"/>
            </a:endParaRPr>
          </a:p>
          <a:p>
            <a:pPr algn="just">
              <a:buNone/>
            </a:pPr>
            <a:r>
              <a:rPr lang="pt-BR" b="1" dirty="0">
                <a:ea typeface="+mn-lt"/>
                <a:cs typeface="+mn-lt"/>
              </a:rPr>
              <a:t>Documentos de encerramento do projeto.</a:t>
            </a:r>
          </a:p>
          <a:p>
            <a:pPr algn="just">
              <a:buNone/>
            </a:pPr>
            <a:endParaRPr lang="pt-BR" b="1" dirty="0">
              <a:ea typeface="+mn-lt"/>
              <a:cs typeface="+mn-lt"/>
            </a:endParaRPr>
          </a:p>
          <a:p>
            <a:pPr algn="just">
              <a:buNone/>
            </a:pPr>
            <a:r>
              <a:rPr lang="pt-BR" b="1" dirty="0">
                <a:ea typeface="+mn-lt"/>
                <a:cs typeface="+mn-lt"/>
              </a:rPr>
              <a:t>Informações históricas.</a:t>
            </a:r>
          </a:p>
          <a:p>
            <a:pPr algn="just">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b="1" dirty="0">
                <a:ea typeface="+mn-lt"/>
                <a:cs typeface="+mn-lt"/>
              </a:rPr>
              <a:t>Entradas.</a:t>
            </a:r>
          </a:p>
          <a:p>
            <a:pPr>
              <a:buNone/>
            </a:pPr>
            <a:r>
              <a:rPr lang="pt-BR" b="1" dirty="0">
                <a:ea typeface="+mn-lt"/>
                <a:cs typeface="+mn-lt"/>
              </a:rPr>
              <a:t>3 Acordos</a:t>
            </a:r>
            <a:endParaRPr lang="pt-BR" b="1" dirty="0"/>
          </a:p>
          <a:p>
            <a:pPr algn="just">
              <a:buNone/>
            </a:pPr>
            <a:r>
              <a:rPr lang="pt-BR"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dirty="0">
                <a:ea typeface="+mn-lt"/>
                <a:cs typeface="+mn-lt"/>
              </a:rPr>
              <a:t>A declaração de trabalho é uma descrição narrativa dos produtos, serviços ou resultados esperados para o tratamento de algum problema ou necessidade.</a:t>
            </a:r>
          </a:p>
          <a:p>
            <a:pPr>
              <a:buClr>
                <a:srgbClr val="1287C3"/>
              </a:buClr>
            </a:pPr>
            <a:endParaRPr lang="pt-BR" dirty="0">
              <a:ea typeface="+mn-lt"/>
              <a:cs typeface="+mn-lt"/>
            </a:endParaRPr>
          </a:p>
          <a:p>
            <a:r>
              <a:rPr lang="pt-BR" dirty="0">
                <a:ea typeface="+mn-lt"/>
                <a:cs typeface="+mn-lt"/>
              </a:rPr>
              <a:t>Em projetos internos, o solicitante provê os requisitos.</a:t>
            </a:r>
          </a:p>
          <a:p>
            <a:pPr>
              <a:buClr>
                <a:srgbClr val="1287C3"/>
              </a:buClr>
            </a:pPr>
            <a:endParaRPr lang="pt-BR" dirty="0">
              <a:ea typeface="+mn-lt"/>
              <a:cs typeface="+mn-lt"/>
            </a:endParaRPr>
          </a:p>
          <a:p>
            <a:r>
              <a:rPr lang="pt-BR" dirty="0">
                <a:ea typeface="+mn-lt"/>
                <a:cs typeface="+mn-lt"/>
              </a:rPr>
              <a:t>Para externos, pode ser uma licitação, um convite, parte de um contrato ou resultado de algum levantamento junto a cliente.</a:t>
            </a: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b="1" dirty="0">
                <a:ea typeface="+mn-lt"/>
                <a:cs typeface="+mn-lt"/>
              </a:rPr>
              <a:t>A declaração de trabalho deve conter pelo menos:</a:t>
            </a:r>
            <a:endParaRPr lang="pt-BR" b="1" dirty="0"/>
          </a:p>
          <a:p>
            <a:pPr marL="0" indent="0">
              <a:buClr>
                <a:srgbClr val="1287C3"/>
              </a:buClr>
              <a:buNone/>
            </a:pPr>
            <a:endParaRPr lang="pt-BR" sz="2000" dirty="0">
              <a:ea typeface="+mn-lt"/>
              <a:cs typeface="+mn-lt"/>
            </a:endParaRPr>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fontScale="92500" lnSpcReduction="10000"/>
          </a:bodyPr>
          <a:lstStyle/>
          <a:p>
            <a:pPr algn="just">
              <a:buNone/>
            </a:pPr>
            <a:r>
              <a:rPr lang="pt-BR"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518</cp:revision>
  <dcterms:created xsi:type="dcterms:W3CDTF">2022-11-30T16:13:14Z</dcterms:created>
  <dcterms:modified xsi:type="dcterms:W3CDTF">2022-12-03T17:05:31Z</dcterms:modified>
</cp:coreProperties>
</file>