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19CB3D38-525F-8D8A-9BB3-D8A67E0DEAB8}" v="88" dt="2022-12-03T16:28:34.288"/>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6DF8BB07-E164-99B8-51F7-7B16F69F9E2A}" v="59" dt="2022-12-03T16:46:32.727"/>
    <p1510:client id="{89141EF4-D9B1-448E-BF85-A061974F4635}" v="40" dt="2022-11-30T16:19:30.454"/>
    <p1510:client id="{AAE71220-A1A8-A349-D335-1D78B8499119}" v="13" dt="2022-12-03T12:10:22.569"/>
    <p1510:client id="{B57F4EAB-52FE-8C54-B7C3-F9A802D0DD07}" v="70" dt="2022-12-03T15:24:17.563"/>
    <p1510:client id="{EC2252B6-C980-9952-21E4-6CF31577FECE}" v="63" dt="2022-12-03T15:57:56.140"/>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sz="2000"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sz="2000" dirty="0">
                <a:ea typeface="+mn-lt"/>
                <a:cs typeface="+mn-lt"/>
              </a:rPr>
              <a:t>Os ativos de processos organizacionais poderiam ser agrupados em duas categorias:</a:t>
            </a:r>
            <a:endParaRPr lang="pt-BR" dirty="0"/>
          </a:p>
          <a:p>
            <a:pPr algn="just">
              <a:buNone/>
            </a:pPr>
            <a:endParaRPr lang="pt-BR" sz="2000" dirty="0">
              <a:ea typeface="+mn-lt"/>
              <a:cs typeface="+mn-lt"/>
            </a:endParaRPr>
          </a:p>
          <a:p>
            <a:pPr algn="just">
              <a:buNone/>
            </a:pPr>
            <a:r>
              <a:rPr lang="pt-BR" sz="2000" dirty="0">
                <a:ea typeface="+mn-lt"/>
                <a:cs typeface="+mn-lt"/>
              </a:rPr>
              <a:t>1ª)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sz="2000" dirty="0">
                <a:ea typeface="+mn-lt"/>
                <a:cs typeface="+mn-lt"/>
              </a:rPr>
              <a:t>1ª) mais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sz="2000" dirty="0">
                <a:ea typeface="+mn-lt"/>
                <a:cs typeface="+mn-lt"/>
              </a:rPr>
              <a:t>1ª) Ainda mais procedimentos da organização para</a:t>
            </a:r>
            <a:r>
              <a:rPr lang="pt-BR" sz="2000" b="1" dirty="0">
                <a:solidFill>
                  <a:srgbClr val="00B0F0"/>
                </a:solidFill>
                <a:ea typeface="+mn-lt"/>
                <a:cs typeface="+mn-lt"/>
              </a:rPr>
              <a:t> </a:t>
            </a:r>
            <a:r>
              <a:rPr lang="pt-BR" sz="2000" b="1" dirty="0">
                <a:solidFill>
                  <a:srgbClr val="0070C0"/>
                </a:solidFill>
                <a:ea typeface="+mn-lt"/>
                <a:cs typeface="+mn-lt"/>
              </a:rPr>
              <a:t>realizar </a:t>
            </a:r>
            <a:r>
              <a:rPr lang="pt-BR" sz="2000" dirty="0">
                <a:ea typeface="+mn-lt"/>
                <a:cs typeface="+mn-lt"/>
              </a:rPr>
              <a:t>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sz="2000" dirty="0">
                <a:ea typeface="+mn-lt"/>
                <a:cs typeface="+mn-lt"/>
              </a:rPr>
              <a:t>1ª) último -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143066" cy="4753415"/>
          </a:xfrm>
        </p:spPr>
        <p:txBody>
          <a:bodyPr vert="horz" lIns="91440" tIns="45720" rIns="91440" bIns="45720" rtlCol="0" anchor="t">
            <a:normAutofit/>
          </a:bodyPr>
          <a:lstStyle/>
          <a:p>
            <a:pPr algn="just">
              <a:buNone/>
            </a:pPr>
            <a:r>
              <a:rPr lang="pt-BR" sz="2000" b="1" dirty="0">
                <a:ea typeface="+mn-lt"/>
                <a:cs typeface="+mn-lt"/>
              </a:rPr>
              <a:t>Ativos de processos organizacionais</a:t>
            </a:r>
            <a:endParaRPr lang="pt-BR" b="1" dirty="0"/>
          </a:p>
          <a:p>
            <a:pPr algn="just">
              <a:buNone/>
            </a:pPr>
            <a:r>
              <a:rPr lang="pt-BR" sz="2000" b="1" dirty="0">
                <a:ea typeface="+mn-lt"/>
                <a:cs typeface="+mn-lt"/>
              </a:rPr>
              <a:t>2ª) Base de </a:t>
            </a:r>
            <a:r>
              <a:rPr lang="pt-BR" sz="2000" b="1" dirty="0">
                <a:solidFill>
                  <a:srgbClr val="0070C0"/>
                </a:solidFill>
                <a:ea typeface="+mn-lt"/>
                <a:cs typeface="+mn-lt"/>
              </a:rPr>
              <a:t>conhecimento corporativo</a:t>
            </a:r>
            <a:r>
              <a:rPr lang="pt-BR" sz="2000" b="1" dirty="0">
                <a:ea typeface="+mn-lt"/>
                <a:cs typeface="+mn-lt"/>
              </a:rPr>
              <a:t> para </a:t>
            </a:r>
            <a:r>
              <a:rPr lang="pt-BR" sz="2000" b="1" dirty="0">
                <a:solidFill>
                  <a:srgbClr val="0070C0"/>
                </a:solidFill>
                <a:ea typeface="+mn-lt"/>
                <a:cs typeface="+mn-lt"/>
              </a:rPr>
              <a:t>armazenar e recuperar</a:t>
            </a:r>
            <a:r>
              <a:rPr lang="pt-BR" sz="2000" b="1" dirty="0">
                <a:ea typeface="+mn-lt"/>
                <a:cs typeface="+mn-lt"/>
              </a:rPr>
              <a:t> informações:</a:t>
            </a:r>
            <a:endParaRPr lang="pt-BR" b="1" dirty="0">
              <a:ea typeface="+mn-lt"/>
              <a:cs typeface="+mn-lt"/>
            </a:endParaRPr>
          </a:p>
          <a:p>
            <a:pPr algn="just">
              <a:buNone/>
            </a:pPr>
            <a:endParaRPr lang="pt-BR" sz="2000" b="1" dirty="0">
              <a:ea typeface="+mn-lt"/>
              <a:cs typeface="+mn-lt"/>
            </a:endParaRPr>
          </a:p>
          <a:p>
            <a:pPr algn="just"/>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Arquivos do projeto</a:t>
            </a:r>
            <a:endParaRPr lang="pt-BR" dirty="0"/>
          </a:p>
          <a:p>
            <a:pPr lvl="1" algn="just"/>
            <a:r>
              <a:rPr lang="pt-BR" sz="16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sz="1600"/>
          </a:p>
          <a:p>
            <a:pPr lvl="1" algn="just"/>
            <a:r>
              <a:rPr lang="pt-BR" sz="16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sz="160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315595" cy="4393982"/>
          </a:xfrm>
        </p:spPr>
        <p:txBody>
          <a:bodyPr vert="horz" lIns="91440" tIns="45720" rIns="91440" bIns="45720" rtlCol="0" anchor="t">
            <a:normAutofit/>
          </a:bodyPr>
          <a:lstStyle/>
          <a:p>
            <a:pPr>
              <a:buNone/>
            </a:pPr>
            <a:r>
              <a:rPr lang="pt-BR" sz="2000" b="1" dirty="0">
                <a:solidFill>
                  <a:srgbClr val="0070C0"/>
                </a:solidFill>
                <a:ea typeface="+mn-lt"/>
                <a:cs typeface="+mn-lt"/>
              </a:rPr>
              <a:t>Base de conhecimento corporativo da empresa</a:t>
            </a:r>
            <a:endParaRPr lang="pt-BR" dirty="0">
              <a:solidFill>
                <a:srgbClr val="000000"/>
              </a:solidFill>
            </a:endParaRPr>
          </a:p>
          <a:p>
            <a:pPr>
              <a:buNone/>
            </a:pPr>
            <a:endParaRPr lang="pt-BR" sz="2000" b="1" dirty="0">
              <a:solidFill>
                <a:srgbClr val="0070C0"/>
              </a:solidFill>
              <a:ea typeface="+mn-lt"/>
              <a:cs typeface="+mn-lt"/>
            </a:endParaRPr>
          </a:p>
          <a:p>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05467" y="1452302"/>
            <a:ext cx="10143066" cy="4393982"/>
          </a:xfrm>
        </p:spPr>
        <p:txBody>
          <a:bodyPr vert="horz" lIns="91440" tIns="45720" rIns="91440" bIns="45720" rtlCol="0" anchor="t">
            <a:normAutofit/>
          </a:bodyPr>
          <a:lstStyle/>
          <a:p>
            <a:pPr algn="just">
              <a:buNone/>
            </a:pPr>
            <a:r>
              <a:rPr lang="pt-BR" sz="2000" b="1" dirty="0">
                <a:ea typeface="+mn-lt"/>
                <a:cs typeface="+mn-lt"/>
              </a:rPr>
              <a:t>.1 Opinião especializada</a:t>
            </a:r>
            <a:endParaRPr lang="pt-BR" b="1" dirty="0"/>
          </a:p>
          <a:p>
            <a:pPr algn="just">
              <a:buNone/>
            </a:pPr>
            <a:endParaRPr lang="pt-BR" sz="2000" b="1" dirty="0">
              <a:ea typeface="+mn-lt"/>
              <a:cs typeface="+mn-lt"/>
            </a:endParaRPr>
          </a:p>
          <a:p>
            <a:pPr algn="just">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lgn="just">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229331" cy="4393982"/>
          </a:xfrm>
        </p:spPr>
        <p:txBody>
          <a:bodyPr vert="horz" lIns="91440" tIns="45720" rIns="91440" bIns="45720" rtlCol="0" anchor="t">
            <a:normAutofit/>
          </a:bodyPr>
          <a:lstStyle/>
          <a:p>
            <a:pPr algn="just">
              <a:buNone/>
            </a:pPr>
            <a:r>
              <a:rPr lang="pt-BR" sz="2000" b="1" dirty="0">
                <a:ea typeface="+mn-lt"/>
                <a:cs typeface="+mn-lt"/>
              </a:rPr>
              <a:t>.2 Técnicas de facilitadores</a:t>
            </a:r>
            <a:endParaRPr lang="pt-BR" b="1" dirty="0"/>
          </a:p>
          <a:p>
            <a:pPr algn="just">
              <a:buNone/>
            </a:pPr>
            <a:endParaRPr lang="pt-BR" sz="2000" b="1" dirty="0">
              <a:ea typeface="+mn-lt"/>
              <a:cs typeface="+mn-lt"/>
            </a:endParaRPr>
          </a:p>
          <a:p>
            <a:pPr algn="just"/>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lgn="just"/>
            <a:r>
              <a:rPr lang="pt-BR" sz="2000" dirty="0">
                <a:ea typeface="+mn-lt"/>
                <a:cs typeface="+mn-lt"/>
              </a:rPr>
              <a:t>Medição de benefícios, modelos de pontuação, contribuição de benefícios ou modelos econômicos.</a:t>
            </a:r>
            <a:endParaRPr lang="pt-BR" dirty="0">
              <a:ea typeface="+mn-lt"/>
              <a:cs typeface="+mn-lt"/>
            </a:endParaRPr>
          </a:p>
          <a:p>
            <a:pPr algn="just"/>
            <a:r>
              <a:rPr lang="pt-BR" sz="2000" dirty="0">
                <a:ea typeface="+mn-lt"/>
                <a:cs typeface="+mn-lt"/>
              </a:rPr>
              <a:t>Modelos matemáticos que usam algoritmos de programação linear, não-linear, dinâmica...</a:t>
            </a:r>
            <a:endParaRPr lang="pt-BR" dirty="0">
              <a:ea typeface="+mn-lt"/>
              <a:cs typeface="+mn-lt"/>
            </a:endParaRPr>
          </a:p>
          <a:p>
            <a:pPr algn="just"/>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41783" cy="4393982"/>
          </a:xfrm>
        </p:spPr>
        <p:txBody>
          <a:bodyPr vert="horz" lIns="91440" tIns="45720" rIns="91440" bIns="45720" rtlCol="0" anchor="t">
            <a:normAutofit/>
          </a:bodyPr>
          <a:lstStyle/>
          <a:p>
            <a:pPr>
              <a:buNone/>
            </a:pPr>
            <a:r>
              <a:rPr lang="pt-BR" sz="2000" b="1" dirty="0">
                <a:ea typeface="+mn-lt"/>
                <a:cs typeface="+mn-lt"/>
              </a:rPr>
              <a:t>.1 Termo de abertura do projeto </a:t>
            </a:r>
            <a:r>
              <a:rPr lang="pt-BR" sz="2000" dirty="0">
                <a:ea typeface="+mn-lt"/>
                <a:cs typeface="+mn-lt"/>
              </a:rPr>
              <a:t>(ou o nome que a entidade resolver dar)</a:t>
            </a:r>
            <a:endParaRPr lang="pt-BR" dirty="0"/>
          </a:p>
          <a:p>
            <a:pPr>
              <a:buNone/>
            </a:pPr>
            <a:endParaRPr lang="pt-BR" sz="2000" dirty="0">
              <a:ea typeface="+mn-lt"/>
              <a:cs typeface="+mn-lt"/>
            </a:endParaRPr>
          </a:p>
          <a:p>
            <a:pPr algn="just"/>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lgn="just"/>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085557" cy="4566510"/>
          </a:xfrm>
        </p:spPr>
        <p:txBody>
          <a:bodyPr vert="horz" lIns="91440" tIns="45720" rIns="91440" bIns="45720" rtlCol="0" anchor="t">
            <a:normAutofit lnSpcReduction="10000"/>
          </a:bodyPr>
          <a:lstStyle/>
          <a:p>
            <a:pPr algn="just">
              <a:buNone/>
            </a:pPr>
            <a:r>
              <a:rPr lang="pt-BR" sz="2000" b="1" dirty="0">
                <a:ea typeface="+mn-lt"/>
                <a:cs typeface="+mn-lt"/>
              </a:rPr>
              <a:t>.1 Termo de abertura do projeto TAP</a:t>
            </a:r>
            <a:endParaRPr lang="pt-BR" dirty="0">
              <a:ea typeface="+mn-lt"/>
              <a:cs typeface="+mn-lt"/>
            </a:endParaRPr>
          </a:p>
          <a:p>
            <a:pPr algn="just"/>
            <a:r>
              <a:rPr lang="pt-BR" sz="2000" dirty="0">
                <a:ea typeface="+mn-lt"/>
                <a:cs typeface="+mn-lt"/>
              </a:rPr>
              <a:t>Justificativa ou objetivo do projeto</a:t>
            </a:r>
            <a:endParaRPr lang="pt-BR" dirty="0">
              <a:cs typeface="Calibri"/>
            </a:endParaRPr>
          </a:p>
          <a:p>
            <a:pPr algn="just"/>
            <a:r>
              <a:rPr lang="pt-BR" sz="2000" dirty="0">
                <a:ea typeface="+mn-lt"/>
                <a:cs typeface="+mn-lt"/>
              </a:rPr>
              <a:t>Resultados mensuráveis e critérios de sucesso</a:t>
            </a:r>
            <a:endParaRPr lang="pt-BR" dirty="0"/>
          </a:p>
          <a:p>
            <a:pPr algn="just"/>
            <a:r>
              <a:rPr lang="pt-BR" sz="2000" dirty="0">
                <a:ea typeface="+mn-lt"/>
                <a:cs typeface="+mn-lt"/>
              </a:rPr>
              <a:t>Requisitos funcionais em alto nível</a:t>
            </a:r>
            <a:endParaRPr lang="pt-BR" dirty="0"/>
          </a:p>
          <a:p>
            <a:pPr algn="just"/>
            <a:r>
              <a:rPr lang="pt-BR" sz="2000" dirty="0">
                <a:ea typeface="+mn-lt"/>
                <a:cs typeface="+mn-lt"/>
              </a:rPr>
              <a:t>Pressupostos e limitações</a:t>
            </a:r>
            <a:endParaRPr lang="pt-BR" dirty="0"/>
          </a:p>
          <a:p>
            <a:pPr algn="just"/>
            <a:r>
              <a:rPr lang="pt-BR" sz="2000" dirty="0">
                <a:ea typeface="+mn-lt"/>
                <a:cs typeface="+mn-lt"/>
              </a:rPr>
              <a:t>Principais riscos e oportunidades</a:t>
            </a:r>
            <a:endParaRPr lang="pt-BR" dirty="0"/>
          </a:p>
          <a:p>
            <a:pPr algn="just"/>
            <a:r>
              <a:rPr lang="pt-BR" sz="2000" dirty="0">
                <a:ea typeface="+mn-lt"/>
                <a:cs typeface="+mn-lt"/>
              </a:rPr>
              <a:t>Marcos do projeto a serem alcançados e verificados</a:t>
            </a:r>
            <a:endParaRPr lang="pt-BR" dirty="0"/>
          </a:p>
          <a:p>
            <a:pPr algn="just"/>
            <a:r>
              <a:rPr lang="pt-BR" sz="2000" dirty="0">
                <a:ea typeface="+mn-lt"/>
                <a:cs typeface="+mn-lt"/>
              </a:rPr>
              <a:t>Orçamento básico</a:t>
            </a:r>
            <a:endParaRPr lang="pt-BR" dirty="0"/>
          </a:p>
          <a:p>
            <a:pPr algn="just"/>
            <a:r>
              <a:rPr lang="pt-BR" sz="2000" dirty="0">
                <a:ea typeface="+mn-lt"/>
                <a:cs typeface="+mn-lt"/>
              </a:rPr>
              <a:t>Responsáveis</a:t>
            </a:r>
            <a:endParaRPr lang="pt-BR" dirty="0"/>
          </a:p>
          <a:p>
            <a:pPr algn="just"/>
            <a:r>
              <a:rPr lang="pt-BR" sz="2000" dirty="0">
                <a:ea typeface="+mn-lt"/>
                <a:cs typeface="+mn-lt"/>
              </a:rPr>
              <a:t>Gerente designado e poderes</a:t>
            </a:r>
            <a:endParaRPr lang="pt-BR" dirty="0"/>
          </a:p>
          <a:p>
            <a:pPr algn="just"/>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186199" cy="4566510"/>
          </a:xfrm>
        </p:spPr>
        <p:txBody>
          <a:bodyPr vert="horz" lIns="91440" tIns="45720" rIns="91440" bIns="45720" rtlCol="0" anchor="t">
            <a:normAutofit/>
          </a:bodyPr>
          <a:lstStyle/>
          <a:p>
            <a:pPr algn="just">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lgn="just">
              <a:buNone/>
            </a:pPr>
            <a:endParaRPr lang="pt-BR" sz="2000" dirty="0">
              <a:ea typeface="+mn-lt"/>
              <a:cs typeface="+mn-lt"/>
            </a:endParaRPr>
          </a:p>
          <a:p>
            <a:pPr algn="just">
              <a:buNone/>
            </a:pPr>
            <a:r>
              <a:rPr lang="pt-BR" sz="2000" dirty="0">
                <a:ea typeface="+mn-lt"/>
                <a:cs typeface="+mn-lt"/>
              </a:rPr>
              <a:t>Esse plano documenta o conjunto de saídas dos processos de planejamento.</a:t>
            </a:r>
            <a:endParaRPr lang="pt-BR" dirty="0"/>
          </a:p>
          <a:p>
            <a:pPr algn="just">
              <a:buNone/>
            </a:pPr>
            <a:endParaRPr lang="pt-BR" sz="2000" dirty="0">
              <a:ea typeface="+mn-lt"/>
              <a:cs typeface="+mn-lt"/>
            </a:endParaRPr>
          </a:p>
          <a:p>
            <a:pPr algn="just">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solidFill>
                  <a:srgbClr val="0070C0"/>
                </a:solidFill>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14953" cy="4566510"/>
          </a:xfrm>
        </p:spPr>
        <p:txBody>
          <a:bodyPr vert="horz" lIns="91440" tIns="45720" rIns="91440" bIns="45720" rtlCol="0" anchor="t">
            <a:normAutofit/>
          </a:bodyPr>
          <a:lstStyle/>
          <a:p>
            <a:pPr>
              <a:buNone/>
            </a:pPr>
            <a:r>
              <a:rPr lang="pt-BR" sz="2000" b="1" dirty="0">
                <a:ea typeface="+mn-lt"/>
                <a:cs typeface="+mn-lt"/>
              </a:rPr>
              <a:t>Entradas.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TAP.</a:t>
            </a:r>
            <a:endParaRPr lang="pt-BR" b="1">
              <a:ea typeface="+mn-lt"/>
              <a:cs typeface="+mn-lt"/>
            </a:endParaRPr>
          </a:p>
          <a:p>
            <a:pPr>
              <a:buNone/>
            </a:pPr>
            <a:r>
              <a:rPr lang="pt-BR" sz="2000" b="1" dirty="0">
                <a:ea typeface="+mn-lt"/>
                <a:cs typeface="+mn-lt"/>
              </a:rPr>
              <a:t>2 Saídas de outros processos.</a:t>
            </a:r>
            <a:endParaRPr lang="pt-BR" b="1">
              <a:ea typeface="+mn-lt"/>
              <a:cs typeface="+mn-lt"/>
            </a:endParaRPr>
          </a:p>
          <a:p>
            <a:pPr>
              <a:buNone/>
            </a:pPr>
            <a:r>
              <a:rPr lang="pt-BR" sz="2000" b="1" dirty="0">
                <a:ea typeface="+mn-lt"/>
                <a:cs typeface="+mn-lt"/>
              </a:rPr>
              <a:t>3 Fatores ambientais da empresa.</a:t>
            </a:r>
            <a:endParaRPr lang="pt-BR" b="1"/>
          </a:p>
          <a:p>
            <a:pPr>
              <a:buNone/>
            </a:pPr>
            <a:r>
              <a:rPr lang="pt-BR" sz="2000" b="1" dirty="0">
                <a:ea typeface="+mn-lt"/>
                <a:cs typeface="+mn-lt"/>
              </a:rPr>
              <a:t>4 Ativos de processos organizacionais</a:t>
            </a:r>
            <a:endParaRPr lang="pt-BR" b="1" dirty="0"/>
          </a:p>
          <a:p>
            <a:pPr>
              <a:buNone/>
            </a:pPr>
            <a:endParaRPr lang="pt-BR" sz="2000"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3" y="1452302"/>
            <a:ext cx="10143067"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Opinião especializada.</a:t>
            </a:r>
            <a:endParaRPr lang="pt-BR" b="1">
              <a:ea typeface="+mn-lt"/>
              <a:cs typeface="+mn-lt"/>
            </a:endParaRPr>
          </a:p>
          <a:p>
            <a:pPr>
              <a:buNone/>
            </a:pPr>
            <a:r>
              <a:rPr lang="pt-BR" sz="2000" b="1" dirty="0">
                <a:ea typeface="+mn-lt"/>
                <a:cs typeface="+mn-lt"/>
              </a:rPr>
              <a:t>2 Técnicas de facilitação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276070" y="321734"/>
            <a:ext cx="1027246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6" y="1452302"/>
            <a:ext cx="10056803" cy="4566510"/>
          </a:xfrm>
        </p:spPr>
        <p:txBody>
          <a:bodyPr vert="horz" lIns="91440" tIns="45720" rIns="91440" bIns="45720" rtlCol="0" anchor="t">
            <a:normAutofit/>
          </a:bodyPr>
          <a:lstStyle/>
          <a:p>
            <a:pPr>
              <a:buNone/>
            </a:pPr>
            <a:r>
              <a:rPr lang="pt-BR" sz="2000" b="1" dirty="0">
                <a:ea typeface="+mn-lt"/>
                <a:cs typeface="+mn-lt"/>
              </a:rPr>
              <a:t>Saída.</a:t>
            </a:r>
            <a:endParaRPr lang="pt-BR" b="1"/>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86840" cy="4566510"/>
          </a:xfrm>
        </p:spPr>
        <p:txBody>
          <a:bodyPr vert="horz" lIns="91440" tIns="45720" rIns="91440" bIns="45720" rtlCol="0" anchor="t">
            <a:normAutofit/>
          </a:bodyPr>
          <a:lstStyle/>
          <a:p>
            <a:pPr algn="just">
              <a:buNone/>
            </a:pPr>
            <a:r>
              <a:rPr lang="pt-BR" sz="2000" dirty="0">
                <a:ea typeface="+mn-lt"/>
                <a:cs typeface="+mn-lt"/>
              </a:rPr>
              <a:t>Integra e consolida(rá) os planos subsidiários e suas “linhas de base ou de partida” do escopo, cronograma, custo;</a:t>
            </a:r>
            <a:endParaRPr lang="pt-BR" dirty="0"/>
          </a:p>
          <a:p>
            <a:pPr algn="just">
              <a:buNone/>
            </a:pPr>
            <a:endParaRPr lang="pt-BR" sz="2000" dirty="0">
              <a:ea typeface="+mn-lt"/>
              <a:cs typeface="+mn-lt"/>
            </a:endParaRPr>
          </a:p>
          <a:p>
            <a:pPr algn="just">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lgn="just">
              <a:buNone/>
            </a:pPr>
            <a:endParaRPr lang="pt-BR" sz="2000" dirty="0">
              <a:ea typeface="+mn-lt"/>
              <a:cs typeface="+mn-lt"/>
            </a:endParaRPr>
          </a:p>
          <a:p>
            <a:pPr algn="just">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dirty="0">
                <a:ea typeface="+mn-lt"/>
                <a:cs typeface="+mn-lt"/>
              </a:rPr>
              <a:t>Levar a cabo o que foi planejado, monitorando as mudanças.</a:t>
            </a:r>
            <a:endParaRPr lang="pt-BR" dirty="0"/>
          </a:p>
          <a:p>
            <a:pPr algn="just">
              <a:buNone/>
            </a:pPr>
            <a:endParaRPr lang="pt-BR" sz="2000" dirty="0">
              <a:ea typeface="+mn-lt"/>
              <a:cs typeface="+mn-lt"/>
            </a:endParaRPr>
          </a:p>
          <a:p>
            <a:pPr algn="just">
              <a:buNone/>
            </a:pPr>
            <a:r>
              <a:rPr lang="pt-BR" sz="2000" dirty="0">
                <a:ea typeface="+mn-lt"/>
                <a:cs typeface="+mn-lt"/>
              </a:rPr>
              <a:t>As entregas são saídas dos processos executados para realizar o trabalho do projeto planejado e agendado no plano de gerenciamento do projeto.</a:t>
            </a:r>
            <a:endParaRPr lang="pt-BR" dirty="0"/>
          </a:p>
          <a:p>
            <a:pPr algn="just">
              <a:buNone/>
            </a:pPr>
            <a:endParaRPr lang="pt-BR" sz="2000" dirty="0">
              <a:ea typeface="+mn-lt"/>
              <a:cs typeface="+mn-lt"/>
            </a:endParaRPr>
          </a:p>
          <a:p>
            <a:pPr algn="just">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70538" cy="4566510"/>
          </a:xfrm>
        </p:spPr>
        <p:txBody>
          <a:bodyPr vert="horz" lIns="91440" tIns="45720" rIns="91440" bIns="45720" rtlCol="0" anchor="t">
            <a:normAutofit/>
          </a:bodyPr>
          <a:lstStyle/>
          <a:p>
            <a:pPr algn="just">
              <a:buNone/>
            </a:pPr>
            <a:r>
              <a:rPr lang="pt-BR" sz="2000" dirty="0">
                <a:ea typeface="+mn-lt"/>
                <a:cs typeface="+mn-lt"/>
              </a:rPr>
              <a:t>Ações </a:t>
            </a:r>
            <a:r>
              <a:rPr lang="pt-BR" sz="2000" b="1" dirty="0">
                <a:solidFill>
                  <a:srgbClr val="FF0000"/>
                </a:solidFill>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Ações </a:t>
            </a:r>
            <a:r>
              <a:rPr lang="pt-BR" sz="2000" b="1" dirty="0">
                <a:solidFill>
                  <a:srgbClr val="FF0000"/>
                </a:solidFill>
                <a:ea typeface="+mn-lt"/>
                <a:cs typeface="+mn-lt"/>
              </a:rPr>
              <a:t>preventivas</a:t>
            </a:r>
            <a:r>
              <a:rPr lang="pt-BR" sz="2000" dirty="0">
                <a:ea typeface="+mn-lt"/>
                <a:cs typeface="+mn-lt"/>
              </a:rPr>
              <a:t> - reduzem a probabilidade de possíveis consequências negativas;</a:t>
            </a:r>
            <a:endParaRPr lang="pt-BR" dirty="0"/>
          </a:p>
          <a:p>
            <a:pPr algn="just">
              <a:buNone/>
            </a:pPr>
            <a:endParaRPr lang="pt-BR" sz="2000" dirty="0">
              <a:ea typeface="+mn-lt"/>
              <a:cs typeface="+mn-lt"/>
            </a:endParaRPr>
          </a:p>
          <a:p>
            <a:pPr algn="just">
              <a:buNone/>
            </a:pPr>
            <a:r>
              <a:rPr lang="pt-BR" sz="2000" dirty="0">
                <a:ea typeface="+mn-lt"/>
                <a:cs typeface="+mn-lt"/>
              </a:rPr>
              <a:t>Solicitações de </a:t>
            </a:r>
            <a:r>
              <a:rPr lang="pt-BR" sz="2000" b="1" dirty="0">
                <a:solidFill>
                  <a:srgbClr val="FF0000"/>
                </a:solidFill>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2 Solicitações de mudança aprovadas</a:t>
            </a:r>
            <a:endParaRPr lang="pt-BR" b="1"/>
          </a:p>
          <a:p>
            <a:pPr lvl="1" algn="just"/>
            <a:r>
              <a:rPr lang="pt-BR" sz="16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sz="1600"/>
          </a:p>
          <a:p>
            <a:pPr algn="just">
              <a:buNone/>
            </a:pPr>
            <a:r>
              <a:rPr lang="pt-BR" sz="2000" b="1" dirty="0">
                <a:ea typeface="+mn-lt"/>
                <a:cs typeface="+mn-lt"/>
              </a:rPr>
              <a:t>3 Fatores ambientais organizacionais.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4 Ativos de processos organizacionais</a:t>
            </a:r>
            <a:endParaRPr lang="pt-BR" b="1"/>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Ferramentas e técnicas.</a:t>
            </a:r>
          </a:p>
          <a:p>
            <a:pPr algn="just">
              <a:buNone/>
            </a:pPr>
            <a:endParaRPr lang="pt-BR" sz="2000" b="1" dirty="0">
              <a:ea typeface="+mn-lt"/>
              <a:cs typeface="+mn-lt"/>
            </a:endParaRPr>
          </a:p>
          <a:p>
            <a:pPr algn="just">
              <a:buNone/>
            </a:pPr>
            <a:r>
              <a:rPr lang="pt-BR" sz="2000" b="1" dirty="0">
                <a:ea typeface="+mn-lt"/>
                <a:cs typeface="+mn-lt"/>
              </a:rPr>
              <a:t>1 Opinião especializada.</a:t>
            </a:r>
          </a:p>
          <a:p>
            <a:pPr algn="just">
              <a:buNone/>
            </a:pPr>
            <a:endParaRPr lang="pt-BR" sz="2000" b="1" dirty="0">
              <a:ea typeface="+mn-lt"/>
              <a:cs typeface="+mn-lt"/>
            </a:endParaRPr>
          </a:p>
          <a:p>
            <a:pPr algn="just">
              <a:buNone/>
            </a:pPr>
            <a:r>
              <a:rPr lang="pt-BR" sz="2000" b="1" dirty="0">
                <a:ea typeface="+mn-lt"/>
                <a:cs typeface="+mn-lt"/>
              </a:rPr>
              <a:t>2 Sistema de informações do gerenciamento de projetos </a:t>
            </a:r>
            <a:endParaRPr lang="pt-BR" b="1"/>
          </a:p>
          <a:p>
            <a:pPr lvl="1" algn="just"/>
            <a:r>
              <a:rPr lang="pt-BR" sz="1600" dirty="0">
                <a:solidFill>
                  <a:srgbClr val="FF0000"/>
                </a:solidFill>
                <a:ea typeface="+mn-lt"/>
                <a:cs typeface="+mn-lt"/>
              </a:rPr>
              <a:t>Metodologia de gerenciamento de projetos.</a:t>
            </a:r>
            <a:endParaRPr lang="pt-BR" sz="1600" dirty="0">
              <a:solidFill>
                <a:srgbClr val="FF0000"/>
              </a:solidFill>
            </a:endParaRPr>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20486" y="1452302"/>
            <a:ext cx="10157444" cy="4566510"/>
          </a:xfrm>
        </p:spPr>
        <p:txBody>
          <a:bodyPr vert="horz" lIns="91440" tIns="45720" rIns="91440" bIns="45720" rtlCol="0" anchor="t">
            <a:normAutofit fontScale="92500" lnSpcReduction="10000"/>
          </a:bodyPr>
          <a:lstStyle/>
          <a:p>
            <a:pPr>
              <a:buNone/>
            </a:pPr>
            <a:r>
              <a:rPr lang="pt-BR" sz="2000" b="1" dirty="0">
                <a:ea typeface="+mn-lt"/>
                <a:cs typeface="+mn-lt"/>
              </a:rPr>
              <a:t>Saídas.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Entregas.</a:t>
            </a:r>
            <a:endParaRPr lang="pt-BR" b="1">
              <a:ea typeface="+mn-lt"/>
              <a:cs typeface="+mn-lt"/>
            </a:endParaRPr>
          </a:p>
          <a:p>
            <a:pPr>
              <a:buNone/>
            </a:pPr>
            <a:r>
              <a:rPr lang="pt-BR" sz="2000" b="1" dirty="0">
                <a:ea typeface="+mn-lt"/>
                <a:cs typeface="+mn-lt"/>
              </a:rPr>
              <a:t>2 Informações sobre o desempenho do trabalho</a:t>
            </a:r>
            <a:endParaRPr lang="pt-BR" b="1"/>
          </a:p>
          <a:p>
            <a:pPr>
              <a:buNone/>
            </a:pPr>
            <a:r>
              <a:rPr lang="pt-BR" sz="2000" b="1" dirty="0">
                <a:solidFill>
                  <a:srgbClr val="FF0000"/>
                </a:solidFill>
                <a:ea typeface="+mn-lt"/>
                <a:cs typeface="+mn-lt"/>
              </a:rPr>
              <a:t>Coleta rotineira das informações sobre a execução do plano de gerenciamento do projeto.</a:t>
            </a:r>
            <a:endParaRPr lang="pt-BR" b="1">
              <a:solidFill>
                <a:srgbClr val="FF0000"/>
              </a:solidFill>
            </a:endParaRPr>
          </a:p>
          <a:p>
            <a:pPr lvl="1" indent="0"/>
            <a:r>
              <a:rPr lang="pt-BR" sz="1600" b="1" dirty="0">
                <a:ea typeface="+mn-lt"/>
                <a:cs typeface="+mn-lt"/>
              </a:rPr>
              <a:t>Progresso do cronograma</a:t>
            </a:r>
            <a:endParaRPr lang="pt-BR" sz="1600" b="1"/>
          </a:p>
          <a:p>
            <a:pPr lvl="1" indent="0"/>
            <a:r>
              <a:rPr lang="pt-BR" sz="1600" b="1" dirty="0">
                <a:ea typeface="+mn-lt"/>
                <a:cs typeface="+mn-lt"/>
              </a:rPr>
              <a:t>Atendimento dos padrões de qualidade</a:t>
            </a:r>
            <a:endParaRPr lang="pt-BR" sz="1600" b="1"/>
          </a:p>
          <a:p>
            <a:pPr lvl="1" indent="0"/>
            <a:r>
              <a:rPr lang="pt-BR" sz="1600" b="1" dirty="0">
                <a:ea typeface="+mn-lt"/>
                <a:cs typeface="+mn-lt"/>
              </a:rPr>
              <a:t>Custos autorizados e incorridos</a:t>
            </a:r>
            <a:endParaRPr lang="pt-BR" sz="1600" b="1"/>
          </a:p>
          <a:p>
            <a:pPr lvl="1" indent="0"/>
            <a:r>
              <a:rPr lang="pt-BR" sz="1600" b="1" dirty="0">
                <a:ea typeface="+mn-lt"/>
                <a:cs typeface="+mn-lt"/>
              </a:rPr>
              <a:t>Estimativas para terminar as atividades que foram iniciadas</a:t>
            </a:r>
            <a:endParaRPr lang="pt-BR" sz="1600" b="1"/>
          </a:p>
          <a:p>
            <a:pPr lvl="1" indent="0"/>
            <a:r>
              <a:rPr lang="pt-BR" sz="1600" b="1" dirty="0">
                <a:ea typeface="+mn-lt"/>
                <a:cs typeface="+mn-lt"/>
              </a:rPr>
              <a:t>Percentual fisicamente terminado das atividades em andamento</a:t>
            </a:r>
            <a:endParaRPr lang="pt-BR" sz="1600" b="1"/>
          </a:p>
          <a:p>
            <a:pPr lvl="1" indent="0"/>
            <a:r>
              <a:rPr lang="pt-BR" sz="1600" b="1" dirty="0">
                <a:ea typeface="+mn-lt"/>
                <a:cs typeface="+mn-lt"/>
              </a:rPr>
              <a:t>Lições aprendidas documentadas colocadas na base de gestão do conhecimento</a:t>
            </a:r>
            <a:endParaRPr lang="pt-BR" sz="1600" b="1"/>
          </a:p>
          <a:p>
            <a:pPr lvl="1" indent="0"/>
            <a:r>
              <a:rPr lang="pt-BR" sz="1600" b="1" dirty="0">
                <a:ea typeface="+mn-lt"/>
                <a:cs typeface="+mn-lt"/>
              </a:rPr>
              <a:t>Detalhes da utilização de recursos.</a:t>
            </a:r>
            <a:endParaRPr lang="pt-BR" sz="1600" b="1">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444991" cy="4566510"/>
          </a:xfrm>
        </p:spPr>
        <p:txBody>
          <a:bodyPr vert="horz" lIns="91440" tIns="45720" rIns="91440" bIns="45720" rtlCol="0" anchor="t">
            <a:normAutofit/>
          </a:bodyPr>
          <a:lstStyle/>
          <a:p>
            <a:pPr>
              <a:buNone/>
            </a:pPr>
            <a:r>
              <a:rPr lang="pt-BR" sz="2000" b="1" dirty="0">
                <a:ea typeface="+mn-lt"/>
                <a:cs typeface="+mn-lt"/>
              </a:rPr>
              <a:t>Saídas. </a:t>
            </a:r>
            <a:endParaRPr lang="pt-BR" sz="2000" b="1" dirty="0"/>
          </a:p>
          <a:p>
            <a:pPr>
              <a:buNone/>
            </a:pPr>
            <a:endParaRPr lang="pt-BR" sz="2000" b="1" dirty="0">
              <a:ea typeface="+mn-lt"/>
              <a:cs typeface="+mn-lt"/>
            </a:endParaRPr>
          </a:p>
          <a:p>
            <a:pPr>
              <a:buNone/>
            </a:pPr>
            <a:r>
              <a:rPr lang="pt-BR" sz="2000" b="1" dirty="0">
                <a:ea typeface="+mn-lt"/>
                <a:cs typeface="+mn-lt"/>
              </a:rPr>
              <a:t>.3 Pedidos de mudanças</a:t>
            </a:r>
            <a:endParaRPr lang="pt-BR" b="1" dirty="0"/>
          </a:p>
          <a:p>
            <a:pPr lvl="1"/>
            <a:r>
              <a:rPr lang="pt-BR" sz="1600" dirty="0">
                <a:ea typeface="+mn-lt"/>
                <a:cs typeface="+mn-lt"/>
              </a:rPr>
              <a:t>Correções, preventivas, defeitos, atualizações.</a:t>
            </a:r>
            <a:endParaRPr lang="pt-BR" sz="1600">
              <a:ea typeface="+mn-lt"/>
              <a:cs typeface="+mn-lt"/>
            </a:endParaRPr>
          </a:p>
          <a:p>
            <a:pPr>
              <a:buNone/>
            </a:pPr>
            <a:endParaRPr lang="pt-BR" sz="2000" dirty="0">
              <a:ea typeface="+mn-lt"/>
              <a:cs typeface="+mn-lt"/>
            </a:endParaRPr>
          </a:p>
          <a:p>
            <a:pPr>
              <a:buNone/>
            </a:pPr>
            <a:r>
              <a:rPr lang="pt-BR" sz="2000" dirty="0">
                <a:ea typeface="+mn-lt"/>
                <a:cs typeface="+mn-lt"/>
              </a:rPr>
              <a:t>.</a:t>
            </a:r>
            <a:r>
              <a:rPr lang="pt-BR" sz="2000" b="1" dirty="0">
                <a:ea typeface="+mn-lt"/>
                <a:cs typeface="+mn-lt"/>
              </a:rPr>
              <a:t>4 Atualizações para os planos subsidiários.</a:t>
            </a:r>
          </a:p>
          <a:p>
            <a:pPr>
              <a:buNone/>
            </a:pPr>
            <a:endParaRPr lang="pt-BR" sz="2000" b="1" dirty="0">
              <a:ea typeface="+mn-lt"/>
              <a:cs typeface="+mn-lt"/>
            </a:endParaRPr>
          </a:p>
          <a:p>
            <a:pPr>
              <a:buNone/>
            </a:pPr>
            <a:r>
              <a:rPr lang="pt-BR" sz="2000" b="1" dirty="0">
                <a:ea typeface="+mn-lt"/>
                <a:cs typeface="+mn-lt"/>
              </a:rPr>
              <a:t>.5 Atualizações para demais documentos.</a:t>
            </a:r>
            <a:endParaRPr lang="pt-BR" b="1"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841142" cy="4566510"/>
          </a:xfrm>
        </p:spPr>
        <p:txBody>
          <a:bodyPr vert="horz" lIns="91440" tIns="45720" rIns="91440" bIns="45720" rtlCol="0" anchor="t">
            <a:normAutofit/>
          </a:bodyPr>
          <a:lstStyle/>
          <a:p>
            <a:pPr algn="just">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157444"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endParaRPr lang="pt-BR" sz="2000" dirty="0">
              <a:ea typeface="+mn-lt"/>
              <a:cs typeface="+mn-lt"/>
            </a:endParaRPr>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362335" y="1452302"/>
            <a:ext cx="10344350" cy="4566510"/>
          </a:xfrm>
        </p:spPr>
        <p:txBody>
          <a:bodyPr vert="horz" lIns="91440" tIns="45720" rIns="91440" bIns="45720" rtlCol="0" anchor="t">
            <a:normAutofit/>
          </a:bodyPr>
          <a:lstStyle/>
          <a:p>
            <a:pPr algn="just">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previsões para atualizar o cronograma atual.</a:t>
            </a:r>
            <a:endParaRPr lang="pt-BR" dirty="0">
              <a:cs typeface="Calibri"/>
            </a:endParaRPr>
          </a:p>
          <a:p>
            <a:pPr algn="just">
              <a:buNone/>
            </a:pPr>
            <a:endParaRPr lang="pt-BR" sz="2000" dirty="0">
              <a:ea typeface="+mn-lt"/>
              <a:cs typeface="+mn-lt"/>
            </a:endParaRPr>
          </a:p>
          <a:p>
            <a:pPr algn="just">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071180"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p>
          <a:p>
            <a:pPr algn="just">
              <a:buNone/>
            </a:pPr>
            <a:endParaRPr lang="pt-BR" sz="2000" b="1" dirty="0">
              <a:ea typeface="+mn-lt"/>
              <a:cs typeface="+mn-lt"/>
            </a:endParaRPr>
          </a:p>
          <a:p>
            <a:pPr algn="just">
              <a:buNone/>
            </a:pPr>
            <a:r>
              <a:rPr lang="pt-BR" sz="2000" b="1" dirty="0">
                <a:ea typeface="+mn-lt"/>
                <a:cs typeface="+mn-lt"/>
              </a:rPr>
              <a:t>2 Previsões para término</a:t>
            </a:r>
            <a:endParaRPr lang="pt-BR" b="1" dirty="0">
              <a:ea typeface="+mn-lt"/>
              <a:cs typeface="+mn-lt"/>
            </a:endParaRPr>
          </a:p>
          <a:p>
            <a:pPr lvl="1" algn="just"/>
            <a:r>
              <a:rPr lang="pt-BR" sz="1600" dirty="0">
                <a:ea typeface="+mn-lt"/>
                <a:cs typeface="+mn-lt"/>
              </a:rPr>
              <a:t>Derivadas da comparação entre a linha de base do cronograma e a situação atual, apuração de variações estabelecendo índices.</a:t>
            </a:r>
            <a:endParaRPr lang="pt-BR" sz="1600" dirty="0"/>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Previsões para custo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Entradas.</a:t>
            </a:r>
          </a:p>
          <a:p>
            <a:pPr algn="just">
              <a:buNone/>
            </a:pPr>
            <a:endParaRPr lang="pt-BR" sz="2000" b="1" dirty="0">
              <a:ea typeface="+mn-lt"/>
              <a:cs typeface="+mn-lt"/>
            </a:endParaRPr>
          </a:p>
          <a:p>
            <a:pPr algn="just">
              <a:buNone/>
            </a:pPr>
            <a:r>
              <a:rPr lang="pt-BR" sz="2000" b="1" dirty="0">
                <a:ea typeface="+mn-lt"/>
                <a:cs typeface="+mn-lt"/>
              </a:rPr>
              <a:t>.4 Solicitações de mudança validadas</a:t>
            </a:r>
            <a:endParaRPr lang="pt-BR" b="1" dirty="0"/>
          </a:p>
          <a:p>
            <a:pPr lvl="1" algn="just"/>
            <a:r>
              <a:rPr lang="pt-BR" sz="1600" dirty="0">
                <a:ea typeface="+mn-lt"/>
                <a:cs typeface="+mn-lt"/>
              </a:rPr>
              <a:t>As solicitações de mudança eventualmente rejeitadas incluem sua documentação de apoio e a situação da revisão das mudanças, que mostra a razão e destinação dos pedidos quando rejeitados.</a:t>
            </a:r>
            <a:endParaRPr lang="pt-BR" sz="1600" dirty="0"/>
          </a:p>
          <a:p>
            <a:pPr marL="457200" lvl="1" indent="0" algn="just">
              <a:buClr>
                <a:srgbClr val="1287C3"/>
              </a:buClr>
              <a:buNone/>
            </a:pPr>
            <a:endParaRPr lang="pt-BR" sz="1600" dirty="0">
              <a:ea typeface="+mn-lt"/>
              <a:cs typeface="+mn-lt"/>
            </a:endParaRPr>
          </a:p>
          <a:p>
            <a:pPr marL="0" indent="0" algn="just">
              <a:buNone/>
            </a:pPr>
            <a:r>
              <a:rPr lang="pt-BR" sz="2000" b="1" dirty="0">
                <a:ea typeface="+mn-lt"/>
                <a:cs typeface="+mn-lt"/>
              </a:rPr>
              <a:t>.5 Informações de Desempenho</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.6 Fatores ambientais organizacionais.</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.7 Ativos de processos organizacionais</a:t>
            </a:r>
            <a:endParaRPr lang="pt-BR" b="1">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258085"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lgn="just">
              <a:buNone/>
            </a:pPr>
            <a:r>
              <a:rPr lang="pt-BR" sz="2000" b="1" dirty="0">
                <a:ea typeface="+mn-lt"/>
                <a:cs typeface="+mn-lt"/>
              </a:rPr>
              <a:t>1 Opinião especializada.</a:t>
            </a:r>
            <a:endParaRPr lang="pt-BR" b="1">
              <a:ea typeface="+mn-lt"/>
              <a:cs typeface="+mn-lt"/>
            </a:endParaRPr>
          </a:p>
          <a:p>
            <a:pPr algn="just">
              <a:buNone/>
            </a:pPr>
            <a:r>
              <a:rPr lang="pt-BR" sz="2000" b="1" dirty="0">
                <a:ea typeface="+mn-lt"/>
                <a:cs typeface="+mn-lt"/>
              </a:rPr>
              <a:t>2 Técnicas analíticas</a:t>
            </a:r>
            <a:endParaRPr lang="pt-BR" b="1" dirty="0">
              <a:ea typeface="+mn-lt"/>
              <a:cs typeface="+mn-lt"/>
            </a:endParaRPr>
          </a:p>
          <a:p>
            <a:pPr lvl="1" algn="just"/>
            <a:r>
              <a:rPr lang="pt-BR" sz="1600" dirty="0">
                <a:ea typeface="+mn-lt"/>
                <a:cs typeface="+mn-lt"/>
              </a:rPr>
              <a:t>Exemplo - a técnica do valor agregado mede o desempenho do projeto conforme ele se move da iniciação do projeto para o seu encerramento. Fornece um meio de prever o desempenho futuro com base no desempenho passado.</a:t>
            </a:r>
            <a:endParaRPr lang="pt-BR"/>
          </a:p>
          <a:p>
            <a:pPr algn="just">
              <a:buNone/>
            </a:pPr>
            <a:r>
              <a:rPr lang="pt-BR" sz="2000" b="1" dirty="0">
                <a:ea typeface="+mn-lt"/>
                <a:cs typeface="+mn-lt"/>
              </a:rPr>
              <a:t>3 Sistema de informações do gerenciamento de projetos</a:t>
            </a:r>
            <a:endParaRPr lang="pt-BR" b="1" dirty="0">
              <a:ea typeface="+mn-lt"/>
              <a:cs typeface="+mn-lt"/>
            </a:endParaRPr>
          </a:p>
          <a:p>
            <a:pPr lvl="1" algn="just"/>
            <a:r>
              <a:rPr lang="pt-BR" sz="1600" dirty="0">
                <a:ea typeface="+mn-lt"/>
                <a:cs typeface="+mn-lt"/>
              </a:rPr>
              <a:t>Metodologia de gerenciamento de projetos.</a:t>
            </a:r>
            <a:endParaRPr lang="pt-BR" sz="1600">
              <a:ea typeface="+mn-lt"/>
              <a:cs typeface="+mn-lt"/>
            </a:endParaRPr>
          </a:p>
          <a:p>
            <a:pPr algn="just">
              <a:buNone/>
            </a:pPr>
            <a:r>
              <a:rPr lang="pt-BR" sz="2000" b="1" dirty="0">
                <a:ea typeface="+mn-lt"/>
                <a:cs typeface="+mn-lt"/>
              </a:rPr>
              <a:t>4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157444"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.2 Relatórios de desempenho.</a:t>
            </a:r>
            <a:endParaRPr lang="pt-BR" b="1" dirty="0">
              <a:cs typeface="Calibri"/>
            </a:endParaRPr>
          </a:p>
          <a:p>
            <a:pPr>
              <a:buNone/>
            </a:pPr>
            <a:endParaRPr lang="pt-BR" sz="2000" b="1" dirty="0">
              <a:ea typeface="+mn-lt"/>
              <a:cs typeface="+mn-lt"/>
            </a:endParaRPr>
          </a:p>
          <a:p>
            <a:pPr>
              <a:buNone/>
            </a:pPr>
            <a:r>
              <a:rPr lang="pt-BR" sz="2000" b="1" dirty="0">
                <a:ea typeface="+mn-lt"/>
                <a:cs typeface="+mn-lt"/>
              </a:rPr>
              <a:t>.3 Atualizações para os planos de gerenciamento.</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dirty="0">
                <a:ea typeface="+mn-lt"/>
                <a:cs typeface="+mn-lt"/>
              </a:rPr>
              <a:t>É o processo de rever, aprovar ou não, programar execução das mudanças propostas.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sz="2000" dirty="0">
              <a:ea typeface="+mn-lt"/>
              <a:cs typeface="+mn-lt"/>
            </a:endParaRPr>
          </a:p>
          <a:p>
            <a:pPr marL="0" indent="0">
              <a:buNone/>
            </a:pPr>
            <a:r>
              <a:rPr lang="pt-BR" sz="2000"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48599" y="1452302"/>
            <a:ext cx="10099934" cy="4566510"/>
          </a:xfrm>
        </p:spPr>
        <p:txBody>
          <a:bodyPr vert="horz" lIns="91440" tIns="45720" rIns="91440" bIns="45720" rtlCol="0" anchor="t">
            <a:normAutofit lnSpcReduction="10000"/>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sz="2000" b="1" dirty="0"/>
          </a:p>
          <a:p>
            <a:pPr>
              <a:buNone/>
            </a:pPr>
            <a:endParaRPr lang="pt-BR" sz="2000" b="1" dirty="0">
              <a:ea typeface="+mn-lt"/>
              <a:cs typeface="+mn-lt"/>
            </a:endParaRPr>
          </a:p>
          <a:p>
            <a:pPr>
              <a:buNone/>
            </a:pPr>
            <a:r>
              <a:rPr lang="pt-BR" sz="2000" b="1" dirty="0">
                <a:ea typeface="+mn-lt"/>
                <a:cs typeface="+mn-lt"/>
              </a:rPr>
              <a:t>.2 Informações sobre o desempenho do trabalho.</a:t>
            </a:r>
            <a:endParaRPr lang="pt-BR" sz="2000" b="1" dirty="0"/>
          </a:p>
          <a:p>
            <a:pPr>
              <a:buNone/>
            </a:pPr>
            <a:endParaRPr lang="pt-BR" sz="2000" b="1" dirty="0">
              <a:ea typeface="+mn-lt"/>
              <a:cs typeface="+mn-lt"/>
            </a:endParaRPr>
          </a:p>
          <a:p>
            <a:pPr>
              <a:buNone/>
            </a:pPr>
            <a:r>
              <a:rPr lang="pt-BR" sz="2000" b="1" dirty="0">
                <a:ea typeface="+mn-lt"/>
                <a:cs typeface="+mn-lt"/>
              </a:rPr>
              <a:t>.3 Mudanças solicitadas</a:t>
            </a:r>
            <a:endParaRPr lang="pt-BR" sz="2000" b="1" dirty="0"/>
          </a:p>
          <a:p>
            <a:pPr>
              <a:buNone/>
            </a:pPr>
            <a:endParaRPr lang="pt-BR" sz="2000" b="1" dirty="0">
              <a:ea typeface="+mn-lt"/>
              <a:cs typeface="+mn-lt"/>
            </a:endParaRPr>
          </a:p>
          <a:p>
            <a:pPr>
              <a:buNone/>
            </a:pPr>
            <a:r>
              <a:rPr lang="pt-BR" sz="2000" b="1" dirty="0">
                <a:ea typeface="+mn-lt"/>
                <a:cs typeface="+mn-lt"/>
              </a:rPr>
              <a:t>.4 Fatores ambientais organizacionais.</a:t>
            </a:r>
          </a:p>
          <a:p>
            <a:pPr>
              <a:buNone/>
            </a:pPr>
            <a:endParaRPr lang="pt-BR" sz="2000" b="1" dirty="0">
              <a:ea typeface="+mn-lt"/>
              <a:cs typeface="+mn-lt"/>
            </a:endParaRPr>
          </a:p>
          <a:p>
            <a:pPr>
              <a:buNone/>
            </a:pPr>
            <a:r>
              <a:rPr lang="pt-BR" sz="2000" b="1" dirty="0">
                <a:ea typeface="+mn-lt"/>
                <a:cs typeface="+mn-lt"/>
              </a:rPr>
              <a:t>.5 Ativos de processos organizacionais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Ferramentas e técnicas.</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1 Opinião especializada.</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2 Reuniões.</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b="1" dirty="0">
                <a:ea typeface="+mn-lt"/>
                <a:cs typeface="+mn-lt"/>
              </a:rPr>
              <a:t>Saídas.</a:t>
            </a:r>
          </a:p>
          <a:p>
            <a:pPr algn="just">
              <a:buNone/>
            </a:pPr>
            <a:endParaRPr lang="pt-BR" sz="2000" b="1" dirty="0">
              <a:ea typeface="+mn-lt"/>
              <a:cs typeface="+mn-lt"/>
            </a:endParaRPr>
          </a:p>
          <a:p>
            <a:pPr algn="just">
              <a:buNone/>
            </a:pPr>
            <a:r>
              <a:rPr lang="pt-BR" sz="2000" b="1" dirty="0">
                <a:ea typeface="+mn-lt"/>
                <a:cs typeface="+mn-lt"/>
              </a:rPr>
              <a:t>.1 Solicitações de mudança aprovadas.</a:t>
            </a:r>
          </a:p>
          <a:p>
            <a:pPr algn="just">
              <a:buNone/>
            </a:pPr>
            <a:endParaRPr lang="pt-BR" sz="2000" b="1" dirty="0">
              <a:ea typeface="+mn-lt"/>
              <a:cs typeface="+mn-lt"/>
            </a:endParaRPr>
          </a:p>
          <a:p>
            <a:pPr algn="just">
              <a:buNone/>
            </a:pPr>
            <a:r>
              <a:rPr lang="pt-BR" sz="2000" b="1" dirty="0">
                <a:ea typeface="+mn-lt"/>
                <a:cs typeface="+mn-lt"/>
              </a:rPr>
              <a:t>.2 Histórico de mudanças.</a:t>
            </a:r>
          </a:p>
          <a:p>
            <a:pPr algn="just">
              <a:buNone/>
            </a:pPr>
            <a:endParaRPr lang="pt-BR" sz="2000" b="1" dirty="0">
              <a:ea typeface="+mn-lt"/>
              <a:cs typeface="+mn-lt"/>
            </a:endParaRPr>
          </a:p>
          <a:p>
            <a:pPr algn="just">
              <a:buNone/>
            </a:pPr>
            <a:r>
              <a:rPr lang="pt-BR" sz="2000" b="1" dirty="0">
                <a:ea typeface="+mn-lt"/>
                <a:cs typeface="+mn-lt"/>
              </a:rPr>
              <a:t>.3 Atualizações para o Plano de gerenciamento do projeto.</a:t>
            </a:r>
          </a:p>
          <a:p>
            <a:pPr algn="just">
              <a:buNone/>
            </a:pPr>
            <a:endParaRPr lang="pt-BR" sz="2000" b="1" dirty="0">
              <a:ea typeface="+mn-lt"/>
              <a:cs typeface="+mn-lt"/>
            </a:endParaRPr>
          </a:p>
          <a:p>
            <a:pPr algn="just">
              <a:buNone/>
            </a:pPr>
            <a:r>
              <a:rPr lang="pt-BR" sz="2000" b="1" dirty="0">
                <a:ea typeface="+mn-lt"/>
                <a:cs typeface="+mn-lt"/>
              </a:rPr>
              <a:t>.4 Atualizações para documentos do projeto</a:t>
            </a:r>
            <a:endParaRPr lang="pt-BR" b="1"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9970538" cy="4566510"/>
          </a:xfrm>
        </p:spPr>
        <p:txBody>
          <a:bodyPr vert="horz" lIns="91440" tIns="45720" rIns="91440" bIns="45720" rtlCol="0" anchor="t">
            <a:normAutofit/>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lvl="1"/>
            <a:r>
              <a:rPr lang="pt-BR" sz="1600" dirty="0">
                <a:ea typeface="+mn-lt"/>
                <a:cs typeface="+mn-lt"/>
              </a:rPr>
              <a:t>Documentação do contrato.</a:t>
            </a:r>
            <a:endParaRPr lang="pt-BR" sz="1600">
              <a:ea typeface="+mn-lt"/>
              <a:cs typeface="+mn-lt"/>
            </a:endParaRPr>
          </a:p>
          <a:p>
            <a:pPr>
              <a:buNone/>
            </a:pPr>
            <a:endParaRPr lang="pt-BR" sz="2000" dirty="0">
              <a:ea typeface="+mn-lt"/>
              <a:cs typeface="+mn-lt"/>
            </a:endParaRPr>
          </a:p>
          <a:p>
            <a:pPr>
              <a:buNone/>
            </a:pPr>
            <a:r>
              <a:rPr lang="pt-BR" sz="2000" b="1" dirty="0">
                <a:ea typeface="+mn-lt"/>
                <a:cs typeface="+mn-lt"/>
              </a:rPr>
              <a:t>.2 Entregas aceitas.</a:t>
            </a:r>
          </a:p>
          <a:p>
            <a:pPr>
              <a:buNone/>
            </a:pPr>
            <a:endParaRPr lang="pt-BR" sz="2000" b="1" dirty="0">
              <a:ea typeface="+mn-lt"/>
              <a:cs typeface="+mn-lt"/>
            </a:endParaRPr>
          </a:p>
          <a:p>
            <a:pPr>
              <a:buNone/>
            </a:pPr>
            <a:r>
              <a:rPr lang="pt-BR" sz="2000" b="1" dirty="0">
                <a:ea typeface="+mn-lt"/>
                <a:cs typeface="+mn-lt"/>
              </a:rPr>
              <a:t>.3 Ativos de processos organizacionais</a:t>
            </a:r>
            <a:endParaRPr lang="pt-BR" b="1"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13670" cy="4566510"/>
          </a:xfrm>
        </p:spPr>
        <p:txBody>
          <a:bodyPr vert="horz" lIns="91440" tIns="45720" rIns="91440" bIns="45720" rtlCol="0" anchor="t">
            <a:normAutofit/>
          </a:bodyPr>
          <a:lstStyle/>
          <a:p>
            <a:pPr>
              <a:buNone/>
            </a:pPr>
            <a:r>
              <a:rPr lang="pt-BR" sz="2000" b="1" dirty="0">
                <a:ea typeface="+mn-lt"/>
                <a:cs typeface="+mn-lt"/>
              </a:rPr>
              <a:t>Ferramentas e técnicas.</a:t>
            </a:r>
          </a:p>
          <a:p>
            <a:pPr>
              <a:buNone/>
            </a:pPr>
            <a:endParaRPr lang="pt-BR" sz="2000" b="1" dirty="0">
              <a:ea typeface="+mn-lt"/>
              <a:cs typeface="+mn-lt"/>
            </a:endParaRPr>
          </a:p>
          <a:p>
            <a:pPr>
              <a:buNone/>
            </a:pPr>
            <a:r>
              <a:rPr lang="pt-BR" sz="2000" b="1" dirty="0">
                <a:ea typeface="+mn-lt"/>
                <a:cs typeface="+mn-lt"/>
              </a:rPr>
              <a:t>.1 Opinião especializada</a:t>
            </a:r>
            <a:endParaRPr lang="pt-BR" b="1" dirty="0"/>
          </a:p>
          <a:p>
            <a:pPr lvl="1"/>
            <a:r>
              <a:rPr lang="pt-BR" sz="1600" dirty="0">
                <a:ea typeface="+mn-lt"/>
                <a:cs typeface="+mn-lt"/>
              </a:rPr>
              <a:t>Os seus Departamentos Jurídico e Financeiro.</a:t>
            </a:r>
            <a:endParaRPr lang="pt-BR" sz="1600" dirty="0"/>
          </a:p>
          <a:p>
            <a:pPr>
              <a:buNone/>
            </a:pPr>
            <a:endParaRPr lang="pt-BR" sz="2000" dirty="0">
              <a:ea typeface="+mn-lt"/>
              <a:cs typeface="+mn-lt"/>
            </a:endParaRPr>
          </a:p>
          <a:p>
            <a:pPr>
              <a:buNone/>
            </a:pPr>
            <a:r>
              <a:rPr lang="pt-BR" sz="2000" b="1" dirty="0">
                <a:ea typeface="+mn-lt"/>
                <a:cs typeface="+mn-lt"/>
              </a:rPr>
              <a:t>.2 Técnicas estatísticas.</a:t>
            </a:r>
          </a:p>
          <a:p>
            <a:pPr>
              <a:buNone/>
            </a:pPr>
            <a:endParaRPr lang="pt-BR" sz="2000" b="1" dirty="0">
              <a:ea typeface="+mn-lt"/>
              <a:cs typeface="+mn-lt"/>
            </a:endParaRPr>
          </a:p>
          <a:p>
            <a:pPr>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071180" cy="4566510"/>
          </a:xfrm>
        </p:spPr>
        <p:txBody>
          <a:bodyPr vert="horz" lIns="91440" tIns="45720" rIns="91440" bIns="45720" rtlCol="0" anchor="t">
            <a:normAutofit/>
          </a:bodyPr>
          <a:lstStyle/>
          <a:p>
            <a:pPr algn="just">
              <a:buNone/>
            </a:pPr>
            <a:r>
              <a:rPr lang="pt-BR" sz="2000" b="1" dirty="0">
                <a:ea typeface="+mn-lt"/>
                <a:cs typeface="+mn-lt"/>
              </a:rPr>
              <a:t>Saídas.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1 Produto, serviço ou resultado final</a:t>
            </a:r>
            <a:endParaRPr lang="pt-BR" b="1" dirty="0"/>
          </a:p>
          <a:p>
            <a:pPr algn="just">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lgn="just">
              <a:buNone/>
            </a:pPr>
            <a:endParaRPr lang="pt-BR" sz="2000" dirty="0">
              <a:ea typeface="+mn-lt"/>
              <a:cs typeface="+mn-lt"/>
            </a:endParaRPr>
          </a:p>
          <a:p>
            <a:pPr algn="just">
              <a:buNone/>
            </a:pPr>
            <a:r>
              <a:rPr lang="pt-BR" sz="2000" b="1" dirty="0">
                <a:ea typeface="+mn-lt"/>
                <a:cs typeface="+mn-lt"/>
              </a:rPr>
              <a:t>2 Ativos de processos organizacionais (atualizações)</a:t>
            </a:r>
            <a:endParaRPr lang="pt-BR" b="1" dirty="0"/>
          </a:p>
          <a:p>
            <a:pPr algn="just">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056802" cy="4566510"/>
          </a:xfrm>
        </p:spPr>
        <p:txBody>
          <a:bodyPr vert="horz" lIns="91440" tIns="45720" rIns="91440" bIns="45720" rtlCol="0" anchor="t">
            <a:normAutofit/>
          </a:bodyPr>
          <a:lstStyle/>
          <a:p>
            <a:pPr algn="just">
              <a:buNone/>
            </a:pPr>
            <a:r>
              <a:rPr lang="pt-BR" sz="2000" b="1" dirty="0">
                <a:ea typeface="+mn-lt"/>
                <a:cs typeface="+mn-lt"/>
              </a:rPr>
              <a:t>Saídas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Procedimento de encerramento administrativo</a:t>
            </a:r>
            <a:endParaRPr lang="pt-BR" b="1" dirty="0"/>
          </a:p>
          <a:p>
            <a:pPr algn="just">
              <a:buNone/>
            </a:pPr>
            <a:endParaRPr lang="pt-BR" sz="2000" b="1" dirty="0">
              <a:ea typeface="+mn-lt"/>
              <a:cs typeface="+mn-lt"/>
            </a:endParaRPr>
          </a:p>
          <a:p>
            <a:pPr algn="just">
              <a:buNone/>
            </a:pPr>
            <a:r>
              <a:rPr lang="pt-BR" sz="2000" dirty="0">
                <a:ea typeface="+mn-lt"/>
                <a:cs typeface="+mn-lt"/>
              </a:rPr>
              <a:t>Estabelecidos os procedimentos para transferir os serviços ou produtos do projeto para a produção e/ou para as operações.</a:t>
            </a:r>
            <a:endParaRPr lang="pt-BR" dirty="0"/>
          </a:p>
          <a:p>
            <a:pPr algn="just">
              <a:buNone/>
            </a:pPr>
            <a:r>
              <a:rPr lang="pt-BR" sz="2000" dirty="0">
                <a:ea typeface="+mn-lt"/>
                <a:cs typeface="+mn-lt"/>
              </a:rPr>
              <a:t>Ações e atividades para definir os requisitos de aprovação das partes interessadas em relação a mudanças e a todos os níveis de entregas.</a:t>
            </a:r>
            <a:endParaRPr lang="pt-BR" dirty="0"/>
          </a:p>
          <a:p>
            <a:pPr algn="just">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380415"/>
            <a:ext cx="10186199" cy="4566510"/>
          </a:xfrm>
        </p:spPr>
        <p:txBody>
          <a:bodyPr vert="horz" lIns="91440" tIns="45720" rIns="91440" bIns="45720" rtlCol="0" anchor="t">
            <a:normAutofit/>
          </a:bodyPr>
          <a:lstStyle/>
          <a:p>
            <a:pPr algn="just">
              <a:buNone/>
            </a:pPr>
            <a:r>
              <a:rPr lang="pt-BR" sz="2000" b="1" dirty="0">
                <a:ea typeface="+mn-lt"/>
                <a:cs typeface="+mn-lt"/>
              </a:rPr>
              <a:t>Saídas</a:t>
            </a:r>
          </a:p>
          <a:p>
            <a:pPr algn="just">
              <a:buNone/>
            </a:pPr>
            <a:endParaRPr lang="pt-BR" sz="2000" b="1" dirty="0">
              <a:ea typeface="+mn-lt"/>
              <a:cs typeface="+mn-lt"/>
            </a:endParaRPr>
          </a:p>
          <a:p>
            <a:pPr algn="just">
              <a:buNone/>
            </a:pPr>
            <a:r>
              <a:rPr lang="pt-BR" sz="2000" b="1" dirty="0">
                <a:ea typeface="+mn-lt"/>
                <a:cs typeface="+mn-lt"/>
              </a:rPr>
              <a:t>Procedimento de encerramento de contratos</a:t>
            </a:r>
            <a:endParaRPr lang="pt-BR" b="1" dirty="0"/>
          </a:p>
          <a:p>
            <a:pPr algn="just">
              <a:buNone/>
            </a:pPr>
            <a:endParaRPr lang="pt-BR" sz="2000" dirty="0">
              <a:ea typeface="+mn-lt"/>
              <a:cs typeface="+mn-lt"/>
            </a:endParaRPr>
          </a:p>
          <a:p>
            <a:pPr algn="just">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lgn="just">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lgn="just">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186199" cy="4566510"/>
          </a:xfrm>
        </p:spPr>
        <p:txBody>
          <a:bodyPr vert="horz" lIns="91440" tIns="45720" rIns="91440" bIns="45720" rtlCol="0" anchor="t">
            <a:normAutofit/>
          </a:bodyPr>
          <a:lstStyle/>
          <a:p>
            <a:pPr algn="just">
              <a:buNone/>
            </a:pPr>
            <a:r>
              <a:rPr lang="pt-BR" sz="2000" b="1" dirty="0">
                <a:ea typeface="+mn-lt"/>
                <a:cs typeface="+mn-lt"/>
              </a:rPr>
              <a:t>Documentação da aceitação formal.</a:t>
            </a:r>
            <a:endParaRPr lang="pt-BR" sz="2000" b="1" dirty="0"/>
          </a:p>
          <a:p>
            <a:pPr algn="just">
              <a:buNone/>
            </a:pPr>
            <a:endParaRPr lang="pt-BR" sz="2000" b="1" dirty="0">
              <a:ea typeface="+mn-lt"/>
              <a:cs typeface="+mn-lt"/>
            </a:endParaRPr>
          </a:p>
          <a:p>
            <a:pPr algn="just">
              <a:buNone/>
            </a:pPr>
            <a:r>
              <a:rPr lang="pt-BR" sz="2000" b="1" dirty="0">
                <a:ea typeface="+mn-lt"/>
                <a:cs typeface="+mn-lt"/>
              </a:rPr>
              <a:t>Arquivos do projeto.</a:t>
            </a:r>
            <a:endParaRPr lang="pt-BR" sz="2000" b="1" dirty="0"/>
          </a:p>
          <a:p>
            <a:pPr algn="just">
              <a:buNone/>
            </a:pPr>
            <a:endParaRPr lang="pt-BR" sz="2000" b="1" dirty="0">
              <a:ea typeface="+mn-lt"/>
              <a:cs typeface="+mn-lt"/>
            </a:endParaRPr>
          </a:p>
          <a:p>
            <a:pPr algn="just">
              <a:buNone/>
            </a:pPr>
            <a:r>
              <a:rPr lang="pt-BR" sz="2000" b="1" dirty="0">
                <a:ea typeface="+mn-lt"/>
                <a:cs typeface="+mn-lt"/>
              </a:rPr>
              <a:t>Documentos de encerramento do projeto.</a:t>
            </a:r>
          </a:p>
          <a:p>
            <a:pPr algn="just">
              <a:buNone/>
            </a:pPr>
            <a:endParaRPr lang="pt-BR" sz="2000" b="1" dirty="0">
              <a:ea typeface="+mn-lt"/>
              <a:cs typeface="+mn-lt"/>
            </a:endParaRPr>
          </a:p>
          <a:p>
            <a:pPr algn="just">
              <a:buNone/>
            </a:pPr>
            <a:r>
              <a:rPr lang="pt-BR" sz="2000" b="1" dirty="0">
                <a:ea typeface="+mn-lt"/>
                <a:cs typeface="+mn-lt"/>
              </a:rPr>
              <a:t>Informações históricas.</a:t>
            </a:r>
            <a:endParaRPr lang="pt-BR" b="1" dirty="0">
              <a:ea typeface="+mn-lt"/>
              <a:cs typeface="+mn-lt"/>
            </a:endParaRPr>
          </a:p>
          <a:p>
            <a:pPr algn="just">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sz="2000" b="1" dirty="0">
                <a:ea typeface="+mn-lt"/>
                <a:cs typeface="+mn-lt"/>
              </a:rPr>
              <a:t>Entradas.</a:t>
            </a:r>
            <a:endParaRPr lang="pt-BR" b="1" dirty="0">
              <a:ea typeface="+mn-lt"/>
              <a:cs typeface="+mn-lt"/>
            </a:endParaRPr>
          </a:p>
          <a:p>
            <a:pPr>
              <a:buNone/>
            </a:pPr>
            <a:r>
              <a:rPr lang="pt-BR" sz="2000" b="1" dirty="0">
                <a:ea typeface="+mn-lt"/>
                <a:cs typeface="+mn-lt"/>
              </a:rPr>
              <a:t>3 Acordos</a:t>
            </a:r>
            <a:endParaRPr lang="pt-BR" b="1" dirty="0"/>
          </a:p>
          <a:p>
            <a:pPr algn="just">
              <a:buNone/>
            </a:pPr>
            <a:r>
              <a:rPr lang="pt-BR" sz="2000"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sz="2000"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sz="2000" dirty="0">
                <a:ea typeface="+mn-lt"/>
                <a:cs typeface="+mn-lt"/>
              </a:rPr>
              <a:t>A declaração de trabalho é uma descrição narrativa dos produtos, serviços ou resultados esperados para o tratamento de algum problema ou necessidade.</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Em projetos internos, o solicitante provê os requisitos.</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Para externos, pode ser uma licitação, um convite, parte de um contrato ou resultado de algum levantamento junto a cliente.</a:t>
            </a:r>
            <a:endParaRPr lang="pt-BR" dirty="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sz="2000" dirty="0">
                <a:ea typeface="+mn-lt"/>
                <a:cs typeface="+mn-lt"/>
              </a:rPr>
              <a:t>A declaração de trabalho deve conter pelo menos:</a:t>
            </a:r>
            <a:endParaRPr lang="pt-BR" dirty="0"/>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lnSpcReduction="10000"/>
          </a:bodyPr>
          <a:lstStyle/>
          <a:p>
            <a:pPr algn="just">
              <a:buNone/>
            </a:pPr>
            <a:r>
              <a:rPr lang="pt-BR" sz="2000"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sz="2000"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sz="2000"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433</cp:revision>
  <dcterms:created xsi:type="dcterms:W3CDTF">2022-11-30T16:13:14Z</dcterms:created>
  <dcterms:modified xsi:type="dcterms:W3CDTF">2022-12-03T16:46:41Z</dcterms:modified>
</cp:coreProperties>
</file>