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2F299B45-CC8A-1219-20CB-522822A89C56}" v="67" dt="2022-12-03T13:46:21.082"/>
    <p1510:client id="{445C622E-FE4C-4368-6663-20D04795CCE3}" v="57" dt="2022-12-03T13:56:31.403"/>
    <p1510:client id="{48F91746-B893-61F0-E2B5-F484DCEDD16B}" v="352" dt="2022-12-03T12:34:12.174"/>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Ainda fatores ambientais da empresa</a:t>
            </a:r>
            <a:endParaRPr lang="pt-BR"/>
          </a:p>
          <a:p>
            <a:pPr>
              <a:buNone/>
            </a:pPr>
            <a:r>
              <a:rPr lang="pt-BR" sz="2000">
                <a:ea typeface="+mn-lt"/>
                <a:cs typeface="+mn-lt"/>
              </a:rPr>
              <a:t>Tolerância a risco das partes interessadas</a:t>
            </a:r>
            <a:endParaRPr lang="pt-BR"/>
          </a:p>
          <a:p>
            <a:pPr>
              <a:buNone/>
            </a:pPr>
            <a:r>
              <a:rPr lang="pt-BR" sz="2000">
                <a:ea typeface="+mn-lt"/>
                <a:cs typeface="+mn-lt"/>
              </a:rPr>
              <a:t>Bancos de dados comerciais (dados padronizados de estimativa de custos, informações sobre estudos de risco do setor e bancos de dados de riscos)</a:t>
            </a:r>
            <a:endParaRPr lang="pt-BR"/>
          </a:p>
          <a:p>
            <a:pPr>
              <a:buNone/>
            </a:pPr>
            <a:r>
              <a:rPr lang="pt-BR" sz="200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Os ativos de processos organizacionais poderiam ser agrupados em duas categorias:</a:t>
            </a:r>
            <a:endParaRPr lang="pt-BR" dirty="0"/>
          </a:p>
          <a:p>
            <a:pPr>
              <a:buNone/>
            </a:pPr>
            <a:r>
              <a:rPr lang="pt-BR" sz="2000" dirty="0">
                <a:ea typeface="+mn-lt"/>
                <a:cs typeface="+mn-lt"/>
              </a:rPr>
              <a:t>1ª) Procedimentos da organização para realizar o trabalho:</a:t>
            </a:r>
            <a:endParaRPr lang="pt-BR" dirty="0"/>
          </a:p>
          <a:p>
            <a:pPr>
              <a:buNone/>
            </a:pPr>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a:buNone/>
            </a:pPr>
            <a:r>
              <a:rPr lang="pt-BR" sz="2000" dirty="0">
                <a:ea typeface="+mn-lt"/>
                <a:cs typeface="+mn-lt"/>
              </a:rPr>
              <a:t>Por exemplo: auditorias de processo, metas de melhoria, listas de verificação e definições padronizadas de processos para uso na organização.</a:t>
            </a:r>
            <a:endParaRPr lang="pt-BR" dirty="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mais procedimentos da organização para realizar o trabalho:</a:t>
            </a:r>
            <a:endParaRPr lang="pt-BR" dirty="0">
              <a:ea typeface="+mn-lt"/>
              <a:cs typeface="+mn-lt"/>
            </a:endParaRPr>
          </a:p>
          <a:p>
            <a:pPr>
              <a:buNone/>
            </a:pPr>
            <a:r>
              <a:rPr lang="pt-BR" sz="2000" dirty="0">
                <a:ea typeface="+mn-lt"/>
                <a:cs typeface="+mn-lt"/>
              </a:rPr>
              <a:t>Diretrizes padronizadas, instruções de trabalho, critérios de avaliação de propostas e de medição de desempenho</a:t>
            </a:r>
            <a:endParaRPr lang="pt-BR" dirty="0"/>
          </a:p>
          <a:p>
            <a:pPr>
              <a:buNone/>
            </a:pPr>
            <a:r>
              <a:rPr lang="pt-BR" sz="2000" dirty="0">
                <a:ea typeface="+mn-lt"/>
                <a:cs typeface="+mn-lt"/>
              </a:rPr>
              <a:t>Modelos (de risco, estrutura analítica do projeto, do diagrama de rede do cronograma do projeto)</a:t>
            </a:r>
            <a:endParaRPr lang="pt-BR" dirty="0"/>
          </a:p>
          <a:p>
            <a:pPr>
              <a:buNone/>
            </a:pPr>
            <a:r>
              <a:rPr lang="pt-BR" sz="2000" dirty="0">
                <a:ea typeface="+mn-lt"/>
                <a:cs typeface="+mn-lt"/>
              </a:rPr>
              <a:t>Diretrizes e critérios para adequação do conjunto de processos padrão da organização para satisfazer às necessidades específicas do projeto</a:t>
            </a:r>
            <a:endParaRPr lang="pt-BR" dirty="0"/>
          </a:p>
          <a:p>
            <a:pPr>
              <a:buNone/>
            </a:pPr>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ainda mais procedimentos da organização para realizar o trabalho:</a:t>
            </a:r>
            <a:endParaRPr lang="pt-BR" dirty="0">
              <a:ea typeface="+mn-lt"/>
              <a:cs typeface="+mn-lt"/>
            </a:endParaRPr>
          </a:p>
          <a:p>
            <a:pPr>
              <a:buNone/>
            </a:pPr>
            <a:r>
              <a:rPr lang="pt-BR" sz="2000" dirty="0">
                <a:ea typeface="+mn-lt"/>
                <a:cs typeface="+mn-lt"/>
              </a:rPr>
              <a:t>Os requisitos ou diretrizes para encerramento do projeto (auditorias finais do projeto, avaliações, validações de produtos e critérios de aceitação)</a:t>
            </a:r>
            <a:endParaRPr lang="pt-BR" dirty="0"/>
          </a:p>
          <a:p>
            <a:pPr>
              <a:buNone/>
            </a:pPr>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buNone/>
            </a:pPr>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último - procedimentos da organização para realizar o trabalho:</a:t>
            </a:r>
            <a:endParaRPr lang="pt-BR" dirty="0">
              <a:ea typeface="+mn-lt"/>
              <a:cs typeface="+mn-lt"/>
            </a:endParaRPr>
          </a:p>
          <a:p>
            <a:pPr>
              <a:buNone/>
            </a:pPr>
            <a:r>
              <a:rPr lang="pt-BR" sz="2000" dirty="0">
                <a:ea typeface="+mn-lt"/>
                <a:cs typeface="+mn-lt"/>
              </a:rPr>
              <a:t>Procedimentos de controle de riscos, inclusive categorias de risco, impacto e definição de probabilidade e matriz de probabilidade e impacto;</a:t>
            </a:r>
            <a:endParaRPr lang="pt-BR" dirty="0"/>
          </a:p>
          <a:p>
            <a:pPr>
              <a:buNone/>
            </a:pPr>
            <a:r>
              <a:rPr lang="pt-BR" sz="2000" dirty="0">
                <a:ea typeface="+mn-lt"/>
                <a:cs typeface="+mn-lt"/>
              </a:rPr>
              <a:t>Procedimentos para aprovar e emitir autorizações do trabalho;</a:t>
            </a:r>
            <a:endParaRPr lang="pt-BR" dirty="0"/>
          </a:p>
          <a:p>
            <a:pPr>
              <a:buNone/>
            </a:pPr>
            <a:r>
              <a:rPr lang="pt-BR" sz="2000" dirty="0">
                <a:ea typeface="+mn-lt"/>
                <a:cs typeface="+mn-lt"/>
              </a:rPr>
              <a:t>E demais idiossincrasias das rotinas da organização, legislação a obedecer, regras da “matriz”, idioma dos documentos...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Ativos de processos organizacionais</a:t>
            </a:r>
            <a:endParaRPr lang="pt-BR" b="1" dirty="0"/>
          </a:p>
          <a:p>
            <a:pPr>
              <a:buNone/>
            </a:pPr>
            <a:r>
              <a:rPr lang="pt-BR" sz="2000" dirty="0">
                <a:ea typeface="+mn-lt"/>
                <a:cs typeface="+mn-lt"/>
              </a:rPr>
              <a:t>2ª) Base de conhecimento corporativo para armazenar e recuperar informações:</a:t>
            </a:r>
            <a:endParaRPr lang="pt-BR" dirty="0">
              <a:ea typeface="+mn-lt"/>
              <a:cs typeface="+mn-lt"/>
            </a:endParaRPr>
          </a:p>
          <a:p>
            <a:pPr>
              <a:buNone/>
            </a:pPr>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buNone/>
            </a:pPr>
            <a:r>
              <a:rPr lang="pt-BR" sz="2000" dirty="0">
                <a:ea typeface="+mn-lt"/>
                <a:cs typeface="+mn-lt"/>
              </a:rPr>
              <a:t>Arquivos do projeto</a:t>
            </a:r>
            <a:endParaRPr lang="pt-BR" dirty="0"/>
          </a:p>
          <a:p>
            <a:pPr>
              <a:buNone/>
            </a:pPr>
            <a:r>
              <a:rPr lang="pt-BR" sz="20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dirty="0"/>
          </a:p>
          <a:p>
            <a:pPr>
              <a:buNone/>
            </a:pPr>
            <a:r>
              <a:rPr lang="pt-BR" sz="20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Base de conhecimento corporativo da empresa</a:t>
            </a:r>
            <a:endParaRPr lang="pt-BR" b="1" dirty="0"/>
          </a:p>
          <a:p>
            <a:pPr>
              <a:buNone/>
            </a:pPr>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pPr>
              <a:buNone/>
            </a:pPr>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pPr>
              <a:buNone/>
            </a:pPr>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Opinião especializada</a:t>
            </a:r>
            <a:endParaRPr lang="pt-BR" b="1" dirty="0"/>
          </a:p>
          <a:p>
            <a:pPr>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.2 Técnicas de facilitadores</a:t>
            </a:r>
            <a:endParaRPr lang="pt-BR" b="1" dirty="0"/>
          </a:p>
          <a:p>
            <a:pPr>
              <a:buNone/>
            </a:pPr>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buNone/>
            </a:pPr>
            <a:r>
              <a:rPr lang="pt-BR" sz="2000" dirty="0">
                <a:ea typeface="+mn-lt"/>
                <a:cs typeface="+mn-lt"/>
              </a:rPr>
              <a:t>Medição de benefícios, modelos de pontuação, contribuição de benefícios ou modelos econômicos.</a:t>
            </a:r>
            <a:endParaRPr lang="pt-BR" dirty="0">
              <a:ea typeface="+mn-lt"/>
              <a:cs typeface="+mn-lt"/>
            </a:endParaRPr>
          </a:p>
          <a:p>
            <a:pPr>
              <a:buNone/>
            </a:pPr>
            <a:r>
              <a:rPr lang="pt-BR" sz="2000" dirty="0">
                <a:ea typeface="+mn-lt"/>
                <a:cs typeface="+mn-lt"/>
              </a:rPr>
              <a:t>Modelos matemáticos que usam algoritmos de programação linear, não-linear, dinâmica...</a:t>
            </a:r>
            <a:endParaRPr lang="pt-BR" dirty="0">
              <a:ea typeface="+mn-lt"/>
              <a:cs typeface="+mn-lt"/>
            </a:endParaRPr>
          </a:p>
          <a:p>
            <a:pPr>
              <a:buNone/>
            </a:pPr>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Termo de abertura do projeto</a:t>
            </a:r>
            <a:r>
              <a:rPr lang="pt-BR" sz="2000" dirty="0">
                <a:ea typeface="+mn-lt"/>
                <a:cs typeface="+mn-lt"/>
              </a:rPr>
              <a:t>(ou o nome que a entidade resolver dar)</a:t>
            </a:r>
            <a:endParaRPr lang="pt-BR" dirty="0"/>
          </a:p>
          <a:p>
            <a:pPr>
              <a:buNone/>
            </a:pPr>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buNone/>
            </a:pPr>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.1 Termo de abertura do projeto TAP</a:t>
            </a:r>
            <a:endParaRPr lang="pt-BR" dirty="0">
              <a:ea typeface="+mn-lt"/>
              <a:cs typeface="+mn-lt"/>
            </a:endParaRPr>
          </a:p>
          <a:p>
            <a:pPr>
              <a:buNone/>
            </a:pPr>
            <a:r>
              <a:rPr lang="pt-BR" sz="2000" dirty="0">
                <a:ea typeface="+mn-lt"/>
                <a:cs typeface="+mn-lt"/>
              </a:rPr>
              <a:t>Justificativa ou objetivo do projeto</a:t>
            </a:r>
            <a:endParaRPr lang="pt-BR" dirty="0">
              <a:cs typeface="Calibri"/>
            </a:endParaRPr>
          </a:p>
          <a:p>
            <a:pPr>
              <a:buNone/>
            </a:pPr>
            <a:r>
              <a:rPr lang="pt-BR" sz="2000" dirty="0">
                <a:ea typeface="+mn-lt"/>
                <a:cs typeface="+mn-lt"/>
              </a:rPr>
              <a:t>Resultados mensuráveis e critérios de sucesso</a:t>
            </a:r>
            <a:endParaRPr lang="pt-BR" dirty="0"/>
          </a:p>
          <a:p>
            <a:pPr>
              <a:buNone/>
            </a:pPr>
            <a:r>
              <a:rPr lang="pt-BR" sz="2000" dirty="0">
                <a:ea typeface="+mn-lt"/>
                <a:cs typeface="+mn-lt"/>
              </a:rPr>
              <a:t>Requisitos funcionais em alto nível</a:t>
            </a:r>
            <a:endParaRPr lang="pt-BR" dirty="0"/>
          </a:p>
          <a:p>
            <a:pPr>
              <a:buNone/>
            </a:pPr>
            <a:r>
              <a:rPr lang="pt-BR" sz="2000" dirty="0">
                <a:ea typeface="+mn-lt"/>
                <a:cs typeface="+mn-lt"/>
              </a:rPr>
              <a:t>Pressupostos e limitações</a:t>
            </a:r>
            <a:endParaRPr lang="pt-BR" dirty="0"/>
          </a:p>
          <a:p>
            <a:pPr>
              <a:buNone/>
            </a:pPr>
            <a:r>
              <a:rPr lang="pt-BR" sz="2000" dirty="0">
                <a:ea typeface="+mn-lt"/>
                <a:cs typeface="+mn-lt"/>
              </a:rPr>
              <a:t>Principais riscos e oportunidades</a:t>
            </a:r>
            <a:endParaRPr lang="pt-BR" dirty="0"/>
          </a:p>
          <a:p>
            <a:pPr>
              <a:buNone/>
            </a:pPr>
            <a:r>
              <a:rPr lang="pt-BR" sz="2000" dirty="0">
                <a:ea typeface="+mn-lt"/>
                <a:cs typeface="+mn-lt"/>
              </a:rPr>
              <a:t>Marcos do projeto a serem alcançados e verificados</a:t>
            </a:r>
            <a:endParaRPr lang="pt-BR" dirty="0"/>
          </a:p>
          <a:p>
            <a:pPr>
              <a:buNone/>
            </a:pPr>
            <a:r>
              <a:rPr lang="pt-BR" sz="2000" dirty="0">
                <a:ea typeface="+mn-lt"/>
                <a:cs typeface="+mn-lt"/>
              </a:rPr>
              <a:t>Orçamento básico</a:t>
            </a:r>
            <a:endParaRPr lang="pt-BR" dirty="0"/>
          </a:p>
          <a:p>
            <a:pPr>
              <a:buNone/>
            </a:pPr>
            <a:r>
              <a:rPr lang="pt-BR" sz="2000" dirty="0">
                <a:ea typeface="+mn-lt"/>
                <a:cs typeface="+mn-lt"/>
              </a:rPr>
              <a:t>Responsáveis</a:t>
            </a:r>
            <a:endParaRPr lang="pt-BR" dirty="0"/>
          </a:p>
          <a:p>
            <a:pPr>
              <a:buNone/>
            </a:pPr>
            <a:r>
              <a:rPr lang="pt-BR" sz="2000" dirty="0">
                <a:ea typeface="+mn-lt"/>
                <a:cs typeface="+mn-lt"/>
              </a:rPr>
              <a:t>Gerente designado e poderes</a:t>
            </a:r>
            <a:endParaRPr lang="pt-BR" dirty="0"/>
          </a:p>
          <a:p>
            <a:pPr>
              <a:buNone/>
            </a:pPr>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buNone/>
            </a:pPr>
            <a:r>
              <a:rPr lang="pt-BR" sz="2000" dirty="0">
                <a:ea typeface="+mn-lt"/>
                <a:cs typeface="+mn-lt"/>
              </a:rPr>
              <a:t>Esse plano documenta o conjunto de saídas dos processos de planejamento.</a:t>
            </a:r>
            <a:endParaRPr lang="pt-BR" dirty="0"/>
          </a:p>
          <a:p>
            <a:pPr>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TAP.</a:t>
            </a:r>
            <a:endParaRPr lang="pt-BR" dirty="0">
              <a:ea typeface="+mn-lt"/>
              <a:cs typeface="+mn-lt"/>
            </a:endParaRPr>
          </a:p>
          <a:p>
            <a:pPr>
              <a:buNone/>
            </a:pPr>
            <a:r>
              <a:rPr lang="pt-BR" sz="2000" dirty="0">
                <a:ea typeface="+mn-lt"/>
                <a:cs typeface="+mn-lt"/>
              </a:rPr>
              <a:t>2 Saídas de outros processos.</a:t>
            </a:r>
            <a:endParaRPr lang="pt-BR" dirty="0">
              <a:ea typeface="+mn-lt"/>
              <a:cs typeface="+mn-lt"/>
            </a:endParaRPr>
          </a:p>
          <a:p>
            <a:pPr>
              <a:buNone/>
            </a:pPr>
            <a:r>
              <a:rPr lang="pt-BR" sz="2000" dirty="0">
                <a:ea typeface="+mn-lt"/>
                <a:cs typeface="+mn-lt"/>
              </a:rPr>
              <a:t>3 Fatores ambientais da empresa.</a:t>
            </a:r>
            <a:endParaRPr lang="pt-BR" dirty="0"/>
          </a:p>
          <a:p>
            <a:pPr>
              <a:buNone/>
            </a:pPr>
            <a:r>
              <a:rPr lang="pt-BR" sz="2000" dirty="0">
                <a:ea typeface="+mn-lt"/>
                <a:cs typeface="+mn-lt"/>
              </a:rPr>
              <a:t>4 Ativos de processos organizacionais</a:t>
            </a:r>
            <a:endParaRPr lang="pt-BR" dirty="0"/>
          </a:p>
          <a:p>
            <a:pPr>
              <a:buNone/>
            </a:pPr>
            <a:r>
              <a:rPr lang="pt-BR" sz="2000" dirty="0">
                <a:ea typeface="+mn-lt"/>
                <a:cs typeface="+mn-lt"/>
              </a:rPr>
              <a:t>Escopo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de facilitação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a:t>
            </a:r>
            <a:endParaRPr lang="pt-BR" dirty="0"/>
          </a:p>
          <a:p>
            <a:pPr>
              <a:buNone/>
            </a:pPr>
            <a:r>
              <a:rPr lang="pt-BR" sz="2000" dirty="0">
                <a:ea typeface="+mn-lt"/>
                <a:cs typeface="+mn-lt"/>
              </a:rPr>
              <a:t>1 Plano de gerenciamento do projeto</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Integra e consolida(rá) os planos subsidiários e suas “linhas de base ou de partida” do escopo, cronograma, custo;</a:t>
            </a:r>
            <a:endParaRPr lang="pt-BR" dirty="0"/>
          </a:p>
          <a:p>
            <a:pPr>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Levar a cabo o que foi planejado, monitorando as mudanças.</a:t>
            </a:r>
            <a:endParaRPr lang="pt-BR" dirty="0"/>
          </a:p>
          <a:p>
            <a:pPr>
              <a:buNone/>
            </a:pPr>
            <a:r>
              <a:rPr lang="pt-BR" sz="2000" dirty="0">
                <a:ea typeface="+mn-lt"/>
                <a:cs typeface="+mn-lt"/>
              </a:rPr>
              <a:t>As entregas são saídas dos processos executados para realizar o trabalho do projeto planejado e agendado no plano de gerenciamento do projeto.</a:t>
            </a:r>
            <a:endParaRPr lang="pt-BR" dirty="0"/>
          </a:p>
          <a:p>
            <a:pPr>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Ações </a:t>
            </a:r>
            <a:r>
              <a:rPr lang="pt-BR" sz="2000" b="1" dirty="0">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buNone/>
            </a:pPr>
            <a:r>
              <a:rPr lang="pt-BR" sz="2000" dirty="0">
                <a:ea typeface="+mn-lt"/>
                <a:cs typeface="+mn-lt"/>
              </a:rPr>
              <a:t>Ações </a:t>
            </a:r>
            <a:r>
              <a:rPr lang="pt-BR" sz="2000" b="1" dirty="0">
                <a:ea typeface="+mn-lt"/>
                <a:cs typeface="+mn-lt"/>
              </a:rPr>
              <a:t>preventivas</a:t>
            </a:r>
            <a:r>
              <a:rPr lang="pt-BR" sz="2000" dirty="0">
                <a:ea typeface="+mn-lt"/>
                <a:cs typeface="+mn-lt"/>
              </a:rPr>
              <a:t> - reduzem a probabilidade de possíveis consequências negativas;</a:t>
            </a:r>
            <a:endParaRPr lang="pt-BR" dirty="0"/>
          </a:p>
          <a:p>
            <a:pPr>
              <a:buNone/>
            </a:pPr>
            <a:r>
              <a:rPr lang="pt-BR" sz="2000" dirty="0">
                <a:ea typeface="+mn-lt"/>
                <a:cs typeface="+mn-lt"/>
              </a:rPr>
              <a:t>Solicitações de </a:t>
            </a:r>
            <a:r>
              <a:rPr lang="pt-BR" sz="2000" b="1" dirty="0">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ea typeface="+mn-lt"/>
              <a:cs typeface="+mn-lt"/>
            </a:endParaRPr>
          </a:p>
          <a:p>
            <a:pPr>
              <a:buNone/>
            </a:pPr>
            <a:r>
              <a:rPr lang="pt-BR" sz="2000" dirty="0">
                <a:ea typeface="+mn-lt"/>
                <a:cs typeface="+mn-lt"/>
              </a:rPr>
              <a:t>2 Solicitações de mudança aprovadas</a:t>
            </a:r>
            <a:endParaRPr lang="pt-BR" dirty="0"/>
          </a:p>
          <a:p>
            <a:pPr>
              <a:buNone/>
            </a:pPr>
            <a:r>
              <a:rPr lang="pt-BR" sz="20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dirty="0"/>
          </a:p>
          <a:p>
            <a:pPr>
              <a:buNone/>
            </a:pPr>
            <a:r>
              <a:rPr lang="pt-BR" sz="2000" dirty="0">
                <a:ea typeface="+mn-lt"/>
                <a:cs typeface="+mn-lt"/>
              </a:rPr>
              <a:t>3 Fatores ambientais organizacionais.</a:t>
            </a:r>
            <a:endParaRPr lang="pt-BR" dirty="0">
              <a:ea typeface="+mn-lt"/>
              <a:cs typeface="+mn-lt"/>
            </a:endParaRPr>
          </a:p>
          <a:p>
            <a:pPr>
              <a:buNone/>
            </a:pPr>
            <a:r>
              <a:rPr lang="pt-BR" sz="2000" dirty="0">
                <a:ea typeface="+mn-lt"/>
                <a:cs typeface="+mn-lt"/>
              </a:rPr>
              <a:t>4 Ativos de processos organizacionais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Sistema de informações do gerenciamento de projetos </a:t>
            </a:r>
            <a:endParaRPr lang="pt-BR"/>
          </a:p>
          <a:p>
            <a:pPr>
              <a:buNone/>
            </a:pPr>
            <a:r>
              <a:rPr lang="pt-BR" sz="2000" dirty="0">
                <a:ea typeface="+mn-lt"/>
                <a:cs typeface="+mn-lt"/>
              </a:rPr>
              <a:t>Metodologia de gerenciamento de projetos.</a:t>
            </a:r>
            <a:endParaRPr lang="pt-BR" dirty="0"/>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Entregas.</a:t>
            </a:r>
            <a:endParaRPr lang="pt-BR" dirty="0">
              <a:ea typeface="+mn-lt"/>
              <a:cs typeface="+mn-lt"/>
            </a:endParaRPr>
          </a:p>
          <a:p>
            <a:pPr>
              <a:buNone/>
            </a:pPr>
            <a:r>
              <a:rPr lang="pt-BR" sz="2000" dirty="0">
                <a:ea typeface="+mn-lt"/>
                <a:cs typeface="+mn-lt"/>
              </a:rPr>
              <a:t>2 Informações sobre o desempenho do trabalho</a:t>
            </a:r>
            <a:endParaRPr lang="pt-BR" dirty="0"/>
          </a:p>
          <a:p>
            <a:pPr>
              <a:buNone/>
            </a:pPr>
            <a:r>
              <a:rPr lang="pt-BR" sz="2000" b="1" dirty="0">
                <a:ea typeface="+mn-lt"/>
                <a:cs typeface="+mn-lt"/>
              </a:rPr>
              <a:t>Coleta rotineira das informações sobre a execução do plano de gerenciamento do projeto</a:t>
            </a:r>
            <a:r>
              <a:rPr lang="pt-BR" sz="2000" dirty="0">
                <a:ea typeface="+mn-lt"/>
                <a:cs typeface="+mn-lt"/>
              </a:rPr>
              <a:t>.</a:t>
            </a:r>
            <a:endParaRPr lang="pt-BR" dirty="0"/>
          </a:p>
          <a:p>
            <a:pPr>
              <a:buNone/>
            </a:pPr>
            <a:r>
              <a:rPr lang="pt-BR" sz="2000" dirty="0">
                <a:ea typeface="+mn-lt"/>
                <a:cs typeface="+mn-lt"/>
              </a:rPr>
              <a:t>Progresso do cronograma</a:t>
            </a:r>
            <a:endParaRPr lang="pt-BR" dirty="0"/>
          </a:p>
          <a:p>
            <a:pPr>
              <a:buNone/>
            </a:pPr>
            <a:r>
              <a:rPr lang="pt-BR" sz="2000" dirty="0">
                <a:ea typeface="+mn-lt"/>
                <a:cs typeface="+mn-lt"/>
              </a:rPr>
              <a:t>Atendimento dos padrões de qualidade</a:t>
            </a:r>
            <a:endParaRPr lang="pt-BR" dirty="0"/>
          </a:p>
          <a:p>
            <a:pPr>
              <a:buNone/>
            </a:pPr>
            <a:r>
              <a:rPr lang="pt-BR" sz="2000" dirty="0">
                <a:ea typeface="+mn-lt"/>
                <a:cs typeface="+mn-lt"/>
              </a:rPr>
              <a:t>Custos autorizados e incorridos</a:t>
            </a:r>
            <a:endParaRPr lang="pt-BR" dirty="0"/>
          </a:p>
          <a:p>
            <a:pPr>
              <a:buNone/>
            </a:pPr>
            <a:r>
              <a:rPr lang="pt-BR" sz="2000" dirty="0">
                <a:ea typeface="+mn-lt"/>
                <a:cs typeface="+mn-lt"/>
              </a:rPr>
              <a:t>Estimativas para terminar as atividades que foram iniciadas</a:t>
            </a:r>
            <a:endParaRPr lang="pt-BR" dirty="0"/>
          </a:p>
          <a:p>
            <a:pPr>
              <a:buNone/>
            </a:pPr>
            <a:r>
              <a:rPr lang="pt-BR" sz="2000" dirty="0">
                <a:ea typeface="+mn-lt"/>
                <a:cs typeface="+mn-lt"/>
              </a:rPr>
              <a:t>Percentual fisicamente terminado das atividades em andamento</a:t>
            </a:r>
            <a:endParaRPr lang="pt-BR" dirty="0"/>
          </a:p>
          <a:p>
            <a:pPr>
              <a:buNone/>
            </a:pPr>
            <a:r>
              <a:rPr lang="pt-BR" sz="2000" dirty="0">
                <a:ea typeface="+mn-lt"/>
                <a:cs typeface="+mn-lt"/>
              </a:rPr>
              <a:t>Lições aprendidas documentadas colocadas na base de gestão do conhecimento</a:t>
            </a:r>
            <a:endParaRPr lang="pt-BR" dirty="0"/>
          </a:p>
          <a:p>
            <a:pPr>
              <a:buNone/>
            </a:pPr>
            <a:r>
              <a:rPr lang="pt-BR" sz="2000" dirty="0">
                <a:ea typeface="+mn-lt"/>
                <a:cs typeface="+mn-lt"/>
              </a:rPr>
              <a:t>Detalhes da utilização de recursos.</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 </a:t>
            </a:r>
            <a:endParaRPr lang="pt-BR"/>
          </a:p>
          <a:p>
            <a:pPr>
              <a:buNone/>
            </a:pPr>
            <a:r>
              <a:rPr lang="pt-BR" sz="2000" dirty="0">
                <a:ea typeface="+mn-lt"/>
                <a:cs typeface="+mn-lt"/>
              </a:rPr>
              <a:t>.3 Pedidos de mudanças</a:t>
            </a:r>
            <a:endParaRPr lang="pt-BR" dirty="0"/>
          </a:p>
          <a:p>
            <a:pPr>
              <a:buNone/>
            </a:pPr>
            <a:r>
              <a:rPr lang="pt-BR" sz="2000" dirty="0">
                <a:ea typeface="+mn-lt"/>
                <a:cs typeface="+mn-lt"/>
              </a:rPr>
              <a:t>Correções, preventivas, defeitos, atualizações.</a:t>
            </a:r>
            <a:endParaRPr lang="pt-BR" dirty="0">
              <a:ea typeface="+mn-lt"/>
              <a:cs typeface="+mn-lt"/>
            </a:endParaRPr>
          </a:p>
          <a:p>
            <a:pPr>
              <a:buNone/>
            </a:pPr>
            <a:r>
              <a:rPr lang="pt-BR" sz="2000" dirty="0">
                <a:ea typeface="+mn-lt"/>
                <a:cs typeface="+mn-lt"/>
              </a:rPr>
              <a:t>.4 Atualizações para os planos subsidiários.</a:t>
            </a:r>
            <a:endParaRPr lang="pt-BR" dirty="0">
              <a:ea typeface="+mn-lt"/>
              <a:cs typeface="+mn-lt"/>
            </a:endParaRPr>
          </a:p>
          <a:p>
            <a:pPr>
              <a:buNone/>
            </a:pPr>
            <a:r>
              <a:rPr lang="pt-BR" sz="2000" dirty="0">
                <a:ea typeface="+mn-lt"/>
                <a:cs typeface="+mn-lt"/>
              </a:rPr>
              <a:t>.5 Atualizações para demais documentos.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buNone/>
            </a:pPr>
            <a:r>
              <a:rPr lang="pt-BR" sz="2000" dirty="0">
                <a:ea typeface="+mn-lt"/>
                <a:cs typeface="+mn-lt"/>
              </a:rPr>
              <a:t>Fornecimento de previsões para atualizar o cronograma atual.</a:t>
            </a:r>
            <a:endParaRPr lang="pt-BR" dirty="0">
              <a:cs typeface="Calibri"/>
            </a:endParaRPr>
          </a:p>
          <a:p>
            <a:pPr>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p>
          <a:p>
            <a:pPr>
              <a:buNone/>
            </a:pPr>
            <a:r>
              <a:rPr lang="pt-BR" sz="2000" dirty="0">
                <a:ea typeface="+mn-lt"/>
                <a:cs typeface="+mn-lt"/>
              </a:rPr>
              <a:t>2 Previsões para </a:t>
            </a:r>
            <a:r>
              <a:rPr lang="pt-BR" sz="2000" dirty="0" err="1">
                <a:ea typeface="+mn-lt"/>
                <a:cs typeface="+mn-lt"/>
              </a:rPr>
              <a:t>términoDerivadas</a:t>
            </a:r>
            <a:r>
              <a:rPr lang="pt-BR" sz="2000" dirty="0">
                <a:ea typeface="+mn-lt"/>
                <a:cs typeface="+mn-lt"/>
              </a:rPr>
              <a:t> da comparação entre a linha de base do cronograma e a situação atual, apuração de variações estabelecendo índices..</a:t>
            </a:r>
            <a:endParaRPr lang="pt-BR" dirty="0"/>
          </a:p>
          <a:p>
            <a:pPr>
              <a:buNone/>
            </a:pPr>
            <a:r>
              <a:rPr lang="pt-BR" sz="2000" dirty="0">
                <a:ea typeface="+mn-lt"/>
                <a:cs typeface="+mn-lt"/>
              </a:rPr>
              <a:t>3 Previsões para custo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.4 Solicitações de mudança validadas</a:t>
            </a:r>
            <a:endParaRPr lang="pt-BR" dirty="0"/>
          </a:p>
          <a:p>
            <a:pPr>
              <a:buNone/>
            </a:pPr>
            <a:r>
              <a:rPr lang="pt-BR" sz="2000" dirty="0">
                <a:ea typeface="+mn-lt"/>
                <a:cs typeface="+mn-lt"/>
              </a:rPr>
              <a:t>As solicitações de mudança eventualmente rejeitadas incluem sua documentação de apoio e a situação da revisão das mudanças, que mostra a razão e destinação dos pedidos quando rejeitados.</a:t>
            </a:r>
            <a:endParaRPr lang="pt-BR" dirty="0"/>
          </a:p>
          <a:p>
            <a:pPr marL="0" indent="0">
              <a:buNone/>
            </a:pPr>
            <a:r>
              <a:rPr lang="pt-BR" sz="2000" dirty="0">
                <a:ea typeface="+mn-lt"/>
                <a:cs typeface="+mn-lt"/>
              </a:rPr>
              <a:t>.5 Informações de Desempenho</a:t>
            </a:r>
            <a:endParaRPr lang="pt-BR" dirty="0">
              <a:cs typeface="Calibri" panose="020F0502020204030204"/>
            </a:endParaRPr>
          </a:p>
          <a:p>
            <a:pPr marL="0" indent="0">
              <a:buNone/>
            </a:pPr>
            <a:r>
              <a:rPr lang="pt-BR" sz="2000" dirty="0">
                <a:ea typeface="+mn-lt"/>
                <a:cs typeface="+mn-lt"/>
              </a:rPr>
              <a:t>.6 Fatores ambientais organizacionais.</a:t>
            </a:r>
            <a:endParaRPr lang="pt-BR" dirty="0">
              <a:cs typeface="Calibri" panose="020F0502020204030204"/>
            </a:endParaRPr>
          </a:p>
          <a:p>
            <a:pPr marL="0" indent="0">
              <a:buNone/>
            </a:pPr>
            <a:r>
              <a:rPr lang="pt-BR" sz="2000" dirty="0">
                <a:ea typeface="+mn-lt"/>
                <a:cs typeface="+mn-lt"/>
              </a:rPr>
              <a:t>.7 Ativos de processos organizacionais</a:t>
            </a:r>
            <a:endParaRPr lang="pt-BR">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a:t>
            </a:r>
            <a:r>
              <a:rPr lang="pt-BR" sz="2000" dirty="0" err="1">
                <a:ea typeface="+mn-lt"/>
                <a:cs typeface="+mn-lt"/>
              </a:rPr>
              <a:t>analíticasExemplo</a:t>
            </a:r>
            <a:r>
              <a:rPr lang="pt-BR" sz="2000" dirty="0">
                <a:ea typeface="+mn-lt"/>
                <a:cs typeface="+mn-lt"/>
              </a:rPr>
              <a:t> - a técnica do valor agregado mede o desempenho do projeto conforme ele se move da iniciação do projeto para o seu encerramento. Fornece um meio de prever o desempenho futuro com base no desempenho passado..</a:t>
            </a:r>
            <a:endParaRPr lang="pt-BR" dirty="0"/>
          </a:p>
          <a:p>
            <a:pPr>
              <a:buNone/>
            </a:pPr>
            <a:r>
              <a:rPr lang="pt-BR" sz="2000" dirty="0">
                <a:ea typeface="+mn-lt"/>
                <a:cs typeface="+mn-lt"/>
              </a:rPr>
              <a:t>3 Sistema de informações do gerenciamento de projetos</a:t>
            </a:r>
            <a:endParaRPr lang="pt-BR" dirty="0">
              <a:ea typeface="+mn-lt"/>
              <a:cs typeface="+mn-lt"/>
            </a:endParaRPr>
          </a:p>
          <a:p>
            <a:pPr>
              <a:buNone/>
            </a:pPr>
            <a:r>
              <a:rPr lang="pt-BR" sz="2000" dirty="0">
                <a:ea typeface="+mn-lt"/>
                <a:cs typeface="+mn-lt"/>
              </a:rPr>
              <a:t>Metodologia de gerenciamento de projetos.</a:t>
            </a:r>
            <a:endParaRPr lang="pt-BR" dirty="0">
              <a:ea typeface="+mn-lt"/>
              <a:cs typeface="+mn-lt"/>
            </a:endParaRPr>
          </a:p>
          <a:p>
            <a:pPr>
              <a:buNone/>
            </a:pPr>
            <a:r>
              <a:rPr lang="pt-BR" sz="2000" dirty="0">
                <a:ea typeface="+mn-lt"/>
                <a:cs typeface="+mn-lt"/>
              </a:rPr>
              <a:t>4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r>
              <a:rPr lang="pt-BR" sz="2000" b="1" dirty="0">
                <a:ea typeface="+mn-lt"/>
                <a:cs typeface="+mn-lt"/>
              </a:rPr>
              <a:t>.2 Relatórios de desempenho.</a:t>
            </a:r>
            <a:endParaRPr lang="pt-BR" b="1" dirty="0">
              <a:cs typeface="Calibri"/>
            </a:endParaRPr>
          </a:p>
          <a:p>
            <a:pPr>
              <a:buNone/>
            </a:pPr>
            <a:r>
              <a:rPr lang="pt-BR" sz="2000" b="1" dirty="0">
                <a:ea typeface="+mn-lt"/>
                <a:cs typeface="+mn-lt"/>
              </a:rPr>
              <a:t>.3 Atualizações para os planos de gerenciamento.</a:t>
            </a:r>
            <a:endParaRPr lang="pt-BR"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É o processo de rever, aprovar ou não, programar execução das mudanças propostas.</a:t>
            </a:r>
            <a:endParaRPr lang="pt-BR" dirty="0">
              <a:ea typeface="+mn-lt"/>
              <a:cs typeface="+mn-lt"/>
            </a:endParaRPr>
          </a:p>
          <a:p>
            <a:pPr>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.2 Informações sobre o desempenho do trabalho.</a:t>
            </a:r>
            <a:endParaRPr lang="pt-BR" dirty="0"/>
          </a:p>
          <a:p>
            <a:pPr>
              <a:buNone/>
            </a:pPr>
            <a:r>
              <a:rPr lang="pt-BR" sz="2000" dirty="0">
                <a:ea typeface="+mn-lt"/>
                <a:cs typeface="+mn-lt"/>
              </a:rPr>
              <a:t>.3 Mudanças solicitadas.</a:t>
            </a:r>
            <a:endParaRPr lang="pt-BR" dirty="0"/>
          </a:p>
          <a:p>
            <a:pPr>
              <a:buNone/>
            </a:pPr>
            <a:r>
              <a:rPr lang="pt-BR" sz="2000" dirty="0">
                <a:ea typeface="+mn-lt"/>
                <a:cs typeface="+mn-lt"/>
              </a:rPr>
              <a:t>.4 Fatores ambientais organizacionais.</a:t>
            </a:r>
            <a:endParaRPr lang="pt-BR" dirty="0">
              <a:ea typeface="+mn-lt"/>
              <a:cs typeface="+mn-lt"/>
            </a:endParaRPr>
          </a:p>
          <a:p>
            <a:pPr>
              <a:buNone/>
            </a:pPr>
            <a:r>
              <a:rPr lang="pt-BR" sz="2000" dirty="0">
                <a:ea typeface="+mn-lt"/>
                <a:cs typeface="+mn-lt"/>
              </a:rPr>
              <a:t>.5 Ativos de processos organizacionais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dirty="0">
              <a:ea typeface="+mn-lt"/>
              <a:cs typeface="+mn-lt"/>
            </a:endParaRPr>
          </a:p>
          <a:p>
            <a:pPr>
              <a:buNone/>
            </a:pPr>
            <a:r>
              <a:rPr lang="pt-BR" sz="2000" b="1" dirty="0">
                <a:ea typeface="+mn-lt"/>
                <a:cs typeface="+mn-lt"/>
              </a:rPr>
              <a:t>1 Opinião especializada.</a:t>
            </a:r>
            <a:endParaRPr lang="pt-BR" b="1" dirty="0">
              <a:ea typeface="+mn-lt"/>
              <a:cs typeface="+mn-lt"/>
            </a:endParaRPr>
          </a:p>
          <a:p>
            <a:pPr>
              <a:buNone/>
            </a:pPr>
            <a:r>
              <a:rPr lang="pt-BR" sz="2000" b="1" dirty="0">
                <a:ea typeface="+mn-lt"/>
                <a:cs typeface="+mn-lt"/>
              </a:rPr>
              <a:t>2 Reuniões.</a:t>
            </a:r>
            <a:endParaRPr lang="pt-BR" b="1" dirty="0">
              <a:ea typeface="+mn-lt"/>
              <a:cs typeface="+mn-lt"/>
            </a:endParaRPr>
          </a:p>
          <a:p>
            <a:pPr>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Solicitações de mudança aprovadas.</a:t>
            </a:r>
            <a:endParaRPr lang="pt-BR" dirty="0">
              <a:ea typeface="+mn-lt"/>
              <a:cs typeface="+mn-lt"/>
            </a:endParaRPr>
          </a:p>
          <a:p>
            <a:pPr>
              <a:buNone/>
            </a:pPr>
            <a:r>
              <a:rPr lang="pt-BR" sz="2000" dirty="0">
                <a:ea typeface="+mn-lt"/>
                <a:cs typeface="+mn-lt"/>
              </a:rPr>
              <a:t>.2 Histórico de mudanças.</a:t>
            </a:r>
            <a:endParaRPr lang="pt-BR" dirty="0">
              <a:ea typeface="+mn-lt"/>
              <a:cs typeface="+mn-lt"/>
            </a:endParaRPr>
          </a:p>
          <a:p>
            <a:pPr>
              <a:buNone/>
            </a:pPr>
            <a:r>
              <a:rPr lang="pt-BR" sz="2000" dirty="0">
                <a:ea typeface="+mn-lt"/>
                <a:cs typeface="+mn-lt"/>
              </a:rPr>
              <a:t>.3 Atualizações para o Plano de gerenciamento do projeto.</a:t>
            </a:r>
            <a:endParaRPr lang="pt-BR" dirty="0">
              <a:ea typeface="+mn-lt"/>
              <a:cs typeface="+mn-lt"/>
            </a:endParaRPr>
          </a:p>
          <a:p>
            <a:pPr>
              <a:buNone/>
            </a:pPr>
            <a:r>
              <a:rPr lang="pt-BR" sz="2000" dirty="0">
                <a:ea typeface="+mn-lt"/>
                <a:cs typeface="+mn-lt"/>
              </a:rPr>
              <a:t>.4 Atualizações para documentos do projeto</a:t>
            </a:r>
            <a:endParaRPr lang="pt-BR"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Documentação do contrato.</a:t>
            </a:r>
            <a:endParaRPr lang="pt-BR" dirty="0">
              <a:ea typeface="+mn-lt"/>
              <a:cs typeface="+mn-lt"/>
            </a:endParaRPr>
          </a:p>
          <a:p>
            <a:pPr>
              <a:buNone/>
            </a:pPr>
            <a:r>
              <a:rPr lang="pt-BR" sz="2000" dirty="0">
                <a:ea typeface="+mn-lt"/>
                <a:cs typeface="+mn-lt"/>
              </a:rPr>
              <a:t>.2 Entregas aceitas.</a:t>
            </a:r>
            <a:endParaRPr lang="pt-BR" dirty="0">
              <a:ea typeface="+mn-lt"/>
              <a:cs typeface="+mn-lt"/>
            </a:endParaRPr>
          </a:p>
          <a:p>
            <a:pPr>
              <a:buNone/>
            </a:pPr>
            <a:r>
              <a:rPr lang="pt-BR" sz="2000" dirty="0">
                <a:ea typeface="+mn-lt"/>
                <a:cs typeface="+mn-lt"/>
              </a:rPr>
              <a:t>.3 Ativos de processos organizacionais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p>
          <a:p>
            <a:pPr>
              <a:buNone/>
            </a:pPr>
            <a:r>
              <a:rPr lang="pt-BR" sz="2000" dirty="0">
                <a:ea typeface="+mn-lt"/>
                <a:cs typeface="+mn-lt"/>
              </a:rPr>
              <a:t>Os seus Departamentos Jurídico e Financeiro!.</a:t>
            </a:r>
            <a:endParaRPr lang="pt-BR" dirty="0"/>
          </a:p>
          <a:p>
            <a:pPr>
              <a:buNone/>
            </a:pPr>
            <a:r>
              <a:rPr lang="pt-BR" sz="2000" dirty="0">
                <a:ea typeface="+mn-lt"/>
                <a:cs typeface="+mn-lt"/>
              </a:rPr>
              <a:t>.2 Técnicas estatísticas.</a:t>
            </a:r>
            <a:endParaRPr lang="pt-BR" dirty="0">
              <a:ea typeface="+mn-lt"/>
              <a:cs typeface="+mn-lt"/>
            </a:endParaRPr>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Produto, serviço ou resultado final</a:t>
            </a:r>
            <a:endParaRPr lang="pt-BR" dirty="0"/>
          </a:p>
          <a:p>
            <a:pPr>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buNone/>
            </a:pPr>
            <a:r>
              <a:rPr lang="pt-BR" sz="2000" dirty="0">
                <a:ea typeface="+mn-lt"/>
                <a:cs typeface="+mn-lt"/>
              </a:rPr>
              <a:t>2 Ativos de processos organizacionais (atualizações)</a:t>
            </a:r>
            <a:endParaRPr lang="pt-BR" dirty="0"/>
          </a:p>
          <a:p>
            <a:pPr>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administrativo</a:t>
            </a:r>
            <a:endParaRPr lang="pt-BR" dirty="0"/>
          </a:p>
          <a:p>
            <a:pPr>
              <a:buNone/>
            </a:pPr>
            <a:r>
              <a:rPr lang="pt-BR" sz="2000" dirty="0">
                <a:ea typeface="+mn-lt"/>
                <a:cs typeface="+mn-lt"/>
              </a:rPr>
              <a:t>Estabelecidos os procedimentos para transferir os serviços ou produtos do projeto para a produção e/ou para as operações.</a:t>
            </a:r>
            <a:endParaRPr lang="pt-BR" dirty="0"/>
          </a:p>
          <a:p>
            <a:pPr>
              <a:buNone/>
            </a:pPr>
            <a:r>
              <a:rPr lang="pt-BR" sz="2000" dirty="0">
                <a:ea typeface="+mn-lt"/>
                <a:cs typeface="+mn-lt"/>
              </a:rPr>
              <a:t>Ações e atividades para definir os requisitos de aprovação das partes interessadas em relação a mudanças e a todos os níveis de entregas.</a:t>
            </a:r>
            <a:endParaRPr lang="pt-BR" dirty="0"/>
          </a:p>
          <a:p>
            <a:pPr>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de contratos</a:t>
            </a:r>
            <a:endParaRPr lang="pt-BR" dirty="0"/>
          </a:p>
          <a:p>
            <a:pPr>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Documentação da aceitação formal.</a:t>
            </a:r>
            <a:endParaRPr lang="pt-BR" dirty="0"/>
          </a:p>
          <a:p>
            <a:pPr>
              <a:buNone/>
            </a:pPr>
            <a:r>
              <a:rPr lang="pt-BR" sz="2000" dirty="0">
                <a:ea typeface="+mn-lt"/>
                <a:cs typeface="+mn-lt"/>
              </a:rPr>
              <a:t>Arquivos do projeto.</a:t>
            </a:r>
            <a:endParaRPr lang="pt-BR" dirty="0"/>
          </a:p>
          <a:p>
            <a:pPr>
              <a:buNone/>
            </a:pPr>
            <a:r>
              <a:rPr lang="pt-BR" sz="2000" dirty="0">
                <a:ea typeface="+mn-lt"/>
                <a:cs typeface="+mn-lt"/>
              </a:rPr>
              <a:t>Documentos de encerramento do projeto.</a:t>
            </a:r>
            <a:endParaRPr lang="pt-BR" dirty="0">
              <a:ea typeface="+mn-lt"/>
              <a:cs typeface="+mn-lt"/>
            </a:endParaRPr>
          </a:p>
          <a:p>
            <a:pPr>
              <a:buNone/>
            </a:pPr>
            <a:r>
              <a:rPr lang="pt-BR" sz="2000" dirty="0">
                <a:ea typeface="+mn-lt"/>
                <a:cs typeface="+mn-lt"/>
              </a:rPr>
              <a:t>Informações históricas.</a:t>
            </a:r>
            <a:endParaRPr lang="pt-BR" dirty="0">
              <a:ea typeface="+mn-lt"/>
              <a:cs typeface="+mn-lt"/>
            </a:endParaRPr>
          </a:p>
          <a:p>
            <a:pPr>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Entradas.</a:t>
            </a:r>
            <a:endParaRPr lang="pt-BR">
              <a:ea typeface="+mn-lt"/>
              <a:cs typeface="+mn-lt"/>
            </a:endParaRPr>
          </a:p>
          <a:p>
            <a:pPr>
              <a:buNone/>
            </a:pPr>
            <a:r>
              <a:rPr lang="pt-BR" sz="2000">
                <a:ea typeface="+mn-lt"/>
                <a:cs typeface="+mn-lt"/>
              </a:rPr>
              <a:t>3 Acordos.</a:t>
            </a:r>
            <a:endParaRPr lang="pt-BR"/>
          </a:p>
          <a:p>
            <a:pPr>
              <a:buNone/>
            </a:pPr>
            <a:r>
              <a:rPr lang="pt-BR" sz="2000">
                <a:ea typeface="+mn-lt"/>
                <a:cs typeface="+mn-lt"/>
              </a:rPr>
              <a:t>4 Fatores ambientais da empresa</a:t>
            </a:r>
            <a:endParaRPr lang="pt-BR"/>
          </a:p>
          <a:p>
            <a:pPr>
              <a:buNone/>
            </a:pPr>
            <a:r>
              <a:rPr lang="pt-BR" sz="2000">
                <a:ea typeface="+mn-lt"/>
                <a:cs typeface="+mn-lt"/>
              </a:rPr>
              <a:t>Todos e quaisquer sistemas e fatores que cercam e influenciam o sucesso do projeto.</a:t>
            </a:r>
            <a:endParaRPr lang="pt-BR">
              <a:ea typeface="+mn-lt"/>
              <a:cs typeface="+mn-lt"/>
            </a:endParaRPr>
          </a:p>
          <a:p>
            <a:pPr>
              <a:buNone/>
            </a:pPr>
            <a:r>
              <a:rPr lang="pt-BR" sz="2000">
                <a:ea typeface="+mn-lt"/>
                <a:cs typeface="+mn-lt"/>
              </a:rPr>
              <a:t>5 Ativos de processos organizacionais</a:t>
            </a:r>
            <a:endParaRPr lang="pt-BR"/>
          </a:p>
          <a:p>
            <a:pPr>
              <a:buNone/>
            </a:pPr>
            <a:r>
              <a:rPr lang="pt-BR" sz="2000">
                <a:ea typeface="+mn-lt"/>
                <a:cs typeface="+mn-lt"/>
              </a:rPr>
              <a:t>Todas organizações envolvidas no projeto podem ter políticas, procedimentos, planos e diretrizes formais e informais a considerar.</a:t>
            </a:r>
            <a:endParaRPr lang="pt-BR">
              <a:ea typeface="+mn-lt"/>
              <a:cs typeface="+mn-lt"/>
            </a:endParaRPr>
          </a:p>
          <a:p>
            <a:pPr>
              <a:buNone/>
            </a:pPr>
            <a:r>
              <a:rPr lang="pt-BR" sz="2000">
                <a:ea typeface="+mn-lt"/>
                <a:cs typeface="+mn-lt"/>
              </a:rPr>
              <a:t>Esses ativos também representam o aprendizado e o conhecimento das organizações obtidos de projetos anteriores.</a:t>
            </a:r>
            <a:endParaRPr lang="pt-BR">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é uma descrição narrativa dos produtos, serviços ou resultados esperados para o tratamento de algum problema ou necessidade.</a:t>
            </a:r>
            <a:endParaRPr lang="pt-BR">
              <a:ea typeface="+mn-lt"/>
              <a:cs typeface="+mn-lt"/>
            </a:endParaRPr>
          </a:p>
          <a:p>
            <a:pPr>
              <a:buNone/>
            </a:pPr>
            <a:r>
              <a:rPr lang="pt-BR" sz="2000">
                <a:ea typeface="+mn-lt"/>
                <a:cs typeface="+mn-lt"/>
              </a:rPr>
              <a:t>Em projetos internos, o solicitante provê os requisitos.</a:t>
            </a:r>
            <a:endParaRPr lang="pt-BR">
              <a:ea typeface="+mn-lt"/>
              <a:cs typeface="+mn-lt"/>
            </a:endParaRPr>
          </a:p>
          <a:p>
            <a:pPr>
              <a:buNone/>
            </a:pPr>
            <a:r>
              <a:rPr lang="pt-BR" sz="2000">
                <a:ea typeface="+mn-lt"/>
                <a:cs typeface="+mn-lt"/>
              </a:rPr>
              <a:t>Para externos, pode ser uma licitação, um convite, parte de um contrato ou resultado de algum levantamento junto a cliente.</a:t>
            </a:r>
            <a:endParaRPr lang="pt-BR">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deve conter pelo menos:</a:t>
            </a:r>
            <a:endParaRPr lang="pt-BR"/>
          </a:p>
          <a:p>
            <a:pPr>
              <a:buNone/>
            </a:pPr>
            <a:r>
              <a:rPr lang="pt-BR" sz="2000">
                <a:ea typeface="+mn-lt"/>
                <a:cs typeface="+mn-lt"/>
              </a:rPr>
              <a:t>O problema a resolver – pode ser uma demanda de mercado, avanço tecnológico, requisito legal ou consideração ambiental.</a:t>
            </a:r>
            <a:endParaRPr lang="pt-BR"/>
          </a:p>
          <a:p>
            <a:pPr>
              <a:buNone/>
            </a:pPr>
            <a:r>
              <a:rPr lang="pt-BR" sz="2000">
                <a:ea typeface="+mn-lt"/>
                <a:cs typeface="+mn-lt"/>
              </a:rPr>
              <a:t>Delimitação do escopo do produto e restrições para o trabalho de desenvolvimento.</a:t>
            </a:r>
            <a:endParaRPr lang="pt-BR"/>
          </a:p>
          <a:p>
            <a:pPr>
              <a:buNone/>
            </a:pPr>
            <a:r>
              <a:rPr lang="pt-BR" sz="2000">
                <a:ea typeface="+mn-lt"/>
                <a:cs typeface="+mn-lt"/>
              </a:rPr>
              <a:t>Alinhamento ao plano estratégico da entidade – projetos devem contribuir para os objetivos maiores da empresa.</a:t>
            </a:r>
            <a:endParaRPr lang="pt-B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O modelo, o plano de negócio ou documento similar descreve a razão pela qual o projeto deve ser efetuado e suas fronteiras.</a:t>
            </a:r>
            <a:endParaRPr lang="pt-BR"/>
          </a:p>
          <a:p>
            <a:pPr>
              <a:buNone/>
            </a:pPr>
            <a:r>
              <a:rPr lang="pt-BR" sz="2000">
                <a:ea typeface="+mn-lt"/>
                <a:cs typeface="+mn-lt"/>
              </a:rPr>
              <a:t>Traz a análise custo-benefício estabelecendo limites para o projeto.</a:t>
            </a:r>
            <a:endParaRPr lang="pt-BR"/>
          </a:p>
          <a:p>
            <a:pPr>
              <a:buNone/>
            </a:pPr>
            <a:r>
              <a:rPr lang="pt-BR" sz="2000">
                <a:ea typeface="+mn-lt"/>
                <a:cs typeface="+mn-lt"/>
              </a:rPr>
              <a:t>Apresenta elementos para a análise de riscos, informações de interfaces, mercado esperado, influencias e pressupostos para a decisão de seguir com o projeto.</a:t>
            </a:r>
            <a:endParaRPr lang="pt-BR"/>
          </a:p>
          <a:p>
            <a:pPr>
              <a:buNone/>
            </a:pPr>
            <a:r>
              <a:rPr lang="pt-BR" sz="2000">
                <a:ea typeface="+mn-lt"/>
                <a:cs typeface="+mn-lt"/>
              </a:rPr>
              <a:t>Acordos podem ter sido necessários</a:t>
            </a:r>
            <a:endParaRPr lang="pt-BR"/>
          </a:p>
          <a:p>
            <a:pPr>
              <a:buNone/>
            </a:pPr>
            <a:r>
              <a:rPr lang="pt-BR" sz="2000">
                <a:ea typeface="+mn-lt"/>
                <a:cs typeface="+mn-lt"/>
              </a:rPr>
              <a:t>MOU (memorando de entendimentos)</a:t>
            </a:r>
            <a:endParaRPr lang="pt-BR"/>
          </a:p>
          <a:p>
            <a:pPr>
              <a:buNone/>
            </a:pPr>
            <a:r>
              <a:rPr lang="pt-BR" sz="2000">
                <a:ea typeface="+mn-lt"/>
                <a:cs typeface="+mn-lt"/>
              </a:rPr>
              <a:t>SLA (acordo de níveis de serviço)</a:t>
            </a:r>
            <a:endParaRPr lang="pt-BR"/>
          </a:p>
          <a:p>
            <a:pPr>
              <a:buNone/>
            </a:pPr>
            <a:r>
              <a:rPr lang="pt-BR" sz="2000">
                <a:ea typeface="+mn-lt"/>
                <a:cs typeface="+mn-lt"/>
              </a:rPr>
              <a:t>NDA (non </a:t>
            </a:r>
            <a:r>
              <a:rPr lang="pt-BR" sz="2000" err="1">
                <a:ea typeface="+mn-lt"/>
                <a:cs typeface="+mn-lt"/>
              </a:rPr>
              <a:t>disclosure</a:t>
            </a:r>
            <a:r>
              <a:rPr lang="pt-BR" sz="2000">
                <a:ea typeface="+mn-lt"/>
                <a:cs typeface="+mn-lt"/>
              </a:rPr>
              <a:t> </a:t>
            </a:r>
            <a:r>
              <a:rPr lang="pt-BR" sz="2000" err="1">
                <a:ea typeface="+mn-lt"/>
                <a:cs typeface="+mn-lt"/>
              </a:rPr>
              <a:t>agreement</a:t>
            </a:r>
            <a:r>
              <a:rPr lang="pt-BR" sz="2000">
                <a:ea typeface="+mn-lt"/>
                <a:cs typeface="+mn-lt"/>
              </a:rPr>
              <a:t> – sigilo)</a:t>
            </a:r>
            <a:endParaRPr lang="pt-BR"/>
          </a:p>
          <a:p>
            <a:pPr>
              <a:buNone/>
            </a:pPr>
            <a:r>
              <a:rPr lang="pt-BR" sz="2000">
                <a:ea typeface="+mn-lt"/>
                <a:cs typeface="+mn-lt"/>
              </a:rPr>
              <a:t>Cartas de intenção...</a:t>
            </a:r>
            <a:endParaRPr lang="pt-B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Nos fatores ambientais da empresa</a:t>
            </a:r>
            <a:endParaRPr lang="pt-BR"/>
          </a:p>
          <a:p>
            <a:pPr>
              <a:buNone/>
            </a:pPr>
            <a:r>
              <a:rPr lang="pt-BR" sz="2000">
                <a:ea typeface="+mn-lt"/>
                <a:cs typeface="+mn-lt"/>
              </a:rPr>
              <a:t>Infraestrutura (equipamentos e instalações)</a:t>
            </a:r>
            <a:endParaRPr lang="pt-BR"/>
          </a:p>
          <a:p>
            <a:pPr>
              <a:buNone/>
            </a:pPr>
            <a:r>
              <a:rPr lang="pt-BR" sz="2000">
                <a:ea typeface="+mn-lt"/>
                <a:cs typeface="+mn-lt"/>
              </a:rPr>
              <a:t>Recursos humanos (habilidades, disciplinas e conhecimento, como projeto, desenvolvimento, departamento jurídico, contratação e compras)</a:t>
            </a:r>
            <a:endParaRPr lang="pt-BR"/>
          </a:p>
          <a:p>
            <a:pPr>
              <a:buNone/>
            </a:pPr>
            <a:r>
              <a:rPr lang="pt-BR" sz="2000">
                <a:ea typeface="+mn-lt"/>
                <a:cs typeface="+mn-lt"/>
              </a:rPr>
              <a:t>Administração de pessoal (diretrizes de contratação e demissão, análises de desempenho dos funcionários e registros de treinamento)</a:t>
            </a:r>
            <a:endParaRPr lang="pt-BR"/>
          </a:p>
          <a:p>
            <a:pPr>
              <a:buNone/>
            </a:pPr>
            <a:r>
              <a:rPr lang="pt-BR" sz="2000">
                <a:ea typeface="+mn-lt"/>
                <a:cs typeface="+mn-lt"/>
              </a:rPr>
              <a:t>Sistema de autorização do trabalho da empresa</a:t>
            </a:r>
            <a:endParaRPr lang="pt-BR"/>
          </a:p>
          <a:p>
            <a:pPr>
              <a:buNone/>
            </a:pPr>
            <a:r>
              <a:rPr lang="pt-BR" sz="2000">
                <a:ea typeface="+mn-lt"/>
                <a:cs typeface="+mn-lt"/>
              </a:rPr>
              <a:t>Condições do mercado</a:t>
            </a:r>
            <a:endParaRPr lang="pt-B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192</cp:revision>
  <dcterms:created xsi:type="dcterms:W3CDTF">2022-11-30T16:13:14Z</dcterms:created>
  <dcterms:modified xsi:type="dcterms:W3CDTF">2022-12-03T13:56:32Z</dcterms:modified>
</cp:coreProperties>
</file>