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52F79420-4585-FDAD-DBB2-C1175334E9C3}" v="18" dt="2022-12-03T16:50:01.085"/>
    <p1510:client id="{6DF8BB07-E164-99B8-51F7-7B16F69F9E2A}" v="59" dt="2022-12-03T16:46:32.727"/>
    <p1510:client id="{89141EF4-D9B1-448E-BF85-A061974F4635}" v="40" dt="2022-11-30T16:19:30.45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a:t>
            </a:r>
            <a:r>
              <a:rPr lang="pt-BR" sz="2000" b="1" dirty="0">
                <a:solidFill>
                  <a:srgbClr val="0070C0"/>
                </a:solidFill>
                <a:ea typeface="+mn-lt"/>
                <a:cs typeface="+mn-lt"/>
              </a:rPr>
              <a:t>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a:bodyPr>
          <a:lstStyle/>
          <a:p>
            <a:pPr algn="just">
              <a:buNone/>
            </a:pPr>
            <a:r>
              <a:rPr lang="pt-BR" sz="2000" b="1" dirty="0">
                <a:ea typeface="+mn-lt"/>
                <a:cs typeface="+mn-lt"/>
              </a:rPr>
              <a:t>Ativos de processos organizacionais</a:t>
            </a:r>
            <a:endParaRPr lang="pt-BR" b="1" dirty="0"/>
          </a:p>
          <a:p>
            <a:pPr algn="just">
              <a:buNone/>
            </a:pPr>
            <a:r>
              <a:rPr lang="pt-BR" sz="2000" b="1" dirty="0">
                <a:ea typeface="+mn-lt"/>
                <a:cs typeface="+mn-lt"/>
              </a:rPr>
              <a:t>2ª) Base de </a:t>
            </a:r>
            <a:r>
              <a:rPr lang="pt-BR" sz="2000" b="1" dirty="0">
                <a:solidFill>
                  <a:srgbClr val="0070C0"/>
                </a:solidFill>
                <a:ea typeface="+mn-lt"/>
                <a:cs typeface="+mn-lt"/>
              </a:rPr>
              <a:t>conhecimento corporativo</a:t>
            </a:r>
            <a:r>
              <a:rPr lang="pt-BR" sz="2000" b="1" dirty="0">
                <a:ea typeface="+mn-lt"/>
                <a:cs typeface="+mn-lt"/>
              </a:rPr>
              <a:t> para </a:t>
            </a:r>
            <a:r>
              <a:rPr lang="pt-BR" sz="2000" b="1" dirty="0">
                <a:solidFill>
                  <a:srgbClr val="0070C0"/>
                </a:solidFill>
                <a:ea typeface="+mn-lt"/>
                <a:cs typeface="+mn-lt"/>
              </a:rPr>
              <a:t>armazenar e recuperar</a:t>
            </a:r>
            <a:r>
              <a:rPr lang="pt-BR" sz="2000" b="1" dirty="0">
                <a:ea typeface="+mn-lt"/>
                <a:cs typeface="+mn-lt"/>
              </a:rPr>
              <a:t> informações:</a:t>
            </a:r>
            <a:endParaRPr lang="pt-BR" b="1" dirty="0">
              <a:ea typeface="+mn-lt"/>
              <a:cs typeface="+mn-lt"/>
            </a:endParaRP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sz="2000"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sz="2000"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sz="2000"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sz="2000" b="1" dirty="0">
                <a:ea typeface="+mn-lt"/>
                <a:cs typeface="+mn-lt"/>
              </a:rPr>
              <a:t>.1 Termo de abertura do projeto </a:t>
            </a:r>
            <a:r>
              <a:rPr lang="pt-BR" sz="2000"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cs typeface="Calibri Light"/>
              </a:rPr>
              <a:t>Processos</a:t>
            </a:r>
            <a:endParaRPr lang="pt-BR" sz="3600" b="1"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dirty="0">
                <a:cs typeface="Calibri" panose="020F0502020204030204"/>
              </a:rPr>
              <a:t>Desenvolver o Plano do Projeto ou Termo de Abertura (Project Charter)</a:t>
            </a:r>
          </a:p>
          <a:p>
            <a:pPr marL="457200" indent="-457200">
              <a:buAutoNum type="arabicPeriod"/>
            </a:pPr>
            <a:r>
              <a:rPr lang="pt-BR" dirty="0">
                <a:cs typeface="Calibri" panose="020F0502020204030204"/>
              </a:rPr>
              <a:t>Desenvolver o Plano de Gerenciamento do Projeto.</a:t>
            </a:r>
          </a:p>
          <a:p>
            <a:pPr marL="457200" indent="-457200">
              <a:buAutoNum type="arabicPeriod"/>
            </a:pPr>
            <a:r>
              <a:rPr lang="pt-BR" dirty="0">
                <a:cs typeface="Calibri" panose="020F0502020204030204"/>
              </a:rPr>
              <a:t>Orientar e Gerenciar o trabalho no projeto.</a:t>
            </a:r>
          </a:p>
          <a:p>
            <a:pPr marL="457200" indent="-457200">
              <a:buAutoNum type="arabicPeriod"/>
            </a:pPr>
            <a:r>
              <a:rPr lang="pt-BR" dirty="0">
                <a:cs typeface="Calibri" panose="020F0502020204030204"/>
              </a:rPr>
              <a:t>Monitorar e Controlar o trabalho no projeto</a:t>
            </a:r>
          </a:p>
          <a:p>
            <a:pPr marL="457200" indent="-457200">
              <a:buAutoNum type="arabicPeriod"/>
            </a:pPr>
            <a:r>
              <a:rPr lang="pt-BR" dirty="0">
                <a:cs typeface="Calibri" panose="020F0502020204030204"/>
              </a:rPr>
              <a:t>Manter o controle integrado das mudanças</a:t>
            </a:r>
          </a:p>
          <a:p>
            <a:pPr marL="457200" indent="-457200">
              <a:buAutoNum type="arabicPeriod"/>
            </a:pPr>
            <a:r>
              <a:rPr lang="pt-BR"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lnSpcReduction="10000"/>
          </a:bodyPr>
          <a:lstStyle/>
          <a:p>
            <a:pPr algn="just">
              <a:buNone/>
            </a:pPr>
            <a:r>
              <a:rPr lang="pt-BR" sz="2000"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Opinião especializada.</a:t>
            </a:r>
            <a:endParaRPr lang="pt-BR" b="1">
              <a:ea typeface="+mn-lt"/>
              <a:cs typeface="+mn-lt"/>
            </a:endParaRPr>
          </a:p>
          <a:p>
            <a:pPr>
              <a:buNone/>
            </a:pPr>
            <a:r>
              <a:rPr lang="pt-BR" sz="2000"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sz="2000" b="1" dirty="0">
                <a:ea typeface="+mn-lt"/>
                <a:cs typeface="+mn-lt"/>
              </a:rPr>
              <a:t>Saída.</a:t>
            </a:r>
            <a:endParaRPr lang="pt-BR" b="1"/>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sz="2000" dirty="0">
                <a:ea typeface="+mn-lt"/>
                <a:cs typeface="+mn-lt"/>
              </a:rPr>
              <a:t>Integra e consolida(rá) os planos subsidiários e suas “linhas de base ou de partida” do escopo, cronograma, custo;</a:t>
            </a:r>
            <a:endParaRPr lang="pt-BR" dirty="0"/>
          </a:p>
          <a:p>
            <a:pPr algn="just">
              <a:buNone/>
            </a:pPr>
            <a:endParaRPr lang="pt-BR" sz="2000" dirty="0">
              <a:ea typeface="+mn-lt"/>
              <a:cs typeface="+mn-lt"/>
            </a:endParaRPr>
          </a:p>
          <a:p>
            <a:pPr algn="just">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lgn="just">
              <a:buNone/>
            </a:pPr>
            <a:endParaRPr lang="pt-BR" sz="2000" dirty="0">
              <a:ea typeface="+mn-lt"/>
              <a:cs typeface="+mn-lt"/>
            </a:endParaRPr>
          </a:p>
          <a:p>
            <a:pPr algn="just">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dirty="0">
                <a:ea typeface="+mn-lt"/>
                <a:cs typeface="+mn-lt"/>
              </a:rPr>
              <a:t>Levar a cabo o que foi planejado, monitorando as mudanças.</a:t>
            </a:r>
            <a:endParaRPr lang="pt-BR" dirty="0"/>
          </a:p>
          <a:p>
            <a:pPr algn="just">
              <a:buNone/>
            </a:pPr>
            <a:endParaRPr lang="pt-BR" sz="2000" dirty="0">
              <a:ea typeface="+mn-lt"/>
              <a:cs typeface="+mn-lt"/>
            </a:endParaRPr>
          </a:p>
          <a:p>
            <a:pPr algn="just">
              <a:buNone/>
            </a:pPr>
            <a:r>
              <a:rPr lang="pt-BR" sz="2000" dirty="0">
                <a:ea typeface="+mn-lt"/>
                <a:cs typeface="+mn-lt"/>
              </a:rPr>
              <a:t>As entregas são saídas dos processos executados para realizar o trabalho do projeto planejado e agendado no plano de gerenciamento do projeto.</a:t>
            </a:r>
            <a:endParaRPr lang="pt-BR" dirty="0"/>
          </a:p>
          <a:p>
            <a:pPr algn="just">
              <a:buNone/>
            </a:pPr>
            <a:endParaRPr lang="pt-BR" sz="2000" dirty="0">
              <a:ea typeface="+mn-lt"/>
              <a:cs typeface="+mn-lt"/>
            </a:endParaRPr>
          </a:p>
          <a:p>
            <a:pPr algn="just">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sz="2000" dirty="0">
                <a:ea typeface="+mn-lt"/>
                <a:cs typeface="+mn-lt"/>
              </a:rPr>
              <a:t>Ações </a:t>
            </a:r>
            <a:r>
              <a:rPr lang="pt-BR" sz="2000" b="1" dirty="0">
                <a:solidFill>
                  <a:srgbClr val="FF0000"/>
                </a:solidFill>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Ações </a:t>
            </a:r>
            <a:r>
              <a:rPr lang="pt-BR" sz="2000" b="1" dirty="0">
                <a:solidFill>
                  <a:srgbClr val="FF0000"/>
                </a:solidFill>
                <a:ea typeface="+mn-lt"/>
                <a:cs typeface="+mn-lt"/>
              </a:rPr>
              <a:t>preventivas</a:t>
            </a:r>
            <a:r>
              <a:rPr lang="pt-BR" sz="2000" dirty="0">
                <a:ea typeface="+mn-lt"/>
                <a:cs typeface="+mn-lt"/>
              </a:rPr>
              <a:t> - reduzem a probabilidade de possíveis consequências negativas;</a:t>
            </a:r>
            <a:endParaRPr lang="pt-BR" dirty="0"/>
          </a:p>
          <a:p>
            <a:pPr algn="just">
              <a:buNone/>
            </a:pPr>
            <a:endParaRPr lang="pt-BR" sz="2000" dirty="0">
              <a:ea typeface="+mn-lt"/>
              <a:cs typeface="+mn-lt"/>
            </a:endParaRPr>
          </a:p>
          <a:p>
            <a:pPr algn="just">
              <a:buNone/>
            </a:pPr>
            <a:r>
              <a:rPr lang="pt-BR" sz="2000" dirty="0">
                <a:ea typeface="+mn-lt"/>
                <a:cs typeface="+mn-lt"/>
              </a:rPr>
              <a:t>Solicitações de </a:t>
            </a:r>
            <a:r>
              <a:rPr lang="pt-BR" sz="2000" b="1" dirty="0">
                <a:solidFill>
                  <a:srgbClr val="FF0000"/>
                </a:solidFill>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sz="2000" b="1" dirty="0">
                <a:ea typeface="+mn-lt"/>
                <a:cs typeface="+mn-lt"/>
              </a:rPr>
              <a:t>3 Fatores ambientais organizacionais.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Ferramentas e técnicas.</a:t>
            </a:r>
          </a:p>
          <a:p>
            <a:pPr algn="just">
              <a:buNone/>
            </a:pPr>
            <a:endParaRPr lang="pt-BR" sz="2000" b="1" dirty="0">
              <a:ea typeface="+mn-lt"/>
              <a:cs typeface="+mn-lt"/>
            </a:endParaRPr>
          </a:p>
          <a:p>
            <a:pPr algn="just">
              <a:buNone/>
            </a:pPr>
            <a:r>
              <a:rPr lang="pt-BR" sz="2000" b="1" dirty="0">
                <a:ea typeface="+mn-lt"/>
                <a:cs typeface="+mn-lt"/>
              </a:rPr>
              <a:t>1 Opinião especializada.</a:t>
            </a:r>
          </a:p>
          <a:p>
            <a:pPr algn="just">
              <a:buNone/>
            </a:pPr>
            <a:endParaRPr lang="pt-BR" sz="2000" b="1" dirty="0">
              <a:ea typeface="+mn-lt"/>
              <a:cs typeface="+mn-lt"/>
            </a:endParaRPr>
          </a:p>
          <a:p>
            <a:pPr algn="just">
              <a:buNone/>
            </a:pPr>
            <a:r>
              <a:rPr lang="pt-BR" sz="2000" b="1" dirty="0">
                <a:ea typeface="+mn-lt"/>
                <a:cs typeface="+mn-lt"/>
              </a:rPr>
              <a:t>2 Sistema de informações do gerenciamento de projetos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000" b="1" dirty="0">
                <a:ea typeface="+mn-lt"/>
                <a:cs typeface="+mn-lt"/>
              </a:rPr>
              <a:t>Saídas.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Entregas.</a:t>
            </a:r>
            <a:endParaRPr lang="pt-BR" b="1">
              <a:ea typeface="+mn-lt"/>
              <a:cs typeface="+mn-lt"/>
            </a:endParaRPr>
          </a:p>
          <a:p>
            <a:pPr>
              <a:buNone/>
            </a:pPr>
            <a:r>
              <a:rPr lang="pt-BR" sz="2000" b="1" dirty="0">
                <a:ea typeface="+mn-lt"/>
                <a:cs typeface="+mn-lt"/>
              </a:rPr>
              <a:t>2 Informações sobre o desempenho do trabalho</a:t>
            </a:r>
            <a:endParaRPr lang="pt-BR"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Saídas. </a:t>
            </a:r>
            <a:endParaRPr lang="pt-BR" sz="2000" b="1" dirty="0"/>
          </a:p>
          <a:p>
            <a:pPr>
              <a:buNone/>
            </a:pPr>
            <a:endParaRPr lang="pt-BR" sz="2000" b="1" dirty="0">
              <a:ea typeface="+mn-lt"/>
              <a:cs typeface="+mn-lt"/>
            </a:endParaRPr>
          </a:p>
          <a:p>
            <a:pPr>
              <a:buNone/>
            </a:pPr>
            <a:r>
              <a:rPr lang="pt-BR" sz="2000"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sz="2000" b="1" dirty="0">
                <a:ea typeface="+mn-lt"/>
                <a:cs typeface="+mn-lt"/>
              </a:rPr>
              <a:t>4 Atualizações para os planos subsidiários.</a:t>
            </a:r>
          </a:p>
          <a:p>
            <a:pPr>
              <a:buNone/>
            </a:pPr>
            <a:endParaRPr lang="pt-BR" sz="2000" b="1" dirty="0">
              <a:ea typeface="+mn-lt"/>
              <a:cs typeface="+mn-lt"/>
            </a:endParaRPr>
          </a:p>
          <a:p>
            <a:pPr>
              <a:buNone/>
            </a:pPr>
            <a:r>
              <a:rPr lang="pt-BR" sz="2000" b="1" dirty="0">
                <a:ea typeface="+mn-lt"/>
                <a:cs typeface="+mn-lt"/>
              </a:rPr>
              <a:t>.5 Atualizações para demais documentos.</a:t>
            </a:r>
            <a:endParaRPr lang="pt-BR" b="1"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endParaRPr lang="pt-BR" sz="2000" dirty="0">
              <a:ea typeface="+mn-lt"/>
              <a:cs typeface="+mn-lt"/>
            </a:endParaRPr>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previsões para atualizar o cronograma atual.</a:t>
            </a:r>
            <a:endParaRPr lang="pt-BR" dirty="0">
              <a:cs typeface="Calibri"/>
            </a:endParaRPr>
          </a:p>
          <a:p>
            <a:pPr algn="just">
              <a:buNone/>
            </a:pPr>
            <a:endParaRPr lang="pt-BR" sz="2000" dirty="0">
              <a:ea typeface="+mn-lt"/>
              <a:cs typeface="+mn-lt"/>
            </a:endParaRPr>
          </a:p>
          <a:p>
            <a:pPr algn="just">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p>
          <a:p>
            <a:pPr algn="just">
              <a:buNone/>
            </a:pPr>
            <a:endParaRPr lang="pt-BR" sz="2000" b="1" dirty="0">
              <a:ea typeface="+mn-lt"/>
              <a:cs typeface="+mn-lt"/>
            </a:endParaRPr>
          </a:p>
          <a:p>
            <a:pPr algn="just">
              <a:buNone/>
            </a:pPr>
            <a:r>
              <a:rPr lang="pt-BR" sz="2000" b="1" dirty="0">
                <a:ea typeface="+mn-lt"/>
                <a:cs typeface="+mn-lt"/>
              </a:rPr>
              <a:t>2 Previsões para término</a:t>
            </a:r>
            <a:endParaRPr lang="pt-BR" b="1" dirty="0">
              <a:ea typeface="+mn-lt"/>
              <a:cs typeface="+mn-lt"/>
            </a:endParaRP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Entradas.</a:t>
            </a:r>
          </a:p>
          <a:p>
            <a:pPr algn="just">
              <a:buNone/>
            </a:pPr>
            <a:endParaRPr lang="pt-BR" sz="2000" b="1" dirty="0">
              <a:ea typeface="+mn-lt"/>
              <a:cs typeface="+mn-lt"/>
            </a:endParaRPr>
          </a:p>
          <a:p>
            <a:pPr algn="just">
              <a:buNone/>
            </a:pPr>
            <a:r>
              <a:rPr lang="pt-BR" sz="2000"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sz="2000" b="1" dirty="0">
                <a:ea typeface="+mn-lt"/>
                <a:cs typeface="+mn-lt"/>
              </a:rPr>
              <a:t>.5 Informações de Desempenho</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.6 Fatores ambientais organizacionais.</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lgn="just">
              <a:buNone/>
            </a:pPr>
            <a:r>
              <a:rPr lang="pt-BR" sz="2000" b="1" dirty="0">
                <a:ea typeface="+mn-lt"/>
                <a:cs typeface="+mn-lt"/>
              </a:rPr>
              <a:t>1 Opinião especializada.</a:t>
            </a:r>
            <a:endParaRPr lang="pt-BR" b="1">
              <a:ea typeface="+mn-lt"/>
              <a:cs typeface="+mn-lt"/>
            </a:endParaRPr>
          </a:p>
          <a:p>
            <a:pPr algn="just">
              <a:buNone/>
            </a:pPr>
            <a:r>
              <a:rPr lang="pt-BR" sz="2000" b="1" dirty="0">
                <a:ea typeface="+mn-lt"/>
                <a:cs typeface="+mn-lt"/>
              </a:rPr>
              <a:t>2 Técnicas analíticas</a:t>
            </a:r>
            <a:endParaRPr lang="pt-BR" b="1" dirty="0">
              <a:ea typeface="+mn-lt"/>
              <a:cs typeface="+mn-lt"/>
            </a:endParaRP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sz="2000" b="1" dirty="0">
                <a:ea typeface="+mn-lt"/>
                <a:cs typeface="+mn-lt"/>
              </a:rPr>
              <a:t>3 Sistema de informações do gerenciamento de projetos</a:t>
            </a:r>
            <a:endParaRPr lang="pt-BR" b="1" dirty="0">
              <a:ea typeface="+mn-lt"/>
              <a:cs typeface="+mn-lt"/>
            </a:endParaRPr>
          </a:p>
          <a:p>
            <a:pPr lvl="1" algn="just"/>
            <a:r>
              <a:rPr lang="pt-BR" sz="1600" dirty="0">
                <a:ea typeface="+mn-lt"/>
                <a:cs typeface="+mn-lt"/>
              </a:rPr>
              <a:t>Metodologia de gerenciamento de projetos.</a:t>
            </a:r>
            <a:endParaRPr lang="pt-BR" sz="1600">
              <a:ea typeface="+mn-lt"/>
              <a:cs typeface="+mn-lt"/>
            </a:endParaRPr>
          </a:p>
          <a:p>
            <a:pPr algn="just">
              <a:buNone/>
            </a:pPr>
            <a:r>
              <a:rPr lang="pt-BR" sz="2000"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.2 Relatórios de desempenho.</a:t>
            </a:r>
            <a:endParaRPr lang="pt-BR" b="1" dirty="0">
              <a:cs typeface="Calibri"/>
            </a:endParaRPr>
          </a:p>
          <a:p>
            <a:pPr>
              <a:buNone/>
            </a:pPr>
            <a:endParaRPr lang="pt-BR" sz="2000" b="1" dirty="0">
              <a:ea typeface="+mn-lt"/>
              <a:cs typeface="+mn-lt"/>
            </a:endParaRPr>
          </a:p>
          <a:p>
            <a:pPr>
              <a:buNone/>
            </a:pPr>
            <a:r>
              <a:rPr lang="pt-BR" sz="2000" b="1" dirty="0">
                <a:ea typeface="+mn-lt"/>
                <a:cs typeface="+mn-lt"/>
              </a:rPr>
              <a:t>.3 Atualizações para os planos de gerenciamento.</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dirty="0">
                <a:ea typeface="+mn-lt"/>
                <a:cs typeface="+mn-lt"/>
              </a:rPr>
              <a:t>É o processo de rever, aprovar ou não, programar execução das mudanças propostas.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b="1" dirty="0">
                <a:ea typeface="+mn-lt"/>
                <a:cs typeface="+mn-lt"/>
              </a:rPr>
              <a:t>Entradas.</a:t>
            </a:r>
            <a:endParaRPr lang="pt-BR" b="1" dirty="0">
              <a:solidFill>
                <a:srgbClr val="000000"/>
              </a:solidFill>
              <a:ea typeface="+mn-lt"/>
              <a:cs typeface="+mn-lt"/>
            </a:endParaRPr>
          </a:p>
          <a:p>
            <a:pPr marL="0" indent="0">
              <a:buNone/>
            </a:pPr>
            <a:endParaRPr lang="pt-BR" b="1" dirty="0">
              <a:ea typeface="+mn-lt"/>
              <a:cs typeface="+mn-lt"/>
            </a:endParaRPr>
          </a:p>
          <a:p>
            <a:pPr marL="0" indent="0">
              <a:buNone/>
            </a:pPr>
            <a:r>
              <a:rPr lang="pt-BR"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dirty="0">
              <a:ea typeface="+mn-lt"/>
              <a:cs typeface="+mn-lt"/>
            </a:endParaRPr>
          </a:p>
          <a:p>
            <a:pPr marL="0" indent="0">
              <a:buNone/>
            </a:pPr>
            <a:r>
              <a:rPr lang="pt-BR"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566510"/>
          </a:xfrm>
        </p:spPr>
        <p:txBody>
          <a:bodyPr vert="horz" lIns="91440" tIns="45720" rIns="91440" bIns="45720" rtlCol="0" anchor="t">
            <a:normAutofit lnSpcReduction="10000"/>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dirty="0"/>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dirty="0"/>
          </a:p>
          <a:p>
            <a:pPr>
              <a:buNone/>
            </a:pPr>
            <a:endParaRPr lang="pt-BR" sz="2000" b="1" dirty="0">
              <a:ea typeface="+mn-lt"/>
              <a:cs typeface="+mn-lt"/>
            </a:endParaRPr>
          </a:p>
          <a:p>
            <a:pPr>
              <a:buNone/>
            </a:pPr>
            <a:r>
              <a:rPr lang="pt-BR" sz="2000" b="1" dirty="0">
                <a:ea typeface="+mn-lt"/>
                <a:cs typeface="+mn-lt"/>
              </a:rPr>
              <a:t>.3 Mudanças solicitadas</a:t>
            </a:r>
            <a:endParaRPr lang="pt-BR" sz="2000" b="1" dirty="0"/>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Ferramentas e técnicas.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1 Opinião especializada.</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2 Reuniões.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.1 Solicitações de mudança aprovadas.</a:t>
            </a:r>
          </a:p>
          <a:p>
            <a:pPr algn="just">
              <a:buNone/>
            </a:pPr>
            <a:endParaRPr lang="pt-BR" sz="2000" b="1" dirty="0">
              <a:ea typeface="+mn-lt"/>
              <a:cs typeface="+mn-lt"/>
            </a:endParaRPr>
          </a:p>
          <a:p>
            <a:pPr algn="just">
              <a:buNone/>
            </a:pPr>
            <a:r>
              <a:rPr lang="pt-BR" sz="2000" b="1" dirty="0">
                <a:ea typeface="+mn-lt"/>
                <a:cs typeface="+mn-lt"/>
              </a:rPr>
              <a:t>.2 Histórico de mudanças.</a:t>
            </a:r>
          </a:p>
          <a:p>
            <a:pPr algn="just">
              <a:buNone/>
            </a:pPr>
            <a:endParaRPr lang="pt-BR" sz="2000" b="1" dirty="0">
              <a:ea typeface="+mn-lt"/>
              <a:cs typeface="+mn-lt"/>
            </a:endParaRPr>
          </a:p>
          <a:p>
            <a:pPr algn="just">
              <a:buNone/>
            </a:pPr>
            <a:r>
              <a:rPr lang="pt-BR" sz="2000" b="1" dirty="0">
                <a:ea typeface="+mn-lt"/>
                <a:cs typeface="+mn-lt"/>
              </a:rPr>
              <a:t>.3 Atualizações para o Plano de gerenciamento do projeto.</a:t>
            </a:r>
          </a:p>
          <a:p>
            <a:pPr algn="just">
              <a:buNone/>
            </a:pPr>
            <a:endParaRPr lang="pt-BR" sz="2000" b="1" dirty="0">
              <a:ea typeface="+mn-lt"/>
              <a:cs typeface="+mn-lt"/>
            </a:endParaRPr>
          </a:p>
          <a:p>
            <a:pPr algn="just">
              <a:buNone/>
            </a:pPr>
            <a:r>
              <a:rPr lang="pt-BR" sz="2000" b="1" dirty="0">
                <a:ea typeface="+mn-lt"/>
                <a:cs typeface="+mn-lt"/>
              </a:rPr>
              <a:t>.4 Atualizações para documentos do projeto</a:t>
            </a:r>
            <a:endParaRPr lang="pt-BR" b="1"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9970538" cy="4566510"/>
          </a:xfrm>
        </p:spPr>
        <p:txBody>
          <a:bodyPr vert="horz" lIns="91440" tIns="45720" rIns="91440" bIns="45720" rtlCol="0" anchor="t">
            <a:normAutofit/>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lvl="1"/>
            <a:r>
              <a:rPr lang="pt-BR" sz="1600" dirty="0">
                <a:ea typeface="+mn-lt"/>
                <a:cs typeface="+mn-lt"/>
              </a:rPr>
              <a:t>Documentação do contrato.</a:t>
            </a:r>
            <a:endParaRPr lang="pt-BR" sz="1600">
              <a:ea typeface="+mn-lt"/>
              <a:cs typeface="+mn-lt"/>
            </a:endParaRPr>
          </a:p>
          <a:p>
            <a:pPr>
              <a:buNone/>
            </a:pPr>
            <a:endParaRPr lang="pt-BR" sz="2000" dirty="0">
              <a:ea typeface="+mn-lt"/>
              <a:cs typeface="+mn-lt"/>
            </a:endParaRPr>
          </a:p>
          <a:p>
            <a:pPr>
              <a:buNone/>
            </a:pPr>
            <a:r>
              <a:rPr lang="pt-BR" sz="2000" b="1" dirty="0">
                <a:ea typeface="+mn-lt"/>
                <a:cs typeface="+mn-lt"/>
              </a:rPr>
              <a:t>.2 Entregas aceitas.</a:t>
            </a:r>
          </a:p>
          <a:p>
            <a:pPr>
              <a:buNone/>
            </a:pPr>
            <a:endParaRPr lang="pt-BR" sz="2000" b="1" dirty="0">
              <a:ea typeface="+mn-lt"/>
              <a:cs typeface="+mn-lt"/>
            </a:endParaRPr>
          </a:p>
          <a:p>
            <a:pPr>
              <a:buNone/>
            </a:pPr>
            <a:r>
              <a:rPr lang="pt-BR" sz="2000" b="1" dirty="0">
                <a:ea typeface="+mn-lt"/>
                <a:cs typeface="+mn-lt"/>
              </a:rPr>
              <a:t>.3 Ativos de processos organizacionais</a:t>
            </a:r>
            <a:endParaRPr lang="pt-BR" b="1"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13670" cy="4566510"/>
          </a:xfrm>
        </p:spPr>
        <p:txBody>
          <a:bodyPr vert="horz" lIns="91440" tIns="45720" rIns="91440" bIns="45720" rtlCol="0" anchor="t">
            <a:normAutofit/>
          </a:bodyPr>
          <a:lstStyle/>
          <a:p>
            <a:pPr>
              <a:buNone/>
            </a:pPr>
            <a:r>
              <a:rPr lang="pt-BR" sz="2000" b="1" dirty="0">
                <a:ea typeface="+mn-lt"/>
                <a:cs typeface="+mn-lt"/>
              </a:rPr>
              <a:t>Ferramentas e técnicas.</a:t>
            </a:r>
          </a:p>
          <a:p>
            <a:pPr>
              <a:buNone/>
            </a:pPr>
            <a:endParaRPr lang="pt-BR" sz="2000" b="1" dirty="0">
              <a:ea typeface="+mn-lt"/>
              <a:cs typeface="+mn-lt"/>
            </a:endParaRPr>
          </a:p>
          <a:p>
            <a:pPr>
              <a:buNone/>
            </a:pPr>
            <a:r>
              <a:rPr lang="pt-BR" sz="2000" b="1" dirty="0">
                <a:ea typeface="+mn-lt"/>
                <a:cs typeface="+mn-lt"/>
              </a:rPr>
              <a:t>.1 Opinião especializada</a:t>
            </a:r>
            <a:endParaRPr lang="pt-BR" b="1" dirty="0"/>
          </a:p>
          <a:p>
            <a:pPr lvl="1"/>
            <a:r>
              <a:rPr lang="pt-BR" sz="1600" dirty="0">
                <a:ea typeface="+mn-lt"/>
                <a:cs typeface="+mn-lt"/>
              </a:rPr>
              <a:t>Os seus Departamentos Jurídico e Financeiro.</a:t>
            </a:r>
            <a:endParaRPr lang="pt-BR" sz="1600" dirty="0"/>
          </a:p>
          <a:p>
            <a:pPr>
              <a:buNone/>
            </a:pPr>
            <a:endParaRPr lang="pt-BR" sz="2000" dirty="0">
              <a:ea typeface="+mn-lt"/>
              <a:cs typeface="+mn-lt"/>
            </a:endParaRPr>
          </a:p>
          <a:p>
            <a:pPr>
              <a:buNone/>
            </a:pPr>
            <a:r>
              <a:rPr lang="pt-BR" sz="2000" b="1" dirty="0">
                <a:ea typeface="+mn-lt"/>
                <a:cs typeface="+mn-lt"/>
              </a:rPr>
              <a:t>.2 Técnicas estatísticas.</a:t>
            </a:r>
          </a:p>
          <a:p>
            <a:pPr>
              <a:buNone/>
            </a:pPr>
            <a:endParaRPr lang="pt-BR" sz="2000" b="1" dirty="0">
              <a:ea typeface="+mn-lt"/>
              <a:cs typeface="+mn-lt"/>
            </a:endParaRPr>
          </a:p>
          <a:p>
            <a:pPr>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071180"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1 Produto, serviço ou resultado final</a:t>
            </a:r>
            <a:endParaRPr lang="pt-BR" b="1" dirty="0"/>
          </a:p>
          <a:p>
            <a:pPr algn="just">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lgn="just">
              <a:buNone/>
            </a:pPr>
            <a:endParaRPr lang="pt-BR" sz="2000" dirty="0">
              <a:ea typeface="+mn-lt"/>
              <a:cs typeface="+mn-lt"/>
            </a:endParaRPr>
          </a:p>
          <a:p>
            <a:pPr algn="just">
              <a:buNone/>
            </a:pPr>
            <a:r>
              <a:rPr lang="pt-BR" sz="2000" b="1" dirty="0">
                <a:ea typeface="+mn-lt"/>
                <a:cs typeface="+mn-lt"/>
              </a:rPr>
              <a:t>2 Ativos de processos organizacionais (atualizações)</a:t>
            </a:r>
            <a:endParaRPr lang="pt-BR" b="1" dirty="0"/>
          </a:p>
          <a:p>
            <a:pPr algn="just">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056802"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Procedimento de encerramento administrativo</a:t>
            </a:r>
            <a:endParaRPr lang="pt-BR" b="1" dirty="0"/>
          </a:p>
          <a:p>
            <a:pPr algn="just">
              <a:buNone/>
            </a:pPr>
            <a:endParaRPr lang="pt-BR" sz="2000" b="1" dirty="0">
              <a:ea typeface="+mn-lt"/>
              <a:cs typeface="+mn-lt"/>
            </a:endParaRPr>
          </a:p>
          <a:p>
            <a:pPr algn="just">
              <a:buNone/>
            </a:pPr>
            <a:r>
              <a:rPr lang="pt-BR" sz="2000" dirty="0">
                <a:ea typeface="+mn-lt"/>
                <a:cs typeface="+mn-lt"/>
              </a:rPr>
              <a:t>Estabelecidos os procedimentos para transferir os serviços ou produtos do projeto para a produção e/ou para as operações.</a:t>
            </a:r>
            <a:endParaRPr lang="pt-BR" dirty="0"/>
          </a:p>
          <a:p>
            <a:pPr algn="just">
              <a:buNone/>
            </a:pPr>
            <a:r>
              <a:rPr lang="pt-BR" sz="2000" dirty="0">
                <a:ea typeface="+mn-lt"/>
                <a:cs typeface="+mn-lt"/>
              </a:rPr>
              <a:t>Ações e atividades para definir os requisitos de aprovação das partes interessadas em relação a mudanças e a todos os níveis de entregas.</a:t>
            </a:r>
            <a:endParaRPr lang="pt-BR" dirty="0"/>
          </a:p>
          <a:p>
            <a:pPr algn="just">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380415"/>
            <a:ext cx="10186199"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Procedimento de encerramento de contratos</a:t>
            </a:r>
            <a:endParaRPr lang="pt-BR" b="1" dirty="0"/>
          </a:p>
          <a:p>
            <a:pPr algn="just">
              <a:buNone/>
            </a:pPr>
            <a:endParaRPr lang="pt-BR" sz="2000" dirty="0">
              <a:ea typeface="+mn-lt"/>
              <a:cs typeface="+mn-lt"/>
            </a:endParaRPr>
          </a:p>
          <a:p>
            <a:pPr algn="just">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lgn="just">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lgn="just">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186199" cy="4566510"/>
          </a:xfrm>
        </p:spPr>
        <p:txBody>
          <a:bodyPr vert="horz" lIns="91440" tIns="45720" rIns="91440" bIns="45720" rtlCol="0" anchor="t">
            <a:normAutofit/>
          </a:bodyPr>
          <a:lstStyle/>
          <a:p>
            <a:pPr algn="just">
              <a:buNone/>
            </a:pPr>
            <a:r>
              <a:rPr lang="pt-BR" sz="2000" b="1" dirty="0">
                <a:ea typeface="+mn-lt"/>
                <a:cs typeface="+mn-lt"/>
              </a:rPr>
              <a:t>Documentação da aceitação formal.</a:t>
            </a:r>
            <a:endParaRPr lang="pt-BR" sz="2000" b="1" dirty="0"/>
          </a:p>
          <a:p>
            <a:pPr algn="just">
              <a:buNone/>
            </a:pPr>
            <a:endParaRPr lang="pt-BR" sz="2000" b="1" dirty="0">
              <a:ea typeface="+mn-lt"/>
              <a:cs typeface="+mn-lt"/>
            </a:endParaRPr>
          </a:p>
          <a:p>
            <a:pPr algn="just">
              <a:buNone/>
            </a:pPr>
            <a:r>
              <a:rPr lang="pt-BR" sz="2000" b="1" dirty="0">
                <a:ea typeface="+mn-lt"/>
                <a:cs typeface="+mn-lt"/>
              </a:rPr>
              <a:t>Arquivos do projeto.</a:t>
            </a:r>
            <a:endParaRPr lang="pt-BR" sz="2000" b="1" dirty="0"/>
          </a:p>
          <a:p>
            <a:pPr algn="just">
              <a:buNone/>
            </a:pPr>
            <a:endParaRPr lang="pt-BR" sz="2000" b="1" dirty="0">
              <a:ea typeface="+mn-lt"/>
              <a:cs typeface="+mn-lt"/>
            </a:endParaRPr>
          </a:p>
          <a:p>
            <a:pPr algn="just">
              <a:buNone/>
            </a:pPr>
            <a:r>
              <a:rPr lang="pt-BR" sz="2000" b="1" dirty="0">
                <a:ea typeface="+mn-lt"/>
                <a:cs typeface="+mn-lt"/>
              </a:rPr>
              <a:t>Documentos de encerramento do projeto.</a:t>
            </a:r>
          </a:p>
          <a:p>
            <a:pPr algn="just">
              <a:buNone/>
            </a:pPr>
            <a:endParaRPr lang="pt-BR" sz="2000" b="1" dirty="0">
              <a:ea typeface="+mn-lt"/>
              <a:cs typeface="+mn-lt"/>
            </a:endParaRPr>
          </a:p>
          <a:p>
            <a:pPr algn="just">
              <a:buNone/>
            </a:pPr>
            <a:r>
              <a:rPr lang="pt-BR" sz="2000" b="1" dirty="0">
                <a:ea typeface="+mn-lt"/>
                <a:cs typeface="+mn-lt"/>
              </a:rPr>
              <a:t>Informações históricas.</a:t>
            </a:r>
            <a:endParaRPr lang="pt-BR" b="1" dirty="0">
              <a:ea typeface="+mn-lt"/>
              <a:cs typeface="+mn-lt"/>
            </a:endParaRPr>
          </a:p>
          <a:p>
            <a:pPr algn="just">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b="1" dirty="0">
                <a:ea typeface="+mn-lt"/>
                <a:cs typeface="+mn-lt"/>
              </a:rPr>
              <a:t>Entradas.</a:t>
            </a:r>
          </a:p>
          <a:p>
            <a:pPr>
              <a:buNone/>
            </a:pPr>
            <a:r>
              <a:rPr lang="pt-BR" b="1" dirty="0">
                <a:ea typeface="+mn-lt"/>
                <a:cs typeface="+mn-lt"/>
              </a:rPr>
              <a:t>3 Acordos</a:t>
            </a:r>
            <a:endParaRPr lang="pt-BR" b="1" dirty="0"/>
          </a:p>
          <a:p>
            <a:pPr algn="just">
              <a:buNone/>
            </a:pPr>
            <a:r>
              <a:rPr lang="pt-BR"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dirty="0">
                <a:ea typeface="+mn-lt"/>
                <a:cs typeface="+mn-lt"/>
              </a:rPr>
              <a:t>A declaração de trabalho é uma descrição narrativa dos produtos, serviços ou resultados esperados para o tratamento de algum problema ou necessidade.</a:t>
            </a:r>
          </a:p>
          <a:p>
            <a:pPr>
              <a:buClr>
                <a:srgbClr val="1287C3"/>
              </a:buClr>
            </a:pPr>
            <a:endParaRPr lang="pt-BR" dirty="0">
              <a:ea typeface="+mn-lt"/>
              <a:cs typeface="+mn-lt"/>
            </a:endParaRPr>
          </a:p>
          <a:p>
            <a:r>
              <a:rPr lang="pt-BR" dirty="0">
                <a:ea typeface="+mn-lt"/>
                <a:cs typeface="+mn-lt"/>
              </a:rPr>
              <a:t>Em projetos internos, o solicitante provê os requisitos.</a:t>
            </a:r>
          </a:p>
          <a:p>
            <a:pPr>
              <a:buClr>
                <a:srgbClr val="1287C3"/>
              </a:buClr>
            </a:pPr>
            <a:endParaRPr lang="pt-BR" dirty="0">
              <a:ea typeface="+mn-lt"/>
              <a:cs typeface="+mn-lt"/>
            </a:endParaRPr>
          </a:p>
          <a:p>
            <a:r>
              <a:rPr lang="pt-BR" dirty="0">
                <a:ea typeface="+mn-lt"/>
                <a:cs typeface="+mn-lt"/>
              </a:rPr>
              <a:t>Para externos, pode ser uma licitação, um convite, parte de um contrato ou resultado de algum levantamento junto a cliente.</a:t>
            </a: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b="1" dirty="0">
                <a:ea typeface="+mn-lt"/>
                <a:cs typeface="+mn-lt"/>
              </a:rPr>
              <a:t>A declaração de trabalho deve conter pelo menos:</a:t>
            </a:r>
            <a:endParaRPr lang="pt-BR" b="1" dirty="0"/>
          </a:p>
          <a:p>
            <a:pPr marL="0" indent="0">
              <a:buClr>
                <a:srgbClr val="1287C3"/>
              </a:buClr>
              <a:buNone/>
            </a:pPr>
            <a:endParaRPr lang="pt-BR" sz="2000" dirty="0">
              <a:ea typeface="+mn-lt"/>
              <a:cs typeface="+mn-lt"/>
            </a:endParaRPr>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fontScale="92500" lnSpcReduction="10000"/>
          </a:bodyPr>
          <a:lstStyle/>
          <a:p>
            <a:pPr algn="just">
              <a:buNone/>
            </a:pPr>
            <a:r>
              <a:rPr lang="pt-BR"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450</cp:revision>
  <dcterms:created xsi:type="dcterms:W3CDTF">2022-11-30T16:13:14Z</dcterms:created>
  <dcterms:modified xsi:type="dcterms:W3CDTF">2022-12-03T16:50:08Z</dcterms:modified>
</cp:coreProperties>
</file>