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F91746-B893-61F0-E2B5-F484DCEDD16B}" v="352" dt="2022-12-03T12:34:12.174"/>
    <p1510:client id="{89141EF4-D9B1-448E-BF85-A061974F4635}" v="40" dt="2022-11-30T16:19:30.454"/>
    <p1510:client id="{AAE71220-A1A8-A349-D335-1D78B8499119}" v="13" dt="2022-12-03T12:10:22.5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3255357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4096378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3001573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2698491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637942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3682241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164351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2248124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891220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411617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1972807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12/3/2022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‹nº›</a:t>
            </a:fld>
            <a:endParaRPr lang="en-US" dirty="0"/>
          </a:p>
        </p:txBody>
      </p:sp>
    </p:spTree>
    <p:extLst>
      <p:ext uri="{BB962C8B-B14F-4D97-AF65-F5344CB8AC3E}">
        <p14:creationId xmlns:p14="http://schemas.microsoft.com/office/powerpoint/2010/main" val="193581406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385704" y="2302254"/>
            <a:ext cx="6413500" cy="866565"/>
          </a:xfrm>
        </p:spPr>
        <p:txBody>
          <a:bodyPr>
            <a:normAutofit/>
          </a:bodyPr>
          <a:lstStyle/>
          <a:p>
            <a:pPr algn="l"/>
            <a:r>
              <a:rPr lang="de-DE" sz="4000" dirty="0">
                <a:cs typeface="Calibri Light"/>
              </a:rPr>
              <a:t>PMBOK 5ª </a:t>
            </a:r>
            <a:r>
              <a:rPr lang="de-DE" sz="4000" dirty="0" err="1">
                <a:cs typeface="Calibri Light"/>
              </a:rPr>
              <a:t>Edição</a:t>
            </a:r>
            <a:r>
              <a:rPr lang="de-DE" sz="4000" dirty="0">
                <a:cs typeface="Calibri Light"/>
              </a:rPr>
              <a:t> </a:t>
            </a:r>
            <a:r>
              <a:rPr lang="de-DE" sz="4000" dirty="0" err="1">
                <a:cs typeface="Calibri Light"/>
              </a:rPr>
              <a:t>Capítulo</a:t>
            </a:r>
            <a:r>
              <a:rPr lang="de-DE" sz="4000" dirty="0">
                <a:cs typeface="Calibri Light"/>
              </a:rPr>
              <a:t> 4</a:t>
            </a:r>
            <a:endParaRPr lang="en-US" sz="4000" dirty="0"/>
          </a:p>
        </p:txBody>
      </p:sp>
      <p:sp>
        <p:nvSpPr>
          <p:cNvPr id="3" name="Subtítulo 2"/>
          <p:cNvSpPr>
            <a:spLocks noGrp="1"/>
          </p:cNvSpPr>
          <p:nvPr>
            <p:ph type="subTitle" idx="1"/>
          </p:nvPr>
        </p:nvSpPr>
        <p:spPr>
          <a:xfrm>
            <a:off x="423333" y="3533257"/>
            <a:ext cx="5930900" cy="657117"/>
          </a:xfrm>
        </p:spPr>
        <p:txBody>
          <a:bodyPr vert="horz" lIns="91440" tIns="45720" rIns="91440" bIns="45720" rtlCol="0" anchor="t">
            <a:normAutofit/>
          </a:bodyPr>
          <a:lstStyle/>
          <a:p>
            <a:pPr algn="l"/>
            <a:r>
              <a:rPr lang="de-DE" b="1" dirty="0" err="1">
                <a:cs typeface="Calibri"/>
              </a:rPr>
              <a:t>Gerenciamento</a:t>
            </a:r>
            <a:r>
              <a:rPr lang="de-DE" b="1" dirty="0">
                <a:cs typeface="Calibri"/>
              </a:rPr>
              <a:t> da </a:t>
            </a:r>
            <a:r>
              <a:rPr lang="de-DE" b="1" dirty="0" err="1">
                <a:cs typeface="Calibri"/>
              </a:rPr>
              <a:t>integração</a:t>
            </a:r>
            <a:r>
              <a:rPr lang="de-DE" b="1" dirty="0">
                <a:cs typeface="Calibri"/>
              </a:rPr>
              <a:t> do </a:t>
            </a:r>
            <a:r>
              <a:rPr lang="de-DE" b="1" dirty="0" err="1">
                <a:cs typeface="Calibri"/>
              </a:rPr>
              <a:t>projeto</a:t>
            </a:r>
            <a:endParaRPr lang="de-DE" b="1" dirty="0" err="1"/>
          </a:p>
        </p:txBody>
      </p:sp>
      <p:pic>
        <p:nvPicPr>
          <p:cNvPr id="5" name="Imagem 5">
            <a:extLst>
              <a:ext uri="{FF2B5EF4-FFF2-40B4-BE49-F238E27FC236}">
                <a16:creationId xmlns:a16="http://schemas.microsoft.com/office/drawing/2014/main" id="{4548D243-C1FC-34F6-602B-6A350AD6D279}"/>
              </a:ext>
            </a:extLst>
          </p:cNvPr>
          <p:cNvPicPr>
            <a:picLocks noChangeAspect="1"/>
          </p:cNvPicPr>
          <p:nvPr/>
        </p:nvPicPr>
        <p:blipFill>
          <a:blip r:embed="rId2"/>
          <a:stretch>
            <a:fillRect/>
          </a:stretch>
        </p:blipFill>
        <p:spPr>
          <a:xfrm>
            <a:off x="8663110" y="1051013"/>
            <a:ext cx="3207156" cy="2217120"/>
          </a:xfrm>
          <a:prstGeom prst="rect">
            <a:avLst/>
          </a:prstGeom>
        </p:spPr>
      </p:pic>
      <p:pic>
        <p:nvPicPr>
          <p:cNvPr id="4" name="Imagem 4">
            <a:extLst>
              <a:ext uri="{FF2B5EF4-FFF2-40B4-BE49-F238E27FC236}">
                <a16:creationId xmlns:a16="http://schemas.microsoft.com/office/drawing/2014/main" id="{299AA7BA-00D0-8B94-16D6-DBEA09654EE3}"/>
              </a:ext>
            </a:extLst>
          </p:cNvPr>
          <p:cNvPicPr>
            <a:picLocks noChangeAspect="1"/>
          </p:cNvPicPr>
          <p:nvPr/>
        </p:nvPicPr>
        <p:blipFill>
          <a:blip r:embed="rId3"/>
          <a:stretch>
            <a:fillRect/>
          </a:stretch>
        </p:blipFill>
        <p:spPr>
          <a:xfrm>
            <a:off x="7829549" y="4226702"/>
            <a:ext cx="4040717" cy="1353639"/>
          </a:xfrm>
          <a:prstGeom prst="rect">
            <a:avLst/>
          </a:prstGeom>
        </p:spPr>
      </p:pic>
    </p:spTree>
    <p:extLst>
      <p:ext uri="{BB962C8B-B14F-4D97-AF65-F5344CB8AC3E}">
        <p14:creationId xmlns:p14="http://schemas.microsoft.com/office/powerpoint/2010/main" val="2210866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Detalhamento das Entradas</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pPr>
              <a:buNone/>
            </a:pPr>
            <a:r>
              <a:rPr lang="pt-BR" sz="2000" dirty="0">
                <a:ea typeface="+mn-lt"/>
                <a:cs typeface="+mn-lt"/>
              </a:rPr>
              <a:t>Ainda fatores ambientais da empresa</a:t>
            </a:r>
            <a:endParaRPr lang="pt-BR" dirty="0"/>
          </a:p>
          <a:p>
            <a:pPr>
              <a:buNone/>
            </a:pPr>
            <a:r>
              <a:rPr lang="pt-BR" sz="2000" dirty="0">
                <a:ea typeface="+mn-lt"/>
                <a:cs typeface="+mn-lt"/>
              </a:rPr>
              <a:t>Tolerância a risco das partes interessadas</a:t>
            </a:r>
            <a:endParaRPr lang="pt-BR" dirty="0"/>
          </a:p>
          <a:p>
            <a:pPr>
              <a:buNone/>
            </a:pPr>
            <a:r>
              <a:rPr lang="pt-BR" sz="2000" dirty="0">
                <a:ea typeface="+mn-lt"/>
                <a:cs typeface="+mn-lt"/>
              </a:rPr>
              <a:t>Bancos de dados comerciais (dados padronizados de estimativa de custos, informações sobre estudos de risco do setor e bancos de dados de riscos)</a:t>
            </a:r>
            <a:endParaRPr lang="pt-BR" dirty="0"/>
          </a:p>
          <a:p>
            <a:pPr>
              <a:buNone/>
            </a:pPr>
            <a:r>
              <a:rPr lang="pt-BR" sz="2000" dirty="0">
                <a:ea typeface="+mn-lt"/>
                <a:cs typeface="+mn-lt"/>
              </a:rPr>
              <a:t>Sistemas de informações do gerenciamento de projetos (conjunto de ferramentas automatizadas, para elaboração de cronogramas, sistema de gerenciamento de configuração, coleta e distribuição de informações ou interfaces Web para outros sistemas on-line automatizados).</a:t>
            </a:r>
            <a:endParaRPr lang="pt-BR" dirty="0"/>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dirty="0">
              <a:cs typeface="Calibri" panose="020F0502020204030204"/>
            </a:endParaRPr>
          </a:p>
          <a:p>
            <a:pPr marL="0" indent="0">
              <a:buNone/>
            </a:pPr>
            <a:endParaRPr lang="pt-BR" sz="2000" dirty="0">
              <a:cs typeface="Calibri" panose="020F0502020204030204"/>
            </a:endParaRPr>
          </a:p>
          <a:p>
            <a:endParaRPr lang="pt-BR" sz="2000" dirty="0">
              <a:solidFill>
                <a:srgbClr val="000000"/>
              </a:solidFill>
              <a:ea typeface="+mn-lt"/>
              <a:cs typeface="+mn-lt"/>
            </a:endParaRP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810214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solidFill>
                  <a:schemeClr val="accent1">
                    <a:lumMod val="50000"/>
                  </a:schemeClr>
                </a:solidFill>
                <a:cs typeface="Calibri Light"/>
              </a:rPr>
              <a:t>Processos</a:t>
            </a:r>
            <a:endParaRPr lang="pt-BR" sz="3600" b="1" dirty="0">
              <a:solidFill>
                <a:schemeClr val="accent1">
                  <a:lumMod val="50000"/>
                </a:schemeClr>
              </a:solidFill>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pPr marL="457200" indent="-457200">
              <a:buAutoNum type="arabicPeriod"/>
            </a:pPr>
            <a:r>
              <a:rPr lang="pt-BR" sz="2000" dirty="0">
                <a:cs typeface="Calibri" panose="020F0502020204030204"/>
              </a:rPr>
              <a:t>Desenvolver o Plano do Projeto ou Termo de Abertura (Project Charter)</a:t>
            </a:r>
          </a:p>
          <a:p>
            <a:pPr marL="457200" indent="-457200">
              <a:buAutoNum type="arabicPeriod"/>
            </a:pPr>
            <a:r>
              <a:rPr lang="pt-BR" sz="2000" dirty="0">
                <a:cs typeface="Calibri" panose="020F0502020204030204"/>
              </a:rPr>
              <a:t>Desenvolver o Plano de Gerenciamento do Projeto.</a:t>
            </a:r>
          </a:p>
          <a:p>
            <a:pPr marL="457200" indent="-457200">
              <a:buAutoNum type="arabicPeriod"/>
            </a:pPr>
            <a:r>
              <a:rPr lang="pt-BR" sz="2000" dirty="0">
                <a:cs typeface="Calibri" panose="020F0502020204030204"/>
              </a:rPr>
              <a:t>Orientar e Gerenciar o trabalho no projeto.</a:t>
            </a:r>
          </a:p>
          <a:p>
            <a:pPr marL="457200" indent="-457200">
              <a:buAutoNum type="arabicPeriod"/>
            </a:pPr>
            <a:r>
              <a:rPr lang="pt-BR" sz="2000" dirty="0">
                <a:cs typeface="Calibri" panose="020F0502020204030204"/>
              </a:rPr>
              <a:t>Monitorar e Controlar o trabalho no projeto</a:t>
            </a:r>
          </a:p>
          <a:p>
            <a:pPr marL="457200" indent="-457200">
              <a:buAutoNum type="arabicPeriod"/>
            </a:pPr>
            <a:r>
              <a:rPr lang="pt-BR" sz="2000" dirty="0">
                <a:cs typeface="Calibri" panose="020F0502020204030204"/>
              </a:rPr>
              <a:t>Manter o controle integrado das mudanças</a:t>
            </a:r>
          </a:p>
          <a:p>
            <a:pPr marL="457200" indent="-457200">
              <a:buAutoNum type="arabicPeriod"/>
            </a:pPr>
            <a:r>
              <a:rPr lang="pt-BR" sz="2000" dirty="0">
                <a:cs typeface="Calibri" panose="020F0502020204030204"/>
              </a:rPr>
              <a:t>Fechar uma fase ou o projeto.</a:t>
            </a: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69989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Gerenciamento da integração do projeto</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r>
              <a:rPr lang="pt-BR" sz="2000" dirty="0">
                <a:ea typeface="+mn-lt"/>
                <a:cs typeface="+mn-lt"/>
              </a:rPr>
              <a:t>A integração, no contexto do gerenciamento de um projeto, consiste em fazer escolhas sobre em que pontos concentrar recursos e esforço e em qualquer dia específico, antecipando e tratando possíveis problemas, antes de se tornarem críticos, coordenando o trabalho visando o bem geral do projeto.</a:t>
            </a:r>
            <a:endParaRPr lang="pt-BR" dirty="0">
              <a:ea typeface="+mn-lt"/>
              <a:cs typeface="+mn-lt"/>
            </a:endParaRPr>
          </a:p>
          <a:p>
            <a:r>
              <a:rPr lang="pt-BR" sz="2000" dirty="0">
                <a:ea typeface="+mn-lt"/>
                <a:cs typeface="+mn-lt"/>
              </a:rPr>
              <a:t>O esforço de integração também envolve fazer compensações entre </a:t>
            </a:r>
            <a:r>
              <a:rPr lang="pt-BR" sz="2000" dirty="0">
                <a:solidFill>
                  <a:srgbClr val="C00000"/>
                </a:solidFill>
                <a:ea typeface="+mn-lt"/>
                <a:cs typeface="+mn-lt"/>
              </a:rPr>
              <a:t>objetivos e alternativas conflitantes.</a:t>
            </a: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163148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4.1 Desenvolver o plano do projeto</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pPr marL="0" indent="0">
              <a:buNone/>
            </a:pPr>
            <a:r>
              <a:rPr lang="pt-BR" sz="2000" dirty="0">
                <a:ea typeface="+mn-lt"/>
                <a:cs typeface="+mn-lt"/>
              </a:rPr>
              <a:t>Entradas.</a:t>
            </a:r>
            <a:endParaRPr lang="pt-BR" sz="2000" dirty="0">
              <a:solidFill>
                <a:srgbClr val="000000"/>
              </a:solidFill>
              <a:ea typeface="+mn-lt"/>
              <a:cs typeface="+mn-lt"/>
            </a:endParaRPr>
          </a:p>
          <a:p>
            <a:pPr marL="0" indent="0">
              <a:buNone/>
            </a:pPr>
            <a:r>
              <a:rPr lang="pt-BR" sz="2000" dirty="0">
                <a:ea typeface="+mn-lt"/>
                <a:cs typeface="+mn-lt"/>
              </a:rPr>
              <a:t>1 Declaração de trabalho</a:t>
            </a:r>
            <a:endParaRPr lang="pt-BR" dirty="0">
              <a:cs typeface="Calibri" panose="020F0502020204030204"/>
            </a:endParaRPr>
          </a:p>
          <a:p>
            <a:r>
              <a:rPr lang="pt-BR" sz="2000" dirty="0">
                <a:ea typeface="+mn-lt"/>
                <a:cs typeface="+mn-lt"/>
              </a:rPr>
              <a:t>A declaração do trabalho é uma descrição dos produtos ou serviços que serão fornecidos pelo projeto. São necessidades de negócios, requisitos do serviço ou produto, recebidas do cliente externo como parte de um documento de licitação, solicitações de proposta, informações, preços ou como parte de um contrato..</a:t>
            </a:r>
            <a:endParaRPr lang="pt-BR" dirty="0"/>
          </a:p>
          <a:p>
            <a:pPr marL="0" indent="0">
              <a:buNone/>
            </a:pPr>
            <a:r>
              <a:rPr lang="pt-BR" sz="2000" dirty="0">
                <a:ea typeface="+mn-lt"/>
                <a:cs typeface="+mn-lt"/>
              </a:rPr>
              <a:t>2 Modelo / plano do negócio</a:t>
            </a:r>
            <a:endParaRPr lang="pt-BR" dirty="0">
              <a:cs typeface="Calibri" panose="020F0502020204030204"/>
            </a:endParaRPr>
          </a:p>
          <a:p>
            <a:endParaRPr lang="pt-BR" sz="2000" dirty="0">
              <a:solidFill>
                <a:srgbClr val="000000"/>
              </a:solidFill>
              <a:ea typeface="+mn-lt"/>
              <a:cs typeface="+mn-lt"/>
            </a:endParaRP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50286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4.1 Desenvolver o plano do projeto</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pPr>
              <a:buNone/>
            </a:pPr>
            <a:r>
              <a:rPr lang="pt-BR" sz="2000" dirty="0">
                <a:ea typeface="+mn-lt"/>
                <a:cs typeface="+mn-lt"/>
              </a:rPr>
              <a:t>Entradas.</a:t>
            </a:r>
            <a:endParaRPr lang="pt-BR" dirty="0">
              <a:ea typeface="+mn-lt"/>
              <a:cs typeface="+mn-lt"/>
            </a:endParaRPr>
          </a:p>
          <a:p>
            <a:pPr>
              <a:buNone/>
            </a:pPr>
            <a:r>
              <a:rPr lang="pt-BR" sz="2000" dirty="0">
                <a:ea typeface="+mn-lt"/>
                <a:cs typeface="+mn-lt"/>
              </a:rPr>
              <a:t>3 Acordos.</a:t>
            </a:r>
            <a:endParaRPr lang="pt-BR" dirty="0"/>
          </a:p>
          <a:p>
            <a:pPr>
              <a:buNone/>
            </a:pPr>
            <a:r>
              <a:rPr lang="pt-BR" sz="2000" dirty="0">
                <a:ea typeface="+mn-lt"/>
                <a:cs typeface="+mn-lt"/>
              </a:rPr>
              <a:t>4 Fatores ambientais da empresa</a:t>
            </a:r>
            <a:endParaRPr lang="pt-BR" dirty="0"/>
          </a:p>
          <a:p>
            <a:pPr>
              <a:buNone/>
            </a:pPr>
            <a:r>
              <a:rPr lang="pt-BR" sz="2000" dirty="0">
                <a:ea typeface="+mn-lt"/>
                <a:cs typeface="+mn-lt"/>
              </a:rPr>
              <a:t>Todos e quaisquer sistemas e fatores que cercam e influenciam o sucesso do projeto.</a:t>
            </a:r>
            <a:endParaRPr lang="pt-BR" dirty="0">
              <a:ea typeface="+mn-lt"/>
              <a:cs typeface="+mn-lt"/>
            </a:endParaRPr>
          </a:p>
          <a:p>
            <a:pPr>
              <a:buNone/>
            </a:pPr>
            <a:r>
              <a:rPr lang="pt-BR" sz="2000" dirty="0">
                <a:ea typeface="+mn-lt"/>
                <a:cs typeface="+mn-lt"/>
              </a:rPr>
              <a:t>5 Ativos de processos organizacionais</a:t>
            </a:r>
            <a:endParaRPr lang="pt-BR" dirty="0"/>
          </a:p>
          <a:p>
            <a:pPr>
              <a:buNone/>
            </a:pPr>
            <a:r>
              <a:rPr lang="pt-BR" sz="2000" dirty="0">
                <a:ea typeface="+mn-lt"/>
                <a:cs typeface="+mn-lt"/>
              </a:rPr>
              <a:t>Todas organizações envolvidas no projeto podem ter políticas, procedimentos, planos e diretrizes formais e informais a considerar.</a:t>
            </a:r>
            <a:endParaRPr lang="pt-BR" dirty="0">
              <a:ea typeface="+mn-lt"/>
              <a:cs typeface="+mn-lt"/>
            </a:endParaRPr>
          </a:p>
          <a:p>
            <a:pPr>
              <a:buNone/>
            </a:pPr>
            <a:r>
              <a:rPr lang="pt-BR" sz="2000" dirty="0">
                <a:ea typeface="+mn-lt"/>
                <a:cs typeface="+mn-lt"/>
              </a:rPr>
              <a:t>Esses ativos também representam o aprendizado e o conhecimento das organizações obtidos de projetos anteriores.</a:t>
            </a:r>
            <a:endParaRPr lang="pt-BR" dirty="0">
              <a:cs typeface="Calibri"/>
            </a:endParaRPr>
          </a:p>
          <a:p>
            <a:pPr marL="0" indent="0">
              <a:buNone/>
            </a:pPr>
            <a:endParaRPr lang="pt-BR" sz="2000" dirty="0">
              <a:cs typeface="Calibri" panose="020F0502020204030204"/>
            </a:endParaRPr>
          </a:p>
          <a:p>
            <a:endParaRPr lang="pt-BR" sz="2000" dirty="0">
              <a:solidFill>
                <a:srgbClr val="000000"/>
              </a:solidFill>
              <a:ea typeface="+mn-lt"/>
              <a:cs typeface="+mn-lt"/>
            </a:endParaRP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690849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Detalhamento das Entradas</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pPr>
              <a:buNone/>
            </a:pPr>
            <a:r>
              <a:rPr lang="pt-BR" sz="2000" dirty="0">
                <a:ea typeface="+mn-lt"/>
                <a:cs typeface="+mn-lt"/>
              </a:rPr>
              <a:t>A declaração de trabalho é uma descrição narrativa dos produtos, serviços ou resultados esperados para o tratamento de algum problema ou necessidade.</a:t>
            </a:r>
            <a:endParaRPr lang="pt-BR" dirty="0">
              <a:ea typeface="+mn-lt"/>
              <a:cs typeface="+mn-lt"/>
            </a:endParaRPr>
          </a:p>
          <a:p>
            <a:pPr>
              <a:buNone/>
            </a:pPr>
            <a:r>
              <a:rPr lang="pt-BR" sz="2000" dirty="0">
                <a:ea typeface="+mn-lt"/>
                <a:cs typeface="+mn-lt"/>
              </a:rPr>
              <a:t>Em projetos internos, o solicitante provê os requisitos.</a:t>
            </a:r>
            <a:endParaRPr lang="pt-BR" dirty="0">
              <a:ea typeface="+mn-lt"/>
              <a:cs typeface="+mn-lt"/>
            </a:endParaRPr>
          </a:p>
          <a:p>
            <a:pPr>
              <a:buNone/>
            </a:pPr>
            <a:r>
              <a:rPr lang="pt-BR" sz="2000" dirty="0">
                <a:ea typeface="+mn-lt"/>
                <a:cs typeface="+mn-lt"/>
              </a:rPr>
              <a:t>Para externos, pode ser uma licitação, um convite, parte de um contrato ou resultado de algum levantamento junto a cliente.</a:t>
            </a:r>
            <a:endParaRPr lang="pt-BR" dirty="0">
              <a:ea typeface="+mn-lt"/>
              <a:cs typeface="+mn-lt"/>
            </a:endParaRPr>
          </a:p>
          <a:p>
            <a:pPr>
              <a:buNone/>
            </a:pPr>
            <a:endParaRPr lang="pt-BR" sz="2000" dirty="0">
              <a:cs typeface="Calibri" panose="020F0502020204030204"/>
            </a:endParaRPr>
          </a:p>
          <a:p>
            <a:pPr marL="0" indent="0">
              <a:buNone/>
            </a:pPr>
            <a:endParaRPr lang="pt-BR" sz="2000" dirty="0">
              <a:cs typeface="Calibri" panose="020F0502020204030204"/>
            </a:endParaRPr>
          </a:p>
          <a:p>
            <a:endParaRPr lang="pt-BR" sz="2000" dirty="0">
              <a:solidFill>
                <a:srgbClr val="000000"/>
              </a:solidFill>
              <a:ea typeface="+mn-lt"/>
              <a:cs typeface="+mn-lt"/>
            </a:endParaRP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818561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Detalhamento das Entradas</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pPr>
              <a:buNone/>
            </a:pPr>
            <a:r>
              <a:rPr lang="pt-BR" sz="2000" dirty="0">
                <a:ea typeface="+mn-lt"/>
                <a:cs typeface="+mn-lt"/>
              </a:rPr>
              <a:t>A declaração de trabalho deve conter pelo menos:</a:t>
            </a:r>
            <a:endParaRPr lang="pt-BR" dirty="0"/>
          </a:p>
          <a:p>
            <a:pPr>
              <a:buNone/>
            </a:pPr>
            <a:r>
              <a:rPr lang="pt-BR" sz="2000" dirty="0">
                <a:ea typeface="+mn-lt"/>
                <a:cs typeface="+mn-lt"/>
              </a:rPr>
              <a:t>O problema a resolver – pode ser uma demanda de mercado, avanço tecnológico, requisito legal ou consideração ambiental.</a:t>
            </a:r>
            <a:endParaRPr lang="pt-BR" dirty="0"/>
          </a:p>
          <a:p>
            <a:pPr>
              <a:buNone/>
            </a:pPr>
            <a:r>
              <a:rPr lang="pt-BR" sz="2000" dirty="0">
                <a:ea typeface="+mn-lt"/>
                <a:cs typeface="+mn-lt"/>
              </a:rPr>
              <a:t>Delimitação do escopo do produto e restrições para o trabalho de desenvolvimento.</a:t>
            </a:r>
            <a:endParaRPr lang="pt-BR" dirty="0"/>
          </a:p>
          <a:p>
            <a:pPr>
              <a:buNone/>
            </a:pPr>
            <a:r>
              <a:rPr lang="pt-BR" sz="2000" dirty="0">
                <a:ea typeface="+mn-lt"/>
                <a:cs typeface="+mn-lt"/>
              </a:rPr>
              <a:t>Alinhamento ao plano estratégico da entidade – projetos devem contribuir para os objetivos maiores da empresa.</a:t>
            </a:r>
            <a:endParaRPr lang="pt-BR" dirty="0"/>
          </a:p>
          <a:p>
            <a:pPr>
              <a:buNone/>
            </a:pPr>
            <a:endParaRPr lang="pt-BR" sz="2000" dirty="0">
              <a:ea typeface="+mn-lt"/>
              <a:cs typeface="+mn-lt"/>
            </a:endParaRPr>
          </a:p>
          <a:p>
            <a:pPr>
              <a:buNone/>
            </a:pPr>
            <a:endParaRPr lang="pt-BR" sz="2000" dirty="0">
              <a:cs typeface="Calibri" panose="020F0502020204030204"/>
            </a:endParaRPr>
          </a:p>
          <a:p>
            <a:pPr marL="0" indent="0">
              <a:buNone/>
            </a:pPr>
            <a:endParaRPr lang="pt-BR" sz="2000" dirty="0">
              <a:cs typeface="Calibri" panose="020F0502020204030204"/>
            </a:endParaRPr>
          </a:p>
          <a:p>
            <a:endParaRPr lang="pt-BR" sz="2000" dirty="0">
              <a:solidFill>
                <a:srgbClr val="000000"/>
              </a:solidFill>
              <a:ea typeface="+mn-lt"/>
              <a:cs typeface="+mn-lt"/>
            </a:endParaRP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36037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Detalhamento das Entradas</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pPr>
              <a:buNone/>
            </a:pPr>
            <a:r>
              <a:rPr lang="pt-BR" sz="2000" dirty="0">
                <a:ea typeface="+mn-lt"/>
                <a:cs typeface="+mn-lt"/>
              </a:rPr>
              <a:t>O modelo, o plano de negócio ou documento similar descreve a razão pela qual o projeto deve ser efetuado e suas fronteiras.</a:t>
            </a:r>
            <a:endParaRPr lang="pt-BR" dirty="0"/>
          </a:p>
          <a:p>
            <a:pPr>
              <a:buNone/>
            </a:pPr>
            <a:r>
              <a:rPr lang="pt-BR" sz="2000" dirty="0">
                <a:ea typeface="+mn-lt"/>
                <a:cs typeface="+mn-lt"/>
              </a:rPr>
              <a:t>Traz a análise custo-benefício estabelecendo limites para o projeto.</a:t>
            </a:r>
            <a:endParaRPr lang="pt-BR" dirty="0"/>
          </a:p>
          <a:p>
            <a:pPr>
              <a:buNone/>
            </a:pPr>
            <a:r>
              <a:rPr lang="pt-BR" sz="2000" dirty="0">
                <a:ea typeface="+mn-lt"/>
                <a:cs typeface="+mn-lt"/>
              </a:rPr>
              <a:t>Apresenta elementos para a análise de riscos, informações de interfaces, mercado esperado, influencias e pressupostos para a decisão de seguir com o projeto.</a:t>
            </a:r>
            <a:endParaRPr lang="pt-BR" dirty="0"/>
          </a:p>
          <a:p>
            <a:pPr>
              <a:buNone/>
            </a:pPr>
            <a:r>
              <a:rPr lang="pt-BR" sz="2000" dirty="0">
                <a:ea typeface="+mn-lt"/>
                <a:cs typeface="+mn-lt"/>
              </a:rPr>
              <a:t>Acordos podem ter sido necessários</a:t>
            </a:r>
            <a:endParaRPr lang="pt-BR" dirty="0"/>
          </a:p>
          <a:p>
            <a:pPr>
              <a:buNone/>
            </a:pPr>
            <a:r>
              <a:rPr lang="pt-BR" sz="2000" dirty="0">
                <a:ea typeface="+mn-lt"/>
                <a:cs typeface="+mn-lt"/>
              </a:rPr>
              <a:t>MOU (memorando de entendimentos)</a:t>
            </a:r>
            <a:endParaRPr lang="pt-BR" dirty="0"/>
          </a:p>
          <a:p>
            <a:pPr>
              <a:buNone/>
            </a:pPr>
            <a:r>
              <a:rPr lang="pt-BR" sz="2000" dirty="0">
                <a:ea typeface="+mn-lt"/>
                <a:cs typeface="+mn-lt"/>
              </a:rPr>
              <a:t>SLA (acordo de níveis de serviço)</a:t>
            </a:r>
            <a:endParaRPr lang="pt-BR" dirty="0"/>
          </a:p>
          <a:p>
            <a:pPr>
              <a:buNone/>
            </a:pPr>
            <a:r>
              <a:rPr lang="pt-BR" sz="2000" dirty="0">
                <a:ea typeface="+mn-lt"/>
                <a:cs typeface="+mn-lt"/>
              </a:rPr>
              <a:t>NDA (non </a:t>
            </a:r>
            <a:r>
              <a:rPr lang="pt-BR" sz="2000" dirty="0" err="1">
                <a:ea typeface="+mn-lt"/>
                <a:cs typeface="+mn-lt"/>
              </a:rPr>
              <a:t>disclosure</a:t>
            </a:r>
            <a:r>
              <a:rPr lang="pt-BR" sz="2000" dirty="0">
                <a:ea typeface="+mn-lt"/>
                <a:cs typeface="+mn-lt"/>
              </a:rPr>
              <a:t> </a:t>
            </a:r>
            <a:r>
              <a:rPr lang="pt-BR" sz="2000" dirty="0" err="1">
                <a:ea typeface="+mn-lt"/>
                <a:cs typeface="+mn-lt"/>
              </a:rPr>
              <a:t>agreement</a:t>
            </a:r>
            <a:r>
              <a:rPr lang="pt-BR" sz="2000" dirty="0">
                <a:ea typeface="+mn-lt"/>
                <a:cs typeface="+mn-lt"/>
              </a:rPr>
              <a:t> – sigilo)</a:t>
            </a:r>
            <a:endParaRPr lang="pt-BR" dirty="0"/>
          </a:p>
          <a:p>
            <a:pPr>
              <a:buNone/>
            </a:pPr>
            <a:r>
              <a:rPr lang="pt-BR" sz="2000" dirty="0">
                <a:ea typeface="+mn-lt"/>
                <a:cs typeface="+mn-lt"/>
              </a:rPr>
              <a:t>Cartas de intenção...</a:t>
            </a:r>
            <a:endParaRPr lang="pt-BR" dirty="0"/>
          </a:p>
          <a:p>
            <a:pPr>
              <a:buNone/>
            </a:pPr>
            <a:endParaRPr lang="pt-BR" sz="2000" dirty="0">
              <a:cs typeface="Calibri"/>
            </a:endParaRPr>
          </a:p>
          <a:p>
            <a:pPr>
              <a:buNone/>
            </a:pPr>
            <a:endParaRPr lang="pt-BR" sz="2000" dirty="0">
              <a:ea typeface="+mn-lt"/>
              <a:cs typeface="+mn-lt"/>
            </a:endParaRPr>
          </a:p>
          <a:p>
            <a:pPr>
              <a:buNone/>
            </a:pPr>
            <a:endParaRPr lang="pt-BR" sz="2000" dirty="0">
              <a:cs typeface="Calibri" panose="020F0502020204030204"/>
            </a:endParaRPr>
          </a:p>
          <a:p>
            <a:pPr marL="0" indent="0">
              <a:buNone/>
            </a:pPr>
            <a:endParaRPr lang="pt-BR" sz="2000" dirty="0">
              <a:cs typeface="Calibri" panose="020F0502020204030204"/>
            </a:endParaRPr>
          </a:p>
          <a:p>
            <a:endParaRPr lang="pt-BR" sz="2000" dirty="0">
              <a:solidFill>
                <a:srgbClr val="000000"/>
              </a:solidFill>
              <a:ea typeface="+mn-lt"/>
              <a:cs typeface="+mn-lt"/>
            </a:endParaRP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466527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Detalhamento das Entradas</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pPr>
              <a:buNone/>
            </a:pPr>
            <a:r>
              <a:rPr lang="pt-BR" sz="2000" dirty="0">
                <a:ea typeface="+mn-lt"/>
                <a:cs typeface="+mn-lt"/>
              </a:rPr>
              <a:t>Nos fatores ambientais da empresa</a:t>
            </a:r>
            <a:endParaRPr lang="pt-BR" dirty="0"/>
          </a:p>
          <a:p>
            <a:pPr>
              <a:buNone/>
            </a:pPr>
            <a:r>
              <a:rPr lang="pt-BR" sz="2000" dirty="0">
                <a:ea typeface="+mn-lt"/>
                <a:cs typeface="+mn-lt"/>
              </a:rPr>
              <a:t>Infraestrutura (equipamentos e instalações)</a:t>
            </a:r>
            <a:endParaRPr lang="pt-BR" dirty="0"/>
          </a:p>
          <a:p>
            <a:pPr>
              <a:buNone/>
            </a:pPr>
            <a:r>
              <a:rPr lang="pt-BR" sz="2000" dirty="0">
                <a:ea typeface="+mn-lt"/>
                <a:cs typeface="+mn-lt"/>
              </a:rPr>
              <a:t>Recursos humanos (habilidades, disciplinas e conhecimento, como projeto, desenvolvimento, departamento jurídico, contratação e compras)</a:t>
            </a:r>
            <a:endParaRPr lang="pt-BR" dirty="0"/>
          </a:p>
          <a:p>
            <a:pPr>
              <a:buNone/>
            </a:pPr>
            <a:r>
              <a:rPr lang="pt-BR" sz="2000" dirty="0">
                <a:ea typeface="+mn-lt"/>
                <a:cs typeface="+mn-lt"/>
              </a:rPr>
              <a:t>Administração de pessoal (diretrizes de contratação e demissão, análises de desempenho dos funcionários e registros de treinamento)</a:t>
            </a:r>
            <a:endParaRPr lang="pt-BR" dirty="0"/>
          </a:p>
          <a:p>
            <a:pPr>
              <a:buNone/>
            </a:pPr>
            <a:r>
              <a:rPr lang="pt-BR" sz="2000" dirty="0">
                <a:ea typeface="+mn-lt"/>
                <a:cs typeface="+mn-lt"/>
              </a:rPr>
              <a:t>Sistema de autorização do trabalho da empresa</a:t>
            </a:r>
            <a:endParaRPr lang="pt-BR" dirty="0"/>
          </a:p>
          <a:p>
            <a:pPr>
              <a:buNone/>
            </a:pPr>
            <a:r>
              <a:rPr lang="pt-BR" sz="2000" dirty="0">
                <a:ea typeface="+mn-lt"/>
                <a:cs typeface="+mn-lt"/>
              </a:rPr>
              <a:t>Condições do mercado</a:t>
            </a:r>
            <a:endParaRPr lang="pt-BR" dirty="0"/>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dirty="0">
              <a:cs typeface="Calibri" panose="020F0502020204030204"/>
            </a:endParaRPr>
          </a:p>
          <a:p>
            <a:pPr marL="0" indent="0">
              <a:buNone/>
            </a:pPr>
            <a:endParaRPr lang="pt-BR" sz="2000" dirty="0">
              <a:cs typeface="Calibri" panose="020F0502020204030204"/>
            </a:endParaRPr>
          </a:p>
          <a:p>
            <a:endParaRPr lang="pt-BR" sz="2000" dirty="0">
              <a:solidFill>
                <a:srgbClr val="000000"/>
              </a:solidFill>
              <a:ea typeface="+mn-lt"/>
              <a:cs typeface="+mn-lt"/>
            </a:endParaRP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5592219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Tema</vt:lpstr>
      </vt:variant>
      <vt:variant>
        <vt:i4>1</vt:i4>
      </vt:variant>
      <vt:variant>
        <vt:lpstr>Títulos de slides</vt:lpstr>
      </vt:variant>
      <vt:variant>
        <vt:i4>10</vt:i4>
      </vt:variant>
    </vt:vector>
  </HeadingPairs>
  <TitlesOfParts>
    <vt:vector size="11" baseType="lpstr">
      <vt:lpstr>Office Theme</vt:lpstr>
      <vt:lpstr>PMBOK 5ª Edição Capítulo 4</vt:lpstr>
      <vt:lpstr>Processos</vt:lpstr>
      <vt:lpstr>Gerenciamento da integração do projeto</vt:lpstr>
      <vt:lpstr>4.1 Desenvolver o plano do projeto</vt:lpstr>
      <vt:lpstr>4.1 Desenvolver o plano do projeto</vt:lpstr>
      <vt:lpstr>Detalhamento das Entradas</vt:lpstr>
      <vt:lpstr>Detalhamento das Entradas</vt:lpstr>
      <vt:lpstr>Detalhamento das Entradas</vt:lpstr>
      <vt:lpstr>Detalhamento das Entradas</vt:lpstr>
      <vt:lpstr>Detalhamento das Entradas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
  <cp:lastModifiedBy/>
  <cp:revision>307</cp:revision>
  <dcterms:created xsi:type="dcterms:W3CDTF">2022-11-30T16:13:14Z</dcterms:created>
  <dcterms:modified xsi:type="dcterms:W3CDTF">2022-12-03T12:34:13Z</dcterms:modified>
</cp:coreProperties>
</file>