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E0636-B272-A9D5-2FB9-AFCB5B698113}" v="41" dt="2022-12-03T12:54:24.537"/>
    <p1510:client id="{132CBBF5-BF36-4CB1-E71F-72EFD72BC926}" v="53" dt="2022-12-03T13:05:04.101"/>
    <p1510:client id="{48F91746-B893-61F0-E2B5-F484DCEDD16B}" v="352" dt="2022-12-03T12:34:12.174"/>
    <p1510:client id="{89141EF4-D9B1-448E-BF85-A061974F4635}" v="40" dt="2022-11-30T16:19:30.454"/>
    <p1510:client id="{AAE71220-A1A8-A349-D335-1D78B8499119}" v="13" dt="2022-12-03T12:10:22.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25535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9637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15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9849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63794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68224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6435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24812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9122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116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97280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19358140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85704" y="2302254"/>
            <a:ext cx="6413500" cy="866565"/>
          </a:xfrm>
        </p:spPr>
        <p:txBody>
          <a:bodyPr>
            <a:normAutofit/>
          </a:bodyPr>
          <a:lstStyle/>
          <a:p>
            <a:pPr algn="l"/>
            <a:r>
              <a:rPr lang="de-DE" sz="4000">
                <a:cs typeface="Calibri Light"/>
              </a:rPr>
              <a:t>PMBOK 5ª </a:t>
            </a:r>
            <a:r>
              <a:rPr lang="de-DE" sz="4000" err="1">
                <a:cs typeface="Calibri Light"/>
              </a:rPr>
              <a:t>Edição</a:t>
            </a:r>
            <a:r>
              <a:rPr lang="de-DE" sz="4000">
                <a:cs typeface="Calibri Light"/>
              </a:rPr>
              <a:t> </a:t>
            </a:r>
            <a:r>
              <a:rPr lang="de-DE" sz="4000" err="1">
                <a:cs typeface="Calibri Light"/>
              </a:rPr>
              <a:t>Capítulo</a:t>
            </a:r>
            <a:r>
              <a:rPr lang="de-DE" sz="4000">
                <a:cs typeface="Calibri Light"/>
              </a:rPr>
              <a:t> 4</a:t>
            </a:r>
            <a:endParaRPr lang="en-US" sz="4000"/>
          </a:p>
        </p:txBody>
      </p:sp>
      <p:sp>
        <p:nvSpPr>
          <p:cNvPr id="3" name="Subtítulo 2"/>
          <p:cNvSpPr>
            <a:spLocks noGrp="1"/>
          </p:cNvSpPr>
          <p:nvPr>
            <p:ph type="subTitle" idx="1"/>
          </p:nvPr>
        </p:nvSpPr>
        <p:spPr>
          <a:xfrm>
            <a:off x="423333" y="3533257"/>
            <a:ext cx="5930900" cy="657117"/>
          </a:xfrm>
        </p:spPr>
        <p:txBody>
          <a:bodyPr vert="horz" lIns="91440" tIns="45720" rIns="91440" bIns="45720" rtlCol="0" anchor="t">
            <a:normAutofit/>
          </a:bodyPr>
          <a:lstStyle/>
          <a:p>
            <a:pPr algn="l"/>
            <a:r>
              <a:rPr lang="de-DE" b="1" err="1">
                <a:cs typeface="Calibri"/>
              </a:rPr>
              <a:t>Gerenciamento</a:t>
            </a:r>
            <a:r>
              <a:rPr lang="de-DE" b="1">
                <a:cs typeface="Calibri"/>
              </a:rPr>
              <a:t> da </a:t>
            </a:r>
            <a:r>
              <a:rPr lang="de-DE" b="1" err="1">
                <a:cs typeface="Calibri"/>
              </a:rPr>
              <a:t>integração</a:t>
            </a:r>
            <a:r>
              <a:rPr lang="de-DE" b="1">
                <a:cs typeface="Calibri"/>
              </a:rPr>
              <a:t> do </a:t>
            </a:r>
            <a:r>
              <a:rPr lang="de-DE" b="1" err="1">
                <a:cs typeface="Calibri"/>
              </a:rPr>
              <a:t>projeto</a:t>
            </a:r>
            <a:endParaRPr lang="de-DE" b="1" err="1"/>
          </a:p>
        </p:txBody>
      </p:sp>
      <p:pic>
        <p:nvPicPr>
          <p:cNvPr id="5" name="Imagem 5">
            <a:extLst>
              <a:ext uri="{FF2B5EF4-FFF2-40B4-BE49-F238E27FC236}">
                <a16:creationId xmlns:a16="http://schemas.microsoft.com/office/drawing/2014/main" id="{4548D243-C1FC-34F6-602B-6A350AD6D279}"/>
              </a:ext>
            </a:extLst>
          </p:cNvPr>
          <p:cNvPicPr>
            <a:picLocks noChangeAspect="1"/>
          </p:cNvPicPr>
          <p:nvPr/>
        </p:nvPicPr>
        <p:blipFill>
          <a:blip r:embed="rId2"/>
          <a:stretch>
            <a:fillRect/>
          </a:stretch>
        </p:blipFill>
        <p:spPr>
          <a:xfrm>
            <a:off x="8663110" y="1051013"/>
            <a:ext cx="3207156" cy="2217120"/>
          </a:xfrm>
          <a:prstGeom prst="rect">
            <a:avLst/>
          </a:prstGeom>
        </p:spPr>
      </p:pic>
      <p:pic>
        <p:nvPicPr>
          <p:cNvPr id="4" name="Imagem 4">
            <a:extLst>
              <a:ext uri="{FF2B5EF4-FFF2-40B4-BE49-F238E27FC236}">
                <a16:creationId xmlns:a16="http://schemas.microsoft.com/office/drawing/2014/main" id="{299AA7BA-00D0-8B94-16D6-DBEA09654EE3}"/>
              </a:ext>
            </a:extLst>
          </p:cNvPr>
          <p:cNvPicPr>
            <a:picLocks noChangeAspect="1"/>
          </p:cNvPicPr>
          <p:nvPr/>
        </p:nvPicPr>
        <p:blipFill>
          <a:blip r:embed="rId3"/>
          <a:stretch>
            <a:fillRect/>
          </a:stretch>
        </p:blipFill>
        <p:spPr>
          <a:xfrm>
            <a:off x="7829549" y="4226702"/>
            <a:ext cx="4040717" cy="1353639"/>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Ainda fatores ambientais da empresa</a:t>
            </a:r>
            <a:endParaRPr lang="pt-BR"/>
          </a:p>
          <a:p>
            <a:pPr>
              <a:buNone/>
            </a:pPr>
            <a:r>
              <a:rPr lang="pt-BR" sz="2000">
                <a:ea typeface="+mn-lt"/>
                <a:cs typeface="+mn-lt"/>
              </a:rPr>
              <a:t>Tolerância a risco das partes interessadas</a:t>
            </a:r>
            <a:endParaRPr lang="pt-BR"/>
          </a:p>
          <a:p>
            <a:pPr>
              <a:buNone/>
            </a:pPr>
            <a:r>
              <a:rPr lang="pt-BR" sz="2000">
                <a:ea typeface="+mn-lt"/>
                <a:cs typeface="+mn-lt"/>
              </a:rPr>
              <a:t>Bancos de dados comerciais (dados padronizados de estimativa de custos, informações sobre estudos de risco do setor e bancos de dados de riscos)</a:t>
            </a:r>
            <a:endParaRPr lang="pt-BR"/>
          </a:p>
          <a:p>
            <a:pPr>
              <a:buNone/>
            </a:pPr>
            <a:r>
              <a:rPr lang="pt-BR" sz="2000">
                <a:ea typeface="+mn-lt"/>
                <a:cs typeface="+mn-lt"/>
              </a:rPr>
              <a:t>Sistemas de informações do gerenciamento de projetos (conjunto de ferramentas automatizadas, para elaboração de cronogramas, sistema de gerenciamento de configuração, coleta e distribuição de informações ou interfaces Web para outros sistemas on-line automatizados).</a:t>
            </a:r>
            <a:endParaRPr lang="pt-B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021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Os ativos de processos organizacionais poderiam ser agrupados em duas categorias:</a:t>
            </a:r>
            <a:endParaRPr lang="pt-BR" dirty="0"/>
          </a:p>
          <a:p>
            <a:pPr>
              <a:buNone/>
            </a:pPr>
            <a:r>
              <a:rPr lang="pt-BR" sz="2000" dirty="0">
                <a:ea typeface="+mn-lt"/>
                <a:cs typeface="+mn-lt"/>
              </a:rPr>
              <a:t>1ª) Procedimentos da organização para realizar o trabalho:</a:t>
            </a:r>
            <a:endParaRPr lang="pt-BR" dirty="0"/>
          </a:p>
          <a:p>
            <a:pPr>
              <a:buNone/>
            </a:pPr>
            <a:r>
              <a:rPr lang="pt-BR" sz="2000" dirty="0">
                <a:ea typeface="+mn-lt"/>
                <a:cs typeface="+mn-lt"/>
              </a:rPr>
              <a:t>Processos organizacionais padrão, como normas, políticas (segurança, saúde e política de gerenciamento de projetos), ciclos de vida padrão do produto e do projeto, políticas e procedimentos de qualidade</a:t>
            </a:r>
            <a:endParaRPr lang="pt-BR" dirty="0"/>
          </a:p>
          <a:p>
            <a:pPr>
              <a:buNone/>
            </a:pPr>
            <a:r>
              <a:rPr lang="pt-BR" sz="2000" dirty="0">
                <a:ea typeface="+mn-lt"/>
                <a:cs typeface="+mn-lt"/>
              </a:rPr>
              <a:t>Por exemplo: auditorias de processo, metas de melhoria, listas de verificação e definições padronizadas de processos para uso na organização.</a:t>
            </a:r>
            <a:endParaRPr lang="pt-BR" dirty="0"/>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6691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mais procedimentos da organização para realizar o trabalho:</a:t>
            </a:r>
            <a:endParaRPr lang="pt-BR" dirty="0">
              <a:ea typeface="+mn-lt"/>
              <a:cs typeface="+mn-lt"/>
            </a:endParaRPr>
          </a:p>
          <a:p>
            <a:pPr>
              <a:buNone/>
            </a:pPr>
            <a:r>
              <a:rPr lang="pt-BR" sz="2000" dirty="0">
                <a:ea typeface="+mn-lt"/>
                <a:cs typeface="+mn-lt"/>
              </a:rPr>
              <a:t>Diretrizes padronizadas, instruções de trabalho, critérios de avaliação de propostas e de medição de desempenho</a:t>
            </a:r>
            <a:endParaRPr lang="pt-BR" dirty="0"/>
          </a:p>
          <a:p>
            <a:pPr>
              <a:buNone/>
            </a:pPr>
            <a:r>
              <a:rPr lang="pt-BR" sz="2000" dirty="0">
                <a:ea typeface="+mn-lt"/>
                <a:cs typeface="+mn-lt"/>
              </a:rPr>
              <a:t>Modelos (de risco, estrutura analítica do projeto, do diagrama de rede do cronograma do projeto)</a:t>
            </a:r>
            <a:endParaRPr lang="pt-BR" dirty="0"/>
          </a:p>
          <a:p>
            <a:pPr>
              <a:buNone/>
            </a:pPr>
            <a:r>
              <a:rPr lang="pt-BR" sz="2000" dirty="0">
                <a:ea typeface="+mn-lt"/>
                <a:cs typeface="+mn-lt"/>
              </a:rPr>
              <a:t>Diretrizes e critérios para adequação do conjunto de processos padrão da organização para satisfazer às necessidades específicas do projeto</a:t>
            </a:r>
            <a:endParaRPr lang="pt-BR" dirty="0"/>
          </a:p>
          <a:p>
            <a:pPr>
              <a:buNone/>
            </a:pPr>
            <a:r>
              <a:rPr lang="pt-BR" sz="2000" dirty="0">
                <a:ea typeface="+mn-lt"/>
                <a:cs typeface="+mn-lt"/>
              </a:rPr>
              <a:t>Requisitos de comunicação da organização (a tecnologia de comunicação específica disponível, meios de comunicação permitidos, retenção de registros e requisitos de segurança).</a:t>
            </a:r>
            <a:endParaRPr lang="pt-BR" dirty="0"/>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162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ainda mais procedimentos da organização para realizar o trabalho:</a:t>
            </a:r>
            <a:endParaRPr lang="pt-BR" dirty="0">
              <a:ea typeface="+mn-lt"/>
              <a:cs typeface="+mn-lt"/>
            </a:endParaRPr>
          </a:p>
          <a:p>
            <a:pPr>
              <a:buNone/>
            </a:pPr>
            <a:r>
              <a:rPr lang="pt-BR" sz="2000" dirty="0">
                <a:ea typeface="+mn-lt"/>
                <a:cs typeface="+mn-lt"/>
              </a:rPr>
              <a:t>Os requisitos ou diretrizes para encerramento do projeto (auditorias finais do projeto, avaliações, validações de produtos e critérios de aceitação)</a:t>
            </a:r>
            <a:endParaRPr lang="pt-BR" dirty="0"/>
          </a:p>
          <a:p>
            <a:pPr>
              <a:buNone/>
            </a:pPr>
            <a:r>
              <a:rPr lang="pt-BR" sz="2000" dirty="0">
                <a:ea typeface="+mn-lt"/>
                <a:cs typeface="+mn-lt"/>
              </a:rPr>
              <a:t>Os controles financeiros (relatórios de horas, revisões de despesas e desembolsos necessários, códigos de contabilidade e cláusulas contratuais padrão)</a:t>
            </a:r>
            <a:endParaRPr lang="pt-BR" dirty="0">
              <a:ea typeface="+mn-lt"/>
              <a:cs typeface="+mn-lt"/>
            </a:endParaRPr>
          </a:p>
          <a:p>
            <a:pPr>
              <a:buNone/>
            </a:pPr>
            <a:r>
              <a:rPr lang="pt-BR" sz="2000" dirty="0">
                <a:ea typeface="+mn-lt"/>
                <a:cs typeface="+mn-lt"/>
              </a:rPr>
              <a:t>O gerenciamento de problemas e defeitos, sua identificação, resolução e acompanhamento de itens de </a:t>
            </a:r>
            <a:r>
              <a:rPr lang="pt-BR" sz="2000" dirty="0" err="1">
                <a:ea typeface="+mn-lt"/>
                <a:cs typeface="+mn-lt"/>
              </a:rPr>
              <a:t>ação.O</a:t>
            </a:r>
            <a:r>
              <a:rPr lang="pt-BR" sz="2000" dirty="0">
                <a:ea typeface="+mn-lt"/>
                <a:cs typeface="+mn-lt"/>
              </a:rPr>
              <a:t> controle de mudanças, inclusive os passos para modificação das normas, políticas, planos e procedimentos oficiais da empresa — ou quaisquer documentos do projeto — e como essas mudanças serão aprovadas e validadas.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0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dirty="0">
                <a:ea typeface="+mn-lt"/>
                <a:cs typeface="+mn-lt"/>
              </a:rPr>
              <a:t>1ª) último - procedimentos da organização para realizar o trabalho:</a:t>
            </a:r>
            <a:endParaRPr lang="pt-BR" dirty="0">
              <a:ea typeface="+mn-lt"/>
              <a:cs typeface="+mn-lt"/>
            </a:endParaRPr>
          </a:p>
          <a:p>
            <a:pPr>
              <a:buNone/>
            </a:pPr>
            <a:r>
              <a:rPr lang="pt-BR" sz="2000" dirty="0">
                <a:ea typeface="+mn-lt"/>
                <a:cs typeface="+mn-lt"/>
              </a:rPr>
              <a:t>Procedimentos de controle de riscos, inclusive categorias de risco, impacto e definição de probabilidade e matriz de probabilidade e impacto;</a:t>
            </a:r>
            <a:endParaRPr lang="pt-BR" dirty="0"/>
          </a:p>
          <a:p>
            <a:pPr>
              <a:buNone/>
            </a:pPr>
            <a:r>
              <a:rPr lang="pt-BR" sz="2000" dirty="0">
                <a:ea typeface="+mn-lt"/>
                <a:cs typeface="+mn-lt"/>
              </a:rPr>
              <a:t>Procedimentos para aprovar e emitir autorizações do trabalho;</a:t>
            </a:r>
            <a:endParaRPr lang="pt-BR" dirty="0"/>
          </a:p>
          <a:p>
            <a:pPr>
              <a:buNone/>
            </a:pPr>
            <a:r>
              <a:rPr lang="pt-BR" sz="2000" dirty="0">
                <a:ea typeface="+mn-lt"/>
                <a:cs typeface="+mn-lt"/>
              </a:rPr>
              <a:t>E demais idiossincrasias das rotinas da organização, legislação a obedecer, regras da “matriz”, idioma dos documentos...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0099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Ativos de processos organizacionais</a:t>
            </a:r>
            <a:endParaRPr lang="pt-BR" b="1" dirty="0"/>
          </a:p>
          <a:p>
            <a:pPr>
              <a:buNone/>
            </a:pPr>
            <a:r>
              <a:rPr lang="pt-BR" sz="2000" dirty="0">
                <a:ea typeface="+mn-lt"/>
                <a:cs typeface="+mn-lt"/>
              </a:rPr>
              <a:t>2ª) Base de conhecimento corporativo para armazenar e recuperar informações:</a:t>
            </a:r>
            <a:endParaRPr lang="pt-BR" dirty="0">
              <a:ea typeface="+mn-lt"/>
              <a:cs typeface="+mn-lt"/>
            </a:endParaRPr>
          </a:p>
          <a:p>
            <a:pPr>
              <a:buNone/>
            </a:pPr>
            <a:r>
              <a:rPr lang="pt-BR" sz="2000" dirty="0">
                <a:ea typeface="+mn-lt"/>
                <a:cs typeface="+mn-lt"/>
              </a:rPr>
              <a:t>Banco de dados de medição de processos usado para coletar e disponibilizar os dados de medição de processos e produtos;</a:t>
            </a:r>
            <a:endParaRPr lang="pt-BR" dirty="0">
              <a:ea typeface="+mn-lt"/>
              <a:cs typeface="+mn-lt"/>
            </a:endParaRPr>
          </a:p>
          <a:p>
            <a:pPr>
              <a:buNone/>
            </a:pPr>
            <a:r>
              <a:rPr lang="pt-BR" sz="2000" dirty="0">
                <a:ea typeface="+mn-lt"/>
                <a:cs typeface="+mn-lt"/>
              </a:rPr>
              <a:t>Arquivos do projeto</a:t>
            </a:r>
            <a:endParaRPr lang="pt-BR" dirty="0"/>
          </a:p>
          <a:p>
            <a:pPr>
              <a:buNone/>
            </a:pPr>
            <a:r>
              <a:rPr lang="pt-BR" sz="2000" dirty="0">
                <a:ea typeface="+mn-lt"/>
                <a:cs typeface="+mn-lt"/>
              </a:rPr>
              <a:t>escopo, custo, cronograma e linhas de base da qualidade, da medição de desempenho, calendários do projeto, diagramas de rede do cronograma do projeto, registros de riscos, ações de resposta planejadas e impacto de risco definido...</a:t>
            </a:r>
            <a:endParaRPr lang="pt-BR" dirty="0"/>
          </a:p>
          <a:p>
            <a:pPr>
              <a:buNone/>
            </a:pPr>
            <a:r>
              <a:rPr lang="pt-BR" sz="2000" dirty="0">
                <a:ea typeface="+mn-lt"/>
                <a:cs typeface="+mn-lt"/>
              </a:rPr>
              <a:t>Informações históricas e lições aprendidas (registros e documentos de projetos, todas as informações e a documentação relativas ao encerramento do projeto, sobre os resultados de decisões a respeito da seleção de projetos anteriores, seu desempenho e informações do esforço de gerenciamento de riscos).</a:t>
            </a:r>
            <a:endParaRPr lang="pt-BR" dirty="0"/>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9551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Base de conhecimento corporativo da empresa</a:t>
            </a:r>
            <a:endParaRPr lang="pt-BR" b="1" dirty="0"/>
          </a:p>
          <a:p>
            <a:pPr>
              <a:buNone/>
            </a:pPr>
            <a:r>
              <a:rPr lang="pt-BR" sz="2000" dirty="0">
                <a:ea typeface="+mn-lt"/>
                <a:cs typeface="+mn-lt"/>
              </a:rPr>
              <a:t>Banco de dados de gerenciamento de problemas e defeitos contendo o andamento de problemas e defeitos, informações de controle, resolução de problemas e defeitos e resultados de itens de ação.</a:t>
            </a:r>
            <a:endParaRPr lang="pt-BR" dirty="0"/>
          </a:p>
          <a:p>
            <a:pPr>
              <a:buNone/>
            </a:pPr>
            <a:r>
              <a:rPr lang="pt-BR" sz="2000" dirty="0">
                <a:ea typeface="+mn-lt"/>
                <a:cs typeface="+mn-lt"/>
              </a:rPr>
              <a:t>Base de conhecimento de gerenciamento de configuração contendo as versões e as linhas de base de todas as normas, políticas, procedimentos oficiais da empresa e quaisquer documentos de projetos.</a:t>
            </a:r>
            <a:endParaRPr lang="pt-BR" dirty="0"/>
          </a:p>
          <a:p>
            <a:pPr>
              <a:buNone/>
            </a:pPr>
            <a:r>
              <a:rPr lang="pt-BR" sz="2000" dirty="0">
                <a:ea typeface="+mn-lt"/>
                <a:cs typeface="+mn-lt"/>
              </a:rPr>
              <a:t>Banco de dados financeiro contendo informações como horas de mão-de-obra, custos incorridos, orçamentos e estouros nos custos do projeto.</a:t>
            </a:r>
            <a:endParaRPr lang="pt-BR" dirty="0"/>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6738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Opinião especializada</a:t>
            </a:r>
            <a:endParaRPr lang="pt-BR" b="1" dirty="0"/>
          </a:p>
          <a:p>
            <a:pPr>
              <a:buNone/>
            </a:pPr>
            <a:r>
              <a:rPr lang="pt-BR" sz="2000" dirty="0">
                <a:ea typeface="+mn-lt"/>
                <a:cs typeface="+mn-lt"/>
              </a:rPr>
              <a:t>Usada para avaliar as entradas necessárias para desenvolver o termo de abertura do projeto. São aplicadas a qualquer detalhe técnico e de gerenciamento durante esse processo.</a:t>
            </a:r>
            <a:endParaRPr lang="pt-BR" dirty="0">
              <a:ea typeface="+mn-lt"/>
              <a:cs typeface="+mn-lt"/>
            </a:endParaRPr>
          </a:p>
          <a:p>
            <a:pPr>
              <a:buNone/>
            </a:pPr>
            <a:r>
              <a:rPr lang="pt-BR" sz="2000" dirty="0">
                <a:ea typeface="+mn-lt"/>
                <a:cs typeface="+mn-lt"/>
              </a:rPr>
              <a:t>Essa especialização pode ser oferecida por qualquer grupo ou pessoa com conhecimento ou treinamento especializado, disponível em outras unidades dentro da organização, consultores, partes interessadas (como clientes ou patrocinadores), associações profissionais e técnicas...</a:t>
            </a:r>
            <a:endParaRPr lang="pt-BR" dirty="0"/>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3410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Ferramentas e técnicas</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.2 Técnicas de facilitadores</a:t>
            </a:r>
            <a:endParaRPr lang="pt-BR" b="1" dirty="0"/>
          </a:p>
          <a:p>
            <a:pPr>
              <a:buNone/>
            </a:pPr>
            <a:r>
              <a:rPr lang="pt-BR" sz="2000" dirty="0">
                <a:ea typeface="+mn-lt"/>
                <a:cs typeface="+mn-lt"/>
              </a:rPr>
              <a:t>Brainstorming, resolução de conflitos, design </a:t>
            </a:r>
            <a:r>
              <a:rPr lang="pt-BR" sz="2000" dirty="0" err="1">
                <a:ea typeface="+mn-lt"/>
                <a:cs typeface="+mn-lt"/>
              </a:rPr>
              <a:t>thinking</a:t>
            </a:r>
            <a:r>
              <a:rPr lang="pt-BR" sz="2000" dirty="0">
                <a:ea typeface="+mn-lt"/>
                <a:cs typeface="+mn-lt"/>
              </a:rPr>
              <a:t>, resolução de problemas e reuniões.</a:t>
            </a:r>
            <a:endParaRPr lang="pt-BR" dirty="0"/>
          </a:p>
          <a:p>
            <a:pPr>
              <a:buNone/>
            </a:pPr>
            <a:r>
              <a:rPr lang="pt-BR" sz="2000" dirty="0">
                <a:ea typeface="+mn-lt"/>
                <a:cs typeface="+mn-lt"/>
              </a:rPr>
              <a:t>Medição de benefícios, modelos de pontuação, contribuição de benefícios ou modelos econômicos.</a:t>
            </a:r>
            <a:endParaRPr lang="pt-BR" dirty="0">
              <a:ea typeface="+mn-lt"/>
              <a:cs typeface="+mn-lt"/>
            </a:endParaRPr>
          </a:p>
          <a:p>
            <a:pPr>
              <a:buNone/>
            </a:pPr>
            <a:r>
              <a:rPr lang="pt-BR" sz="2000" dirty="0">
                <a:ea typeface="+mn-lt"/>
                <a:cs typeface="+mn-lt"/>
              </a:rPr>
              <a:t>Modelos matemáticos que usam algoritmos de programação linear, não-linear, dinâmica...</a:t>
            </a:r>
            <a:endParaRPr lang="pt-BR" dirty="0">
              <a:ea typeface="+mn-lt"/>
              <a:cs typeface="+mn-lt"/>
            </a:endParaRPr>
          </a:p>
          <a:p>
            <a:pPr>
              <a:buNone/>
            </a:pPr>
            <a:r>
              <a:rPr lang="pt-BR" sz="2000" dirty="0">
                <a:ea typeface="+mn-lt"/>
                <a:cs typeface="+mn-lt"/>
              </a:rPr>
              <a:t>Estatísticas</a:t>
            </a:r>
            <a:endParaRPr lang="pt-BR" dirty="0"/>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40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b="1" dirty="0">
                <a:ea typeface="+mn-lt"/>
                <a:cs typeface="+mn-lt"/>
              </a:rPr>
              <a:t>.1 Termo de abertura do projeto</a:t>
            </a:r>
            <a:r>
              <a:rPr lang="pt-BR" sz="2000" dirty="0">
                <a:ea typeface="+mn-lt"/>
                <a:cs typeface="+mn-lt"/>
              </a:rPr>
              <a:t>(ou o nome que a entidade resolver dar)</a:t>
            </a:r>
            <a:endParaRPr lang="pt-BR" dirty="0"/>
          </a:p>
          <a:p>
            <a:pPr>
              <a:buNone/>
            </a:pPr>
            <a:r>
              <a:rPr lang="pt-BR" sz="2000" dirty="0">
                <a:ea typeface="+mn-lt"/>
                <a:cs typeface="+mn-lt"/>
              </a:rPr>
              <a:t>Autoriza formalmente o projeto, contém as informações que a entidade julgar necessárias para iniciar, alocar recursos, estabelecer o gerenciamento e o acompanhamento dos resultados previstos.</a:t>
            </a:r>
            <a:endParaRPr lang="pt-BR" dirty="0">
              <a:ea typeface="+mn-lt"/>
              <a:cs typeface="+mn-lt"/>
            </a:endParaRPr>
          </a:p>
          <a:p>
            <a:pPr>
              <a:buNone/>
            </a:pPr>
            <a:r>
              <a:rPr lang="pt-BR" sz="2000" dirty="0">
                <a:ea typeface="+mn-lt"/>
                <a:cs typeface="+mn-lt"/>
              </a:rPr>
              <a:t>Conterá...</a:t>
            </a:r>
            <a:endParaRPr lang="pt-BR"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816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solidFill>
                  <a:schemeClr val="accent1">
                    <a:lumMod val="50000"/>
                  </a:schemeClr>
                </a:solidFill>
                <a:cs typeface="Calibri Light"/>
              </a:rPr>
              <a:t>Processos</a:t>
            </a:r>
            <a:endParaRPr lang="pt-BR" sz="3600" b="1">
              <a:solidFill>
                <a:schemeClr val="accent1">
                  <a:lumMod val="50000"/>
                </a:schemeClr>
              </a:solidFill>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457200" indent="-457200">
              <a:buAutoNum type="arabicPeriod"/>
            </a:pPr>
            <a:r>
              <a:rPr lang="pt-BR" sz="2000">
                <a:cs typeface="Calibri" panose="020F0502020204030204"/>
              </a:rPr>
              <a:t>Desenvolver o Plano do Projeto ou Termo de Abertura (Project Charter)</a:t>
            </a:r>
          </a:p>
          <a:p>
            <a:pPr marL="457200" indent="-457200">
              <a:buAutoNum type="arabicPeriod"/>
            </a:pPr>
            <a:r>
              <a:rPr lang="pt-BR" sz="2000">
                <a:cs typeface="Calibri" panose="020F0502020204030204"/>
              </a:rPr>
              <a:t>Desenvolver o Plano de Gerenciamento do Projeto.</a:t>
            </a:r>
          </a:p>
          <a:p>
            <a:pPr marL="457200" indent="-457200">
              <a:buAutoNum type="arabicPeriod"/>
            </a:pPr>
            <a:r>
              <a:rPr lang="pt-BR" sz="2000">
                <a:cs typeface="Calibri" panose="020F0502020204030204"/>
              </a:rPr>
              <a:t>Orientar e Gerenciar o trabalho no projeto.</a:t>
            </a:r>
          </a:p>
          <a:p>
            <a:pPr marL="457200" indent="-457200">
              <a:buAutoNum type="arabicPeriod"/>
            </a:pPr>
            <a:r>
              <a:rPr lang="pt-BR" sz="2000">
                <a:cs typeface="Calibri" panose="020F0502020204030204"/>
              </a:rPr>
              <a:t>Monitorar e Controlar o trabalho no projeto</a:t>
            </a:r>
          </a:p>
          <a:p>
            <a:pPr marL="457200" indent="-457200">
              <a:buAutoNum type="arabicPeriod"/>
            </a:pPr>
            <a:r>
              <a:rPr lang="pt-BR" sz="2000">
                <a:cs typeface="Calibri" panose="020F0502020204030204"/>
              </a:rPr>
              <a:t>Manter o controle integrado das mudanças</a:t>
            </a:r>
          </a:p>
          <a:p>
            <a:pPr marL="457200" indent="-457200">
              <a:buAutoNum type="arabicPeriod"/>
            </a:pPr>
            <a:r>
              <a:rPr lang="pt-BR" sz="2000">
                <a:cs typeface="Calibri" panose="020F0502020204030204"/>
              </a:rPr>
              <a:t>Fechar uma fase ou o projeto.</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98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Saída</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b="1" dirty="0">
                <a:ea typeface="+mn-lt"/>
                <a:cs typeface="+mn-lt"/>
              </a:rPr>
              <a:t>.1 Termo de abertura do projeto TAP</a:t>
            </a:r>
            <a:endParaRPr lang="pt-BR" dirty="0">
              <a:ea typeface="+mn-lt"/>
              <a:cs typeface="+mn-lt"/>
            </a:endParaRPr>
          </a:p>
          <a:p>
            <a:pPr>
              <a:buNone/>
            </a:pPr>
            <a:r>
              <a:rPr lang="pt-BR" sz="2000" dirty="0">
                <a:ea typeface="+mn-lt"/>
                <a:cs typeface="+mn-lt"/>
              </a:rPr>
              <a:t>Justificativa ou objetivo do projeto</a:t>
            </a:r>
            <a:endParaRPr lang="pt-BR" dirty="0">
              <a:cs typeface="Calibri"/>
            </a:endParaRPr>
          </a:p>
          <a:p>
            <a:pPr>
              <a:buNone/>
            </a:pPr>
            <a:r>
              <a:rPr lang="pt-BR" sz="2000" dirty="0">
                <a:ea typeface="+mn-lt"/>
                <a:cs typeface="+mn-lt"/>
              </a:rPr>
              <a:t>Resultados mensuráveis e critérios de sucesso</a:t>
            </a:r>
            <a:endParaRPr lang="pt-BR" dirty="0"/>
          </a:p>
          <a:p>
            <a:pPr>
              <a:buNone/>
            </a:pPr>
            <a:r>
              <a:rPr lang="pt-BR" sz="2000" dirty="0">
                <a:ea typeface="+mn-lt"/>
                <a:cs typeface="+mn-lt"/>
              </a:rPr>
              <a:t>Requisitos funcionais em alto nível</a:t>
            </a:r>
            <a:endParaRPr lang="pt-BR" dirty="0"/>
          </a:p>
          <a:p>
            <a:pPr>
              <a:buNone/>
            </a:pPr>
            <a:r>
              <a:rPr lang="pt-BR" sz="2000" dirty="0">
                <a:ea typeface="+mn-lt"/>
                <a:cs typeface="+mn-lt"/>
              </a:rPr>
              <a:t>Pressupostos e limitações</a:t>
            </a:r>
            <a:endParaRPr lang="pt-BR" dirty="0"/>
          </a:p>
          <a:p>
            <a:pPr>
              <a:buNone/>
            </a:pPr>
            <a:r>
              <a:rPr lang="pt-BR" sz="2000" dirty="0">
                <a:ea typeface="+mn-lt"/>
                <a:cs typeface="+mn-lt"/>
              </a:rPr>
              <a:t>Principais riscos e oportunidades</a:t>
            </a:r>
            <a:endParaRPr lang="pt-BR" dirty="0"/>
          </a:p>
          <a:p>
            <a:pPr>
              <a:buNone/>
            </a:pPr>
            <a:r>
              <a:rPr lang="pt-BR" sz="2000" dirty="0">
                <a:ea typeface="+mn-lt"/>
                <a:cs typeface="+mn-lt"/>
              </a:rPr>
              <a:t>Marcos do projeto a serem alcançados e verificados</a:t>
            </a:r>
            <a:endParaRPr lang="pt-BR" dirty="0"/>
          </a:p>
          <a:p>
            <a:pPr>
              <a:buNone/>
            </a:pPr>
            <a:r>
              <a:rPr lang="pt-BR" sz="2000" dirty="0">
                <a:ea typeface="+mn-lt"/>
                <a:cs typeface="+mn-lt"/>
              </a:rPr>
              <a:t>Orçamento básico</a:t>
            </a:r>
            <a:endParaRPr lang="pt-BR" dirty="0"/>
          </a:p>
          <a:p>
            <a:pPr>
              <a:buNone/>
            </a:pPr>
            <a:r>
              <a:rPr lang="pt-BR" sz="2000" dirty="0">
                <a:ea typeface="+mn-lt"/>
                <a:cs typeface="+mn-lt"/>
              </a:rPr>
              <a:t>Responsáveis</a:t>
            </a:r>
            <a:endParaRPr lang="pt-BR" dirty="0"/>
          </a:p>
          <a:p>
            <a:pPr>
              <a:buNone/>
            </a:pPr>
            <a:r>
              <a:rPr lang="pt-BR" sz="2000" dirty="0">
                <a:ea typeface="+mn-lt"/>
                <a:cs typeface="+mn-lt"/>
              </a:rPr>
              <a:t>Gerente designado e poderes</a:t>
            </a:r>
            <a:endParaRPr lang="pt-BR" dirty="0"/>
          </a:p>
          <a:p>
            <a:pPr>
              <a:buNone/>
            </a:pPr>
            <a:r>
              <a:rPr lang="pt-BR" sz="2000" dirty="0">
                <a:ea typeface="+mn-lt"/>
                <a:cs typeface="+mn-lt"/>
              </a:rPr>
              <a:t>Nome e assinatura do patrocinador.</a:t>
            </a:r>
            <a:endParaRPr lang="pt-BR" dirty="0">
              <a:ea typeface="+mn-lt"/>
              <a:cs typeface="+mn-lt"/>
            </a:endParaRPr>
          </a:p>
          <a:p>
            <a:pPr>
              <a:buNone/>
            </a:pPr>
            <a:endParaRPr lang="pt-BR" sz="2000"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1576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O plano de gerenciamento do projeto define como o projeto é executado, monitorado, controlado e encerrado. Coordena todos os demais planos subsidiários.</a:t>
            </a:r>
            <a:endParaRPr lang="pt-BR" dirty="0"/>
          </a:p>
          <a:p>
            <a:pPr>
              <a:buNone/>
            </a:pPr>
            <a:r>
              <a:rPr lang="pt-BR" sz="2000" dirty="0">
                <a:ea typeface="+mn-lt"/>
                <a:cs typeface="+mn-lt"/>
              </a:rPr>
              <a:t>Esse plano documenta o conjunto de saídas dos processos de planejamento.</a:t>
            </a:r>
            <a:endParaRPr lang="pt-BR" dirty="0"/>
          </a:p>
          <a:p>
            <a:pPr>
              <a:buNone/>
            </a:pPr>
            <a:r>
              <a:rPr lang="pt-BR" sz="2000" dirty="0">
                <a:ea typeface="+mn-lt"/>
                <a:cs typeface="+mn-lt"/>
              </a:rPr>
              <a:t>O plano de gerenciamento do projeto pode ser sumarizado ou detalhado, sendo constituído por um ou mais planos auxiliares e outros componentes obtidos das </a:t>
            </a:r>
            <a:r>
              <a:rPr lang="pt-BR" sz="2000" b="1" dirty="0">
                <a:ea typeface="+mn-lt"/>
                <a:cs typeface="+mn-lt"/>
              </a:rPr>
              <a:t>dez</a:t>
            </a:r>
            <a:r>
              <a:rPr lang="pt-BR" sz="2000" dirty="0">
                <a:ea typeface="+mn-lt"/>
                <a:cs typeface="+mn-lt"/>
              </a:rPr>
              <a:t> áreas de tratamento da gerência de projetos.</a:t>
            </a:r>
            <a:endParaRPr lang="pt-BR"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0706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ea typeface="+mn-lt"/>
              <a:cs typeface="+mn-lt"/>
            </a:endParaRPr>
          </a:p>
          <a:p>
            <a:pPr>
              <a:buNone/>
            </a:pPr>
            <a:r>
              <a:rPr lang="pt-BR" sz="2000" dirty="0">
                <a:ea typeface="+mn-lt"/>
                <a:cs typeface="+mn-lt"/>
              </a:rPr>
              <a:t>1 TAP.</a:t>
            </a:r>
            <a:endParaRPr lang="pt-BR" dirty="0">
              <a:ea typeface="+mn-lt"/>
              <a:cs typeface="+mn-lt"/>
            </a:endParaRPr>
          </a:p>
          <a:p>
            <a:pPr>
              <a:buNone/>
            </a:pPr>
            <a:r>
              <a:rPr lang="pt-BR" sz="2000" dirty="0">
                <a:ea typeface="+mn-lt"/>
                <a:cs typeface="+mn-lt"/>
              </a:rPr>
              <a:t>2 Saídas de outros processos.</a:t>
            </a:r>
            <a:endParaRPr lang="pt-BR" dirty="0">
              <a:ea typeface="+mn-lt"/>
              <a:cs typeface="+mn-lt"/>
            </a:endParaRPr>
          </a:p>
          <a:p>
            <a:pPr>
              <a:buNone/>
            </a:pPr>
            <a:r>
              <a:rPr lang="pt-BR" sz="2000" dirty="0">
                <a:ea typeface="+mn-lt"/>
                <a:cs typeface="+mn-lt"/>
              </a:rPr>
              <a:t>3 Fatores ambientais da empresa.</a:t>
            </a:r>
            <a:endParaRPr lang="pt-BR" dirty="0"/>
          </a:p>
          <a:p>
            <a:pPr>
              <a:buNone/>
            </a:pPr>
            <a:r>
              <a:rPr lang="pt-BR" sz="2000" dirty="0">
                <a:ea typeface="+mn-lt"/>
                <a:cs typeface="+mn-lt"/>
              </a:rPr>
              <a:t>4 Ativos de processos organizacionais</a:t>
            </a:r>
            <a:endParaRPr lang="pt-BR" dirty="0"/>
          </a:p>
          <a:p>
            <a:pPr>
              <a:buNone/>
            </a:pPr>
            <a:r>
              <a:rPr lang="pt-BR" sz="2000" dirty="0">
                <a:ea typeface="+mn-lt"/>
                <a:cs typeface="+mn-lt"/>
              </a:rPr>
              <a:t>Escopo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146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Ferramentas e técnicas.</a:t>
            </a:r>
            <a:endParaRPr lang="pt-BR" dirty="0">
              <a:ea typeface="+mn-lt"/>
              <a:cs typeface="+mn-lt"/>
            </a:endParaRPr>
          </a:p>
          <a:p>
            <a:pPr>
              <a:buNone/>
            </a:pPr>
            <a:r>
              <a:rPr lang="pt-BR" sz="2000" dirty="0">
                <a:ea typeface="+mn-lt"/>
                <a:cs typeface="+mn-lt"/>
              </a:rPr>
              <a:t>1 Opinião especializada.</a:t>
            </a:r>
            <a:endParaRPr lang="pt-BR" dirty="0">
              <a:ea typeface="+mn-lt"/>
              <a:cs typeface="+mn-lt"/>
            </a:endParaRPr>
          </a:p>
          <a:p>
            <a:pPr>
              <a:buNone/>
            </a:pPr>
            <a:r>
              <a:rPr lang="pt-BR" sz="2000" dirty="0">
                <a:ea typeface="+mn-lt"/>
                <a:cs typeface="+mn-lt"/>
              </a:rPr>
              <a:t>2 Técnicas de facilitação</a:t>
            </a:r>
            <a:endParaRPr lang="pt-BR" dirty="0"/>
          </a:p>
          <a:p>
            <a:pPr>
              <a:buNone/>
            </a:pPr>
            <a:endParaRPr lang="pt-BR" sz="2000" dirty="0">
              <a:ea typeface="+mn-lt"/>
              <a:cs typeface="+mn-lt"/>
            </a:endParaRPr>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2793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4.2 Desenvolver o plano de gerenciamento do projeto</a:t>
            </a:r>
            <a:endParaRPr lang="pt-BR" dirty="0"/>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Saída.</a:t>
            </a:r>
            <a:endParaRPr lang="pt-BR" dirty="0"/>
          </a:p>
          <a:p>
            <a:pPr>
              <a:buNone/>
            </a:pPr>
            <a:r>
              <a:rPr lang="pt-BR" sz="2000" dirty="0">
                <a:ea typeface="+mn-lt"/>
                <a:cs typeface="+mn-lt"/>
              </a:rPr>
              <a:t>1 Plano de gerenciamento do projeto</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b="1" dirty="0">
              <a:cs typeface="Calibri"/>
            </a:endParaRPr>
          </a:p>
          <a:p>
            <a:pPr>
              <a:buNone/>
            </a:pPr>
            <a:endParaRPr lang="pt-BR" sz="2000" b="1" dirty="0">
              <a:cs typeface="Calibri"/>
            </a:endParaRPr>
          </a:p>
          <a:p>
            <a:pPr>
              <a:buNone/>
            </a:pPr>
            <a:endParaRPr lang="pt-BR" sz="2000" b="1"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ea typeface="+mn-lt"/>
              <a:cs typeface="+mn-lt"/>
            </a:endParaRPr>
          </a:p>
          <a:p>
            <a:pPr marL="0" indent="0">
              <a:buNone/>
            </a:pPr>
            <a:endParaRPr lang="pt-BR" sz="2000">
              <a:cs typeface="Calibri" panose="020F0502020204030204"/>
            </a:endParaRPr>
          </a:p>
          <a:p>
            <a:endParaRPr lang="pt-BR" sz="2000">
              <a:cs typeface="Calibri" panose="020F0502020204030204"/>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302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Plano de gerenciamento do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Integra e consolida(rá) os planos subsidiários e suas “linhas de base ou de partida” do escopo, cronograma, custo;</a:t>
            </a:r>
            <a:endParaRPr lang="pt-BR" dirty="0"/>
          </a:p>
          <a:p>
            <a:pPr>
              <a:buNone/>
            </a:pPr>
            <a:r>
              <a:rPr lang="pt-BR" sz="2000" dirty="0">
                <a:ea typeface="+mn-lt"/>
                <a:cs typeface="+mn-lt"/>
              </a:rPr>
              <a:t>Os planos de gestão dos requisitos, da qualidade, recursos humanos, comunicações, risco, aquisições e tratamento dos patrocinadores / clientes e demais interessados.</a:t>
            </a:r>
            <a:endParaRPr lang="pt-BR" dirty="0"/>
          </a:p>
          <a:p>
            <a:pPr>
              <a:buNone/>
            </a:pPr>
            <a:r>
              <a:rPr lang="pt-BR" sz="2000" dirty="0">
                <a:ea typeface="+mn-lt"/>
                <a:cs typeface="+mn-lt"/>
              </a:rPr>
              <a:t>Pode incluir ainda o ciclo de vida ou fases do desenvolvimento, ferramentas e técnicas aplicáveis, nível de implementação progressiva dos resultados, controles e responsabilidades por mudanças</a:t>
            </a:r>
            <a:endParaRPr lang="pt-BR" dirty="0"/>
          </a:p>
          <a:p>
            <a:pPr>
              <a:buNone/>
            </a:pPr>
            <a:endParaRPr lang="pt-BR" sz="2000" dirty="0">
              <a:cs typeface="Calibri"/>
            </a:endParaRPr>
          </a:p>
          <a:p>
            <a:pPr>
              <a:buNone/>
            </a:pPr>
            <a:endParaRPr lang="pt-BR" sz="2000" b="1"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0221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Levar a cabo o que foi planejado, monitorando as mudanças.</a:t>
            </a:r>
            <a:endParaRPr lang="pt-BR" dirty="0"/>
          </a:p>
          <a:p>
            <a:pPr>
              <a:buNone/>
            </a:pPr>
            <a:r>
              <a:rPr lang="pt-BR" sz="2000" dirty="0">
                <a:ea typeface="+mn-lt"/>
                <a:cs typeface="+mn-lt"/>
              </a:rPr>
              <a:t>As entregas são saídas dos processos executados para realizar o trabalho do projeto planejado e agendado no plano de gerenciamento do projeto.</a:t>
            </a:r>
            <a:endParaRPr lang="pt-BR" dirty="0"/>
          </a:p>
          <a:p>
            <a:pPr>
              <a:buNone/>
            </a:pPr>
            <a:r>
              <a:rPr lang="pt-BR" sz="2000" dirty="0">
                <a:ea typeface="+mn-lt"/>
                <a:cs typeface="+mn-lt"/>
              </a:rPr>
              <a:t>As informações sobre o desempenho do trabalho a respeito da situação atual das entregas, são coletadas como parte da execução do projeto.</a:t>
            </a:r>
            <a:endParaRPr lang="pt-BR" dirty="0">
              <a:ea typeface="+mn-lt"/>
              <a:cs typeface="+mn-lt"/>
            </a:endParaRPr>
          </a:p>
          <a:p>
            <a:pPr>
              <a:buNone/>
            </a:pPr>
            <a:r>
              <a:rPr lang="pt-BR" sz="2000" dirty="0">
                <a:ea typeface="+mn-lt"/>
                <a:cs typeface="+mn-lt"/>
              </a:rPr>
              <a:t>Além do gerenciamento, revisar os impactos de mudanças e implementação das que forem aprovadas, sejam elas: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2815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Ações </a:t>
            </a:r>
            <a:r>
              <a:rPr lang="pt-BR" sz="2000" b="1" dirty="0">
                <a:ea typeface="+mn-lt"/>
                <a:cs typeface="+mn-lt"/>
              </a:rPr>
              <a:t>corretivas</a:t>
            </a:r>
            <a:r>
              <a:rPr lang="pt-BR" sz="2000" dirty="0">
                <a:ea typeface="+mn-lt"/>
                <a:cs typeface="+mn-lt"/>
              </a:rPr>
              <a:t> - para que o desempenho do projeto fique de acordo com o plano.</a:t>
            </a:r>
            <a:endParaRPr lang="pt-BR" dirty="0">
              <a:ea typeface="+mn-lt"/>
              <a:cs typeface="+mn-lt"/>
            </a:endParaRPr>
          </a:p>
          <a:p>
            <a:pPr>
              <a:buNone/>
            </a:pPr>
            <a:r>
              <a:rPr lang="pt-BR" sz="2000" dirty="0">
                <a:ea typeface="+mn-lt"/>
                <a:cs typeface="+mn-lt"/>
              </a:rPr>
              <a:t>Ações </a:t>
            </a:r>
            <a:r>
              <a:rPr lang="pt-BR" sz="2000" b="1" dirty="0">
                <a:ea typeface="+mn-lt"/>
                <a:cs typeface="+mn-lt"/>
              </a:rPr>
              <a:t>preventivas</a:t>
            </a:r>
            <a:r>
              <a:rPr lang="pt-BR" sz="2000" dirty="0">
                <a:ea typeface="+mn-lt"/>
                <a:cs typeface="+mn-lt"/>
              </a:rPr>
              <a:t> - reduzem a probabilidade de possíveis consequências negativas;</a:t>
            </a:r>
            <a:endParaRPr lang="pt-BR" dirty="0"/>
          </a:p>
          <a:p>
            <a:pPr>
              <a:buNone/>
            </a:pPr>
            <a:r>
              <a:rPr lang="pt-BR" sz="2000" dirty="0">
                <a:ea typeface="+mn-lt"/>
                <a:cs typeface="+mn-lt"/>
              </a:rPr>
              <a:t>Solicitações de </a:t>
            </a:r>
            <a:r>
              <a:rPr lang="pt-BR" sz="2000" b="1" dirty="0">
                <a:ea typeface="+mn-lt"/>
                <a:cs typeface="+mn-lt"/>
              </a:rPr>
              <a:t>reparo de defeito</a:t>
            </a:r>
            <a:r>
              <a:rPr lang="pt-BR" sz="2000" dirty="0">
                <a:ea typeface="+mn-lt"/>
                <a:cs typeface="+mn-lt"/>
              </a:rPr>
              <a:t> - para corrigir problemas do produto encontrados pelo processo de qualidade.</a:t>
            </a:r>
            <a:endParaRPr lang="pt-BR" dirty="0">
              <a:ea typeface="+mn-lt"/>
              <a:cs typeface="+mn-lt"/>
            </a:endParaRPr>
          </a:p>
          <a:p>
            <a:pPr>
              <a:buNone/>
            </a:pPr>
            <a:endParaRPr lang="pt-BR" sz="2000" dirty="0">
              <a:cs typeface="Calibri"/>
            </a:endParaRPr>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4936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dirty="0">
                <a:ea typeface="+mj-lt"/>
                <a:cs typeface="+mj-lt"/>
              </a:rPr>
              <a:t>4.3 Dirigir e Gerenciar o trabalho no projeto</a:t>
            </a:r>
            <a:endParaRPr lang="pt-BR" dirty="0">
              <a:ea typeface="+mj-lt"/>
              <a:cs typeface="+mj-lt"/>
            </a:endParaRP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57844" y="1610453"/>
            <a:ext cx="10890689" cy="4566510"/>
          </a:xfrm>
        </p:spPr>
        <p:txBody>
          <a:bodyPr vert="horz" lIns="91440" tIns="45720" rIns="91440" bIns="45720" rtlCol="0" anchor="t">
            <a:normAutofit/>
          </a:bodyPr>
          <a:lstStyle/>
          <a:p>
            <a:pPr>
              <a:buNone/>
            </a:pPr>
            <a:r>
              <a:rPr lang="pt-BR" sz="2000" dirty="0">
                <a:ea typeface="+mn-lt"/>
                <a:cs typeface="+mn-lt"/>
              </a:rPr>
              <a:t>Entradas.</a:t>
            </a:r>
            <a:endParaRPr lang="pt-BR" dirty="0"/>
          </a:p>
          <a:p>
            <a:pPr>
              <a:buNone/>
            </a:pPr>
            <a:r>
              <a:rPr lang="pt-BR" sz="2000" dirty="0">
                <a:ea typeface="+mn-lt"/>
                <a:cs typeface="+mn-lt"/>
              </a:rPr>
              <a:t>1 Plano de gerenciamento do projeto.</a:t>
            </a:r>
            <a:endParaRPr lang="pt-BR" dirty="0">
              <a:ea typeface="+mn-lt"/>
              <a:cs typeface="+mn-lt"/>
            </a:endParaRPr>
          </a:p>
          <a:p>
            <a:pPr>
              <a:buNone/>
            </a:pPr>
            <a:r>
              <a:rPr lang="pt-BR" sz="2000" dirty="0">
                <a:ea typeface="+mn-lt"/>
                <a:cs typeface="+mn-lt"/>
              </a:rPr>
              <a:t>2 Solicitações de mudança aprovadas</a:t>
            </a:r>
            <a:endParaRPr lang="pt-BR" dirty="0"/>
          </a:p>
          <a:p>
            <a:pPr>
              <a:buNone/>
            </a:pPr>
            <a:r>
              <a:rPr lang="pt-BR" sz="2000" dirty="0">
                <a:ea typeface="+mn-lt"/>
                <a:cs typeface="+mn-lt"/>
              </a:rPr>
              <a:t>As solicitações de mudança aprovadas são solicitações autorizadas e documentadas que ampliam ou limitam o escopo do projeto, podendo também modificar políticas, planos de gerenciamento, procedimentos, custos ou orçamentos ou revisar cronogramas..</a:t>
            </a:r>
            <a:endParaRPr lang="pt-BR" dirty="0"/>
          </a:p>
          <a:p>
            <a:pPr>
              <a:buNone/>
            </a:pPr>
            <a:r>
              <a:rPr lang="pt-BR" sz="2000" dirty="0">
                <a:ea typeface="+mn-lt"/>
                <a:cs typeface="+mn-lt"/>
              </a:rPr>
              <a:t>3 Fatores ambientais organizacionais.</a:t>
            </a:r>
            <a:endParaRPr lang="pt-BR" dirty="0">
              <a:ea typeface="+mn-lt"/>
              <a:cs typeface="+mn-lt"/>
            </a:endParaRPr>
          </a:p>
          <a:p>
            <a:pPr>
              <a:buNone/>
            </a:pPr>
            <a:r>
              <a:rPr lang="pt-BR" sz="2000" dirty="0">
                <a:ea typeface="+mn-lt"/>
                <a:cs typeface="+mn-lt"/>
              </a:rPr>
              <a:t>4 Ativos de processos organizacionais</a:t>
            </a:r>
            <a:endParaRPr lang="pt-BR" dirty="0"/>
          </a:p>
          <a:p>
            <a:pPr>
              <a:buNone/>
            </a:pPr>
            <a:endParaRPr lang="pt-BR" sz="2000" dirty="0">
              <a:ea typeface="+mn-lt"/>
              <a:cs typeface="+mn-lt"/>
            </a:endParaRPr>
          </a:p>
          <a:p>
            <a:pPr>
              <a:buNone/>
            </a:pPr>
            <a:endParaRPr lang="pt-BR" sz="2000" b="1" dirty="0">
              <a:ea typeface="+mn-lt"/>
              <a:cs typeface="+mn-lt"/>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dirty="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a:buNone/>
            </a:pPr>
            <a:endParaRPr lang="pt-BR" sz="2000">
              <a:cs typeface="Calibri"/>
            </a:endParaRPr>
          </a:p>
          <a:p>
            <a:pPr marL="0" indent="0">
              <a:buNone/>
            </a:pPr>
            <a:endParaRPr lang="pt-BR" sz="2000">
              <a:cs typeface="Calibri"/>
            </a:endParaRPr>
          </a:p>
          <a:p>
            <a:endParaRPr lang="pt-BR" sz="2000">
              <a:cs typeface="Calibri"/>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3829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Gerenciamento da integração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pt-BR" sz="2000">
                <a:ea typeface="+mn-lt"/>
                <a:cs typeface="+mn-lt"/>
              </a:rPr>
              <a:t>A integração, no contexto do gerenciamento de um projeto, consiste em fazer escolhas sobre em que pontos concentrar recursos e esforço e em qualquer dia específico, antecipando e tratando possíveis problemas, antes de se tornarem críticos, coordenando o trabalho visando o bem geral do projeto.</a:t>
            </a:r>
            <a:endParaRPr lang="pt-BR">
              <a:ea typeface="+mn-lt"/>
              <a:cs typeface="+mn-lt"/>
            </a:endParaRPr>
          </a:p>
          <a:p>
            <a:r>
              <a:rPr lang="pt-BR" sz="2000">
                <a:ea typeface="+mn-lt"/>
                <a:cs typeface="+mn-lt"/>
              </a:rPr>
              <a:t>O esforço de integração também envolve fazer compensações entre </a:t>
            </a:r>
            <a:r>
              <a:rPr lang="pt-BR" sz="2000">
                <a:solidFill>
                  <a:srgbClr val="C00000"/>
                </a:solidFill>
                <a:ea typeface="+mn-lt"/>
                <a:cs typeface="+mn-lt"/>
              </a:rPr>
              <a:t>objetivos e alternativas conflitantes.</a:t>
            </a: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314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pt-BR" sz="2000">
                <a:ea typeface="+mn-lt"/>
                <a:cs typeface="+mn-lt"/>
              </a:rPr>
              <a:t>Entradas.</a:t>
            </a:r>
            <a:endParaRPr lang="pt-BR" sz="2000">
              <a:solidFill>
                <a:srgbClr val="000000"/>
              </a:solidFill>
              <a:ea typeface="+mn-lt"/>
              <a:cs typeface="+mn-lt"/>
            </a:endParaRPr>
          </a:p>
          <a:p>
            <a:pPr marL="0" indent="0">
              <a:buNone/>
            </a:pPr>
            <a:r>
              <a:rPr lang="pt-BR" sz="2000">
                <a:ea typeface="+mn-lt"/>
                <a:cs typeface="+mn-lt"/>
              </a:rPr>
              <a:t>1 Declaração de trabalho</a:t>
            </a:r>
            <a:endParaRPr lang="pt-BR">
              <a:cs typeface="Calibri" panose="020F0502020204030204"/>
            </a:endParaRPr>
          </a:p>
          <a:p>
            <a:r>
              <a:rPr lang="pt-BR" sz="2000">
                <a:ea typeface="+mn-lt"/>
                <a:cs typeface="+mn-lt"/>
              </a:rPr>
              <a:t>A declaração do trabalho é uma descrição dos produtos ou serviços que serão fornecidos pelo projeto. São necessidades de negócios, requisitos do serviço ou produto, recebidas do cliente externo como parte de um documento de licitação, solicitações de proposta, informações, preços ou como parte de um contrato..</a:t>
            </a:r>
            <a:endParaRPr lang="pt-BR"/>
          </a:p>
          <a:p>
            <a:pPr marL="0" indent="0">
              <a:buNone/>
            </a:pPr>
            <a:r>
              <a:rPr lang="pt-BR" sz="2000">
                <a:ea typeface="+mn-lt"/>
                <a:cs typeface="+mn-lt"/>
              </a:rPr>
              <a:t>2 Modelo / plano do negócio</a:t>
            </a:r>
            <a:endParaRPr lang="pt-BR">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028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4.1 Desenvolver o plano do projeto</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Entradas.</a:t>
            </a:r>
            <a:endParaRPr lang="pt-BR">
              <a:ea typeface="+mn-lt"/>
              <a:cs typeface="+mn-lt"/>
            </a:endParaRPr>
          </a:p>
          <a:p>
            <a:pPr>
              <a:buNone/>
            </a:pPr>
            <a:r>
              <a:rPr lang="pt-BR" sz="2000">
                <a:ea typeface="+mn-lt"/>
                <a:cs typeface="+mn-lt"/>
              </a:rPr>
              <a:t>3 Acordos.</a:t>
            </a:r>
            <a:endParaRPr lang="pt-BR"/>
          </a:p>
          <a:p>
            <a:pPr>
              <a:buNone/>
            </a:pPr>
            <a:r>
              <a:rPr lang="pt-BR" sz="2000">
                <a:ea typeface="+mn-lt"/>
                <a:cs typeface="+mn-lt"/>
              </a:rPr>
              <a:t>4 Fatores ambientais da empresa</a:t>
            </a:r>
            <a:endParaRPr lang="pt-BR"/>
          </a:p>
          <a:p>
            <a:pPr>
              <a:buNone/>
            </a:pPr>
            <a:r>
              <a:rPr lang="pt-BR" sz="2000">
                <a:ea typeface="+mn-lt"/>
                <a:cs typeface="+mn-lt"/>
              </a:rPr>
              <a:t>Todos e quaisquer sistemas e fatores que cercam e influenciam o sucesso do projeto.</a:t>
            </a:r>
            <a:endParaRPr lang="pt-BR">
              <a:ea typeface="+mn-lt"/>
              <a:cs typeface="+mn-lt"/>
            </a:endParaRPr>
          </a:p>
          <a:p>
            <a:pPr>
              <a:buNone/>
            </a:pPr>
            <a:r>
              <a:rPr lang="pt-BR" sz="2000">
                <a:ea typeface="+mn-lt"/>
                <a:cs typeface="+mn-lt"/>
              </a:rPr>
              <a:t>5 Ativos de processos organizacionais</a:t>
            </a:r>
            <a:endParaRPr lang="pt-BR"/>
          </a:p>
          <a:p>
            <a:pPr>
              <a:buNone/>
            </a:pPr>
            <a:r>
              <a:rPr lang="pt-BR" sz="2000">
                <a:ea typeface="+mn-lt"/>
                <a:cs typeface="+mn-lt"/>
              </a:rPr>
              <a:t>Todas organizações envolvidas no projeto podem ter políticas, procedimentos, planos e diretrizes formais e informais a considerar.</a:t>
            </a:r>
            <a:endParaRPr lang="pt-BR">
              <a:ea typeface="+mn-lt"/>
              <a:cs typeface="+mn-lt"/>
            </a:endParaRPr>
          </a:p>
          <a:p>
            <a:pPr>
              <a:buNone/>
            </a:pPr>
            <a:r>
              <a:rPr lang="pt-BR" sz="2000">
                <a:ea typeface="+mn-lt"/>
                <a:cs typeface="+mn-lt"/>
              </a:rPr>
              <a:t>Esses ativos também representam o aprendizado e o conhecimento das organizações obtidos de projetos anteriores.</a:t>
            </a:r>
            <a:endParaRPr lang="pt-BR">
              <a:cs typeface="Calibri"/>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0849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 declaração de trabalho é uma descrição narrativa dos produtos, serviços ou resultados esperados para o tratamento de algum problema ou necessidade.</a:t>
            </a:r>
            <a:endParaRPr lang="pt-BR">
              <a:ea typeface="+mn-lt"/>
              <a:cs typeface="+mn-lt"/>
            </a:endParaRPr>
          </a:p>
          <a:p>
            <a:pPr>
              <a:buNone/>
            </a:pPr>
            <a:r>
              <a:rPr lang="pt-BR" sz="2000">
                <a:ea typeface="+mn-lt"/>
                <a:cs typeface="+mn-lt"/>
              </a:rPr>
              <a:t>Em projetos internos, o solicitante provê os requisitos.</a:t>
            </a:r>
            <a:endParaRPr lang="pt-BR">
              <a:ea typeface="+mn-lt"/>
              <a:cs typeface="+mn-lt"/>
            </a:endParaRPr>
          </a:p>
          <a:p>
            <a:pPr>
              <a:buNone/>
            </a:pPr>
            <a:r>
              <a:rPr lang="pt-BR" sz="2000">
                <a:ea typeface="+mn-lt"/>
                <a:cs typeface="+mn-lt"/>
              </a:rPr>
              <a:t>Para externos, pode ser uma licitação, um convite, parte de um contrato ou resultado de algum levantamento junto a cliente.</a:t>
            </a:r>
            <a:endParaRPr lang="pt-BR">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85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A declaração de trabalho deve conter pelo menos:</a:t>
            </a:r>
            <a:endParaRPr lang="pt-BR"/>
          </a:p>
          <a:p>
            <a:pPr>
              <a:buNone/>
            </a:pPr>
            <a:r>
              <a:rPr lang="pt-BR" sz="2000">
                <a:ea typeface="+mn-lt"/>
                <a:cs typeface="+mn-lt"/>
              </a:rPr>
              <a:t>O problema a resolver – pode ser uma demanda de mercado, avanço tecnológico, requisito legal ou consideração ambiental.</a:t>
            </a:r>
            <a:endParaRPr lang="pt-BR"/>
          </a:p>
          <a:p>
            <a:pPr>
              <a:buNone/>
            </a:pPr>
            <a:r>
              <a:rPr lang="pt-BR" sz="2000">
                <a:ea typeface="+mn-lt"/>
                <a:cs typeface="+mn-lt"/>
              </a:rPr>
              <a:t>Delimitação do escopo do produto e restrições para o trabalho de desenvolvimento.</a:t>
            </a:r>
            <a:endParaRPr lang="pt-BR"/>
          </a:p>
          <a:p>
            <a:pPr>
              <a:buNone/>
            </a:pPr>
            <a:r>
              <a:rPr lang="pt-BR" sz="2000">
                <a:ea typeface="+mn-lt"/>
                <a:cs typeface="+mn-lt"/>
              </a:rPr>
              <a:t>Alinhamento ao plano estratégico da entidade – projetos devem contribuir para os objetivos maiores da empresa.</a:t>
            </a:r>
            <a:endParaRPr lang="pt-B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603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O modelo, o plano de negócio ou documento similar descreve a razão pela qual o projeto deve ser efetuado e suas fronteiras.</a:t>
            </a:r>
            <a:endParaRPr lang="pt-BR"/>
          </a:p>
          <a:p>
            <a:pPr>
              <a:buNone/>
            </a:pPr>
            <a:r>
              <a:rPr lang="pt-BR" sz="2000">
                <a:ea typeface="+mn-lt"/>
                <a:cs typeface="+mn-lt"/>
              </a:rPr>
              <a:t>Traz a análise custo-benefício estabelecendo limites para o projeto.</a:t>
            </a:r>
            <a:endParaRPr lang="pt-BR"/>
          </a:p>
          <a:p>
            <a:pPr>
              <a:buNone/>
            </a:pPr>
            <a:r>
              <a:rPr lang="pt-BR" sz="2000">
                <a:ea typeface="+mn-lt"/>
                <a:cs typeface="+mn-lt"/>
              </a:rPr>
              <a:t>Apresenta elementos para a análise de riscos, informações de interfaces, mercado esperado, influencias e pressupostos para a decisão de seguir com o projeto.</a:t>
            </a:r>
            <a:endParaRPr lang="pt-BR"/>
          </a:p>
          <a:p>
            <a:pPr>
              <a:buNone/>
            </a:pPr>
            <a:r>
              <a:rPr lang="pt-BR" sz="2000">
                <a:ea typeface="+mn-lt"/>
                <a:cs typeface="+mn-lt"/>
              </a:rPr>
              <a:t>Acordos podem ter sido necessários</a:t>
            </a:r>
            <a:endParaRPr lang="pt-BR"/>
          </a:p>
          <a:p>
            <a:pPr>
              <a:buNone/>
            </a:pPr>
            <a:r>
              <a:rPr lang="pt-BR" sz="2000">
                <a:ea typeface="+mn-lt"/>
                <a:cs typeface="+mn-lt"/>
              </a:rPr>
              <a:t>MOU (memorando de entendimentos)</a:t>
            </a:r>
            <a:endParaRPr lang="pt-BR"/>
          </a:p>
          <a:p>
            <a:pPr>
              <a:buNone/>
            </a:pPr>
            <a:r>
              <a:rPr lang="pt-BR" sz="2000">
                <a:ea typeface="+mn-lt"/>
                <a:cs typeface="+mn-lt"/>
              </a:rPr>
              <a:t>SLA (acordo de níveis de serviço)</a:t>
            </a:r>
            <a:endParaRPr lang="pt-BR"/>
          </a:p>
          <a:p>
            <a:pPr>
              <a:buNone/>
            </a:pPr>
            <a:r>
              <a:rPr lang="pt-BR" sz="2000">
                <a:ea typeface="+mn-lt"/>
                <a:cs typeface="+mn-lt"/>
              </a:rPr>
              <a:t>NDA (non </a:t>
            </a:r>
            <a:r>
              <a:rPr lang="pt-BR" sz="2000" err="1">
                <a:ea typeface="+mn-lt"/>
                <a:cs typeface="+mn-lt"/>
              </a:rPr>
              <a:t>disclosure</a:t>
            </a:r>
            <a:r>
              <a:rPr lang="pt-BR" sz="2000">
                <a:ea typeface="+mn-lt"/>
                <a:cs typeface="+mn-lt"/>
              </a:rPr>
              <a:t> </a:t>
            </a:r>
            <a:r>
              <a:rPr lang="pt-BR" sz="2000" err="1">
                <a:ea typeface="+mn-lt"/>
                <a:cs typeface="+mn-lt"/>
              </a:rPr>
              <a:t>agreement</a:t>
            </a:r>
            <a:r>
              <a:rPr lang="pt-BR" sz="2000">
                <a:ea typeface="+mn-lt"/>
                <a:cs typeface="+mn-lt"/>
              </a:rPr>
              <a:t> – sigilo)</a:t>
            </a:r>
            <a:endParaRPr lang="pt-BR"/>
          </a:p>
          <a:p>
            <a:pPr>
              <a:buNone/>
            </a:pPr>
            <a:r>
              <a:rPr lang="pt-BR" sz="2000">
                <a:ea typeface="+mn-lt"/>
                <a:cs typeface="+mn-lt"/>
              </a:rPr>
              <a:t>Cartas de intenção...</a:t>
            </a:r>
            <a:endParaRPr lang="pt-B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6652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991FFA-5E35-051D-3B8C-8962250E1C9A}"/>
              </a:ext>
            </a:extLst>
          </p:cNvPr>
          <p:cNvSpPr>
            <a:spLocks noGrp="1"/>
          </p:cNvSpPr>
          <p:nvPr>
            <p:ph type="title"/>
          </p:nvPr>
        </p:nvSpPr>
        <p:spPr>
          <a:xfrm>
            <a:off x="643467" y="321734"/>
            <a:ext cx="10905066" cy="1135737"/>
          </a:xfrm>
        </p:spPr>
        <p:txBody>
          <a:bodyPr>
            <a:normAutofit/>
          </a:bodyPr>
          <a:lstStyle/>
          <a:p>
            <a:r>
              <a:rPr lang="pt-BR" sz="3600" b="1">
                <a:ea typeface="+mj-lt"/>
                <a:cs typeface="+mj-lt"/>
              </a:rPr>
              <a:t>Detalhamento das Entradas</a:t>
            </a:r>
            <a:endParaRPr lang="pt-BR"/>
          </a:p>
        </p:txBody>
      </p:sp>
      <p:sp>
        <p:nvSpPr>
          <p:cNvPr id="3" name="Espaço Reservado para Conteúdo 2">
            <a:extLst>
              <a:ext uri="{FF2B5EF4-FFF2-40B4-BE49-F238E27FC236}">
                <a16:creationId xmlns:a16="http://schemas.microsoft.com/office/drawing/2014/main" id="{1F560DD4-1938-249D-D353-6A108002A6DE}"/>
              </a:ext>
            </a:extLst>
          </p:cNvPr>
          <p:cNvSpPr>
            <a:spLocks noGrp="1"/>
          </p:cNvSpPr>
          <p:nvPr>
            <p:ph idx="1"/>
          </p:nvPr>
        </p:nvSpPr>
        <p:spPr>
          <a:xfrm>
            <a:off x="643467" y="1782981"/>
            <a:ext cx="10905066" cy="4393982"/>
          </a:xfrm>
        </p:spPr>
        <p:txBody>
          <a:bodyPr vert="horz" lIns="91440" tIns="45720" rIns="91440" bIns="45720" rtlCol="0" anchor="t">
            <a:normAutofit/>
          </a:bodyPr>
          <a:lstStyle/>
          <a:p>
            <a:pPr>
              <a:buNone/>
            </a:pPr>
            <a:r>
              <a:rPr lang="pt-BR" sz="2000">
                <a:ea typeface="+mn-lt"/>
                <a:cs typeface="+mn-lt"/>
              </a:rPr>
              <a:t>Nos fatores ambientais da empresa</a:t>
            </a:r>
            <a:endParaRPr lang="pt-BR"/>
          </a:p>
          <a:p>
            <a:pPr>
              <a:buNone/>
            </a:pPr>
            <a:r>
              <a:rPr lang="pt-BR" sz="2000">
                <a:ea typeface="+mn-lt"/>
                <a:cs typeface="+mn-lt"/>
              </a:rPr>
              <a:t>Infraestrutura (equipamentos e instalações)</a:t>
            </a:r>
            <a:endParaRPr lang="pt-BR"/>
          </a:p>
          <a:p>
            <a:pPr>
              <a:buNone/>
            </a:pPr>
            <a:r>
              <a:rPr lang="pt-BR" sz="2000">
                <a:ea typeface="+mn-lt"/>
                <a:cs typeface="+mn-lt"/>
              </a:rPr>
              <a:t>Recursos humanos (habilidades, disciplinas e conhecimento, como projeto, desenvolvimento, departamento jurídico, contratação e compras)</a:t>
            </a:r>
            <a:endParaRPr lang="pt-BR"/>
          </a:p>
          <a:p>
            <a:pPr>
              <a:buNone/>
            </a:pPr>
            <a:r>
              <a:rPr lang="pt-BR" sz="2000">
                <a:ea typeface="+mn-lt"/>
                <a:cs typeface="+mn-lt"/>
              </a:rPr>
              <a:t>Administração de pessoal (diretrizes de contratação e demissão, análises de desempenho dos funcionários e registros de treinamento)</a:t>
            </a:r>
            <a:endParaRPr lang="pt-BR"/>
          </a:p>
          <a:p>
            <a:pPr>
              <a:buNone/>
            </a:pPr>
            <a:r>
              <a:rPr lang="pt-BR" sz="2000">
                <a:ea typeface="+mn-lt"/>
                <a:cs typeface="+mn-lt"/>
              </a:rPr>
              <a:t>Sistema de autorização do trabalho da empresa</a:t>
            </a:r>
            <a:endParaRPr lang="pt-BR"/>
          </a:p>
          <a:p>
            <a:pPr>
              <a:buNone/>
            </a:pPr>
            <a:r>
              <a:rPr lang="pt-BR" sz="2000">
                <a:ea typeface="+mn-lt"/>
                <a:cs typeface="+mn-lt"/>
              </a:rPr>
              <a:t>Condições do mercado</a:t>
            </a:r>
            <a:endParaRPr lang="pt-BR"/>
          </a:p>
          <a:p>
            <a:pPr>
              <a:buNone/>
            </a:pPr>
            <a:endParaRPr lang="pt-BR" sz="2000">
              <a:cs typeface="Calibri"/>
            </a:endParaRPr>
          </a:p>
          <a:p>
            <a:pPr>
              <a:buNone/>
            </a:pPr>
            <a:endParaRPr lang="pt-BR" sz="2000">
              <a:cs typeface="Calibri"/>
            </a:endParaRPr>
          </a:p>
          <a:p>
            <a:pPr>
              <a:buNone/>
            </a:pPr>
            <a:endParaRPr lang="pt-BR" sz="2000">
              <a:ea typeface="+mn-lt"/>
              <a:cs typeface="+mn-lt"/>
            </a:endParaRPr>
          </a:p>
          <a:p>
            <a:pPr>
              <a:buNone/>
            </a:pPr>
            <a:endParaRPr lang="pt-BR" sz="2000">
              <a:cs typeface="Calibri" panose="020F0502020204030204"/>
            </a:endParaRPr>
          </a:p>
          <a:p>
            <a:pPr marL="0" indent="0">
              <a:buNone/>
            </a:pPr>
            <a:endParaRPr lang="pt-BR" sz="2000">
              <a:cs typeface="Calibri" panose="020F0502020204030204"/>
            </a:endParaRPr>
          </a:p>
          <a:p>
            <a:endParaRPr lang="pt-BR" sz="2000">
              <a:solidFill>
                <a:srgbClr val="000000"/>
              </a:solidFill>
              <a:ea typeface="+mn-lt"/>
              <a:cs typeface="+mn-lt"/>
            </a:endParaRPr>
          </a:p>
        </p:txBody>
      </p:sp>
      <p:sp>
        <p:nvSpPr>
          <p:cNvPr id="41" name="Rectangle 4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5922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0</Notes>
  <HiddenSlides>0</HiddenSlide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Office Theme</vt:lpstr>
      <vt:lpstr>PMBOK 5ª Edição Capítulo 4</vt:lpstr>
      <vt:lpstr>Processos</vt:lpstr>
      <vt:lpstr>Gerenciamento da integração do projeto</vt:lpstr>
      <vt:lpstr>4.1 Desenvolver o plano do projeto</vt:lpstr>
      <vt:lpstr>4.1 Desenvolver o plano do projeto</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Detalhamento das Entradas</vt:lpstr>
      <vt:lpstr>Ferramentas e técnicas</vt:lpstr>
      <vt:lpstr>Ferramentas e técnicas</vt:lpstr>
      <vt:lpstr>Saída</vt:lpstr>
      <vt:lpstr>Saída</vt:lpstr>
      <vt:lpstr>4.2 Desenvolver o plano de gerenciamento do projeto</vt:lpstr>
      <vt:lpstr>4.2 Desenvolver o plano de gerenciamento do projeto</vt:lpstr>
      <vt:lpstr>4.2 Desenvolver o plano de gerenciamento do projeto</vt:lpstr>
      <vt:lpstr>4.2 Desenvolver o plano de gerenciamento do projeto</vt:lpstr>
      <vt:lpstr>Plano de gerenciamento do projeto</vt:lpstr>
      <vt:lpstr>4.3 Dirigir e Gerenciar o trabalho no projeto</vt:lpstr>
      <vt:lpstr>4.3 Dirigir e Gerenciar o trabalho no projeto</vt:lpstr>
      <vt:lpstr>4.3 Dirigir e Gerenciar o trabalho no projeto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80</cp:revision>
  <dcterms:created xsi:type="dcterms:W3CDTF">2022-11-30T16:13:14Z</dcterms:created>
  <dcterms:modified xsi:type="dcterms:W3CDTF">2022-12-03T13:05:05Z</dcterms:modified>
</cp:coreProperties>
</file>