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E0636-B272-A9D5-2FB9-AFCB5B698113}" v="41" dt="2022-12-03T12:54:24.537"/>
    <p1510:client id="{132CBBF5-BF36-4CB1-E71F-72EFD72BC926}" v="105" dt="2022-12-03T13:11:57.276"/>
    <p1510:client id="{19CB3D38-525F-8D8A-9BB3-D8A67E0DEAB8}" v="88" dt="2022-12-03T16:28:34.288"/>
    <p1510:client id="{2277FDD7-98D3-9D18-3EC7-497513D9D173}" v="44" dt="2022-12-03T15:14:36.785"/>
    <p1510:client id="{2F299B45-CC8A-1219-20CB-522822A89C56}" v="67" dt="2022-12-03T13:46:21.082"/>
    <p1510:client id="{445C622E-FE4C-4368-6663-20D04795CCE3}" v="57" dt="2022-12-03T13:56:31.403"/>
    <p1510:client id="{48F91746-B893-61F0-E2B5-F484DCEDD16B}" v="352" dt="2022-12-03T12:34:12.174"/>
    <p1510:client id="{89141EF4-D9B1-448E-BF85-A061974F4635}" v="40" dt="2022-11-30T16:19:30.454"/>
    <p1510:client id="{AAE71220-A1A8-A349-D335-1D78B8499119}" v="13" dt="2022-12-03T12:10:22.569"/>
    <p1510:client id="{B57F4EAB-52FE-8C54-B7C3-F9A802D0DD07}" v="70" dt="2022-12-03T15:24:17.563"/>
    <p1510:client id="{EC2252B6-C980-9952-21E4-6CF31577FECE}" v="63" dt="2022-12-03T15:57:56.140"/>
    <p1510:client id="{EC33A585-3A75-7FFE-4DB2-4ADF2EFB6800}" v="54" dt="2022-12-03T14:10:50.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9850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8525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6203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6424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0283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78287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3948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0924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2088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73186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1537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41366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15445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4854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25860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6691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4731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686805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982220" y="3878792"/>
            <a:ext cx="7535180" cy="1135755"/>
          </a:xfrm>
        </p:spPr>
        <p:txBody>
          <a:bodyPr>
            <a:normAutofit/>
          </a:bodyPr>
          <a:lstStyle/>
          <a:p>
            <a:pPr>
              <a:lnSpc>
                <a:spcPct val="90000"/>
              </a:lnSpc>
            </a:pPr>
            <a:r>
              <a:rPr lang="de-DE" sz="4700" b="1" dirty="0">
                <a:cs typeface="Calibri Light"/>
              </a:rPr>
              <a:t>PMBOK 5ª </a:t>
            </a:r>
            <a:r>
              <a:rPr lang="de-DE" sz="4700" b="1" dirty="0" err="1">
                <a:cs typeface="Calibri Light"/>
              </a:rPr>
              <a:t>Edição</a:t>
            </a:r>
            <a:r>
              <a:rPr lang="de-DE" sz="4700" b="1" dirty="0">
                <a:cs typeface="Calibri Light"/>
              </a:rPr>
              <a:t> </a:t>
            </a:r>
            <a:r>
              <a:rPr lang="de-DE" sz="4700" b="1" dirty="0" err="1">
                <a:cs typeface="Calibri Light"/>
              </a:rPr>
              <a:t>Capítulo</a:t>
            </a:r>
            <a:r>
              <a:rPr lang="de-DE" sz="4700" b="1" dirty="0">
                <a:cs typeface="Calibri Light"/>
              </a:rPr>
              <a:t> 4</a:t>
            </a:r>
            <a:endParaRPr lang="en-US" sz="4700" b="1" dirty="0"/>
          </a:p>
        </p:txBody>
      </p:sp>
      <p:sp>
        <p:nvSpPr>
          <p:cNvPr id="3" name="Subtítulo 2"/>
          <p:cNvSpPr>
            <a:spLocks noGrp="1"/>
          </p:cNvSpPr>
          <p:nvPr>
            <p:ph type="subTitle" idx="1"/>
          </p:nvPr>
        </p:nvSpPr>
        <p:spPr>
          <a:xfrm>
            <a:off x="4544132" y="5535776"/>
            <a:ext cx="7002022" cy="1152631"/>
          </a:xfrm>
        </p:spPr>
        <p:txBody>
          <a:bodyPr vert="horz" lIns="91440" tIns="45720" rIns="91440" bIns="45720" rtlCol="0" anchor="t">
            <a:noAutofit/>
          </a:bodyPr>
          <a:lstStyle/>
          <a:p>
            <a:r>
              <a:rPr lang="de-DE" sz="3200" b="1" dirty="0" err="1">
                <a:cs typeface="Calibri"/>
              </a:rPr>
              <a:t>Gerenciamento</a:t>
            </a:r>
            <a:r>
              <a:rPr lang="de-DE" sz="3200" b="1" dirty="0">
                <a:cs typeface="Calibri"/>
              </a:rPr>
              <a:t> da </a:t>
            </a:r>
            <a:r>
              <a:rPr lang="de-DE" sz="3200" b="1" dirty="0" err="1">
                <a:cs typeface="Calibri"/>
              </a:rPr>
              <a:t>integração</a:t>
            </a:r>
            <a:r>
              <a:rPr lang="de-DE" sz="3200" b="1" dirty="0">
                <a:cs typeface="Calibri"/>
              </a:rPr>
              <a:t> do </a:t>
            </a:r>
            <a:r>
              <a:rPr lang="de-DE" sz="3200" b="1" dirty="0" err="1">
                <a:cs typeface="Calibri"/>
              </a:rPr>
              <a:t>projeto</a:t>
            </a:r>
            <a:endParaRPr lang="de-DE" sz="3200"/>
          </a:p>
        </p:txBody>
      </p:sp>
      <p:sp>
        <p:nvSpPr>
          <p:cNvPr id="7" name="Rounded Rectangle 9">
            <a:extLst>
              <a:ext uri="{FF2B5EF4-FFF2-40B4-BE49-F238E27FC236}">
                <a16:creationId xmlns:a16="http://schemas.microsoft.com/office/drawing/2014/main" id="{2485AC7A-46D7-4F0F-9F64-C69A06189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19092"/>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3"/>
          <a:stretch>
            <a:fillRect/>
          </a:stretch>
        </p:blipFill>
        <p:spPr>
          <a:xfrm>
            <a:off x="4045131" y="978870"/>
            <a:ext cx="3506068" cy="242376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4"/>
          <a:stretch>
            <a:fillRect/>
          </a:stretch>
        </p:blipFill>
        <p:spPr>
          <a:xfrm>
            <a:off x="7714925" y="1603484"/>
            <a:ext cx="3506069" cy="1174532"/>
          </a:xfrm>
          <a:prstGeom prst="rect">
            <a:avLst/>
          </a:prstGeom>
          <a:ln w="53975">
            <a:noFill/>
          </a:ln>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157444" cy="4393982"/>
          </a:xfrm>
        </p:spPr>
        <p:txBody>
          <a:bodyPr vert="horz" lIns="91440" tIns="45720" rIns="91440" bIns="45720" rtlCol="0" anchor="t">
            <a:normAutofit/>
          </a:bodyPr>
          <a:lstStyle/>
          <a:p>
            <a:pPr>
              <a:buNone/>
            </a:pPr>
            <a:r>
              <a:rPr lang="pt-BR" sz="2000" b="1" dirty="0">
                <a:ea typeface="+mn-lt"/>
                <a:cs typeface="+mn-lt"/>
              </a:rPr>
              <a:t>Ainda fatores ambientais da empresa</a:t>
            </a:r>
            <a:endParaRPr lang="pt-BR" b="1" dirty="0"/>
          </a:p>
          <a:p>
            <a:pPr>
              <a:buNone/>
            </a:pPr>
            <a:endParaRPr lang="pt-BR" sz="2000" b="1" dirty="0">
              <a:ea typeface="+mn-lt"/>
              <a:cs typeface="+mn-lt"/>
            </a:endParaRPr>
          </a:p>
          <a:p>
            <a:r>
              <a:rPr lang="pt-BR" sz="2000" dirty="0">
                <a:ea typeface="+mn-lt"/>
                <a:cs typeface="+mn-lt"/>
              </a:rPr>
              <a:t>Tolerância a risco das partes interessadas</a:t>
            </a:r>
            <a:endParaRPr lang="pt-BR" dirty="0"/>
          </a:p>
          <a:p>
            <a:r>
              <a:rPr lang="pt-BR" sz="2000" dirty="0">
                <a:ea typeface="+mn-lt"/>
                <a:cs typeface="+mn-lt"/>
              </a:rPr>
              <a:t>Bancos de dados comerciais (dados padronizados de estimativa de custos, informações sobre estudos de risco do setor e bancos de dados de riscos)</a:t>
            </a:r>
            <a:endParaRPr lang="pt-BR" dirty="0"/>
          </a:p>
          <a:p>
            <a:r>
              <a:rPr lang="pt-BR" sz="2000" dirty="0">
                <a:ea typeface="+mn-lt"/>
                <a:cs typeface="+mn-lt"/>
              </a:rPr>
              <a:t>Sistemas de informações do gerenciamento de projetos (conjunto de ferramentas automatizadas, para elaboração de cronogramas, sistema de gerenciamento de configuração, coleta e distribuição de informações ou interfaces Web para outros sistemas on-line automatizados).</a:t>
            </a:r>
            <a:endParaRPr lang="pt-BR" dirty="0"/>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021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35505" y="1452302"/>
            <a:ext cx="9769255" cy="4393982"/>
          </a:xfrm>
        </p:spPr>
        <p:txBody>
          <a:bodyPr vert="horz" lIns="91440" tIns="45720" rIns="91440" bIns="45720" rtlCol="0" anchor="t">
            <a:normAutofit/>
          </a:bodyPr>
          <a:lstStyle/>
          <a:p>
            <a:pPr algn="just">
              <a:buNone/>
            </a:pPr>
            <a:r>
              <a:rPr lang="pt-BR" sz="2000" dirty="0">
                <a:ea typeface="+mn-lt"/>
                <a:cs typeface="+mn-lt"/>
              </a:rPr>
              <a:t>Os ativos de processos organizacionais poderiam ser agrupados em duas categorias:</a:t>
            </a:r>
            <a:endParaRPr lang="pt-BR" dirty="0"/>
          </a:p>
          <a:p>
            <a:pPr algn="just">
              <a:buNone/>
            </a:pPr>
            <a:endParaRPr lang="pt-BR" sz="2000" dirty="0">
              <a:ea typeface="+mn-lt"/>
              <a:cs typeface="+mn-lt"/>
            </a:endParaRPr>
          </a:p>
          <a:p>
            <a:pPr algn="just">
              <a:buNone/>
            </a:pPr>
            <a:r>
              <a:rPr lang="pt-BR" sz="2000" dirty="0">
                <a:ea typeface="+mn-lt"/>
                <a:cs typeface="+mn-lt"/>
              </a:rPr>
              <a:t>1ª) Procedimentos da organização para </a:t>
            </a:r>
            <a:r>
              <a:rPr lang="pt-BR" sz="2000" b="1" dirty="0">
                <a:solidFill>
                  <a:srgbClr val="0070C0"/>
                </a:solidFill>
                <a:ea typeface="+mn-lt"/>
                <a:cs typeface="+mn-lt"/>
              </a:rPr>
              <a:t>realizar</a:t>
            </a:r>
            <a:r>
              <a:rPr lang="pt-BR" sz="2000" dirty="0">
                <a:ea typeface="+mn-lt"/>
                <a:cs typeface="+mn-lt"/>
              </a:rPr>
              <a:t> o trabalho:</a:t>
            </a:r>
            <a:endParaRPr lang="pt-BR" dirty="0"/>
          </a:p>
          <a:p>
            <a:pPr algn="just">
              <a:buNone/>
            </a:pPr>
            <a:endParaRPr lang="pt-BR" sz="2000" dirty="0">
              <a:ea typeface="+mn-lt"/>
              <a:cs typeface="+mn-lt"/>
            </a:endParaRPr>
          </a:p>
          <a:p>
            <a:pPr algn="just"/>
            <a:r>
              <a:rPr lang="pt-BR" sz="2000" dirty="0">
                <a:ea typeface="+mn-lt"/>
                <a:cs typeface="+mn-lt"/>
              </a:rPr>
              <a:t>Processos organizacionais padrão, como normas, políticas (segurança, saúde e política de gerenciamento de projetos), ciclos de vida padrão do produto e do projeto, políticas e procedimentos de qualidade.</a:t>
            </a:r>
            <a:endParaRPr lang="pt-BR" dirty="0"/>
          </a:p>
          <a:p>
            <a:pPr lvl="1" algn="just"/>
            <a:r>
              <a:rPr lang="pt-BR" sz="1600" dirty="0">
                <a:ea typeface="+mn-lt"/>
                <a:cs typeface="+mn-lt"/>
              </a:rPr>
              <a:t>Por exemplo: auditorias de processo, metas de melhoria, listas de verificação e definições padronizadas de processos para uso na organização.</a:t>
            </a:r>
            <a:endParaRPr lang="pt-BR" sz="1600"/>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66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10028048" cy="4393982"/>
          </a:xfrm>
        </p:spPr>
        <p:txBody>
          <a:bodyPr vert="horz" lIns="91440" tIns="45720" rIns="91440" bIns="45720" rtlCol="0" anchor="t">
            <a:normAutofit/>
          </a:bodyPr>
          <a:lstStyle/>
          <a:p>
            <a:pPr algn="just">
              <a:buNone/>
            </a:pPr>
            <a:r>
              <a:rPr lang="pt-BR" sz="2000" dirty="0">
                <a:ea typeface="+mn-lt"/>
                <a:cs typeface="+mn-lt"/>
              </a:rPr>
              <a:t>1ª) mais procedimentos da organização para </a:t>
            </a:r>
            <a:r>
              <a:rPr lang="pt-BR" sz="2000" b="1" dirty="0">
                <a:solidFill>
                  <a:srgbClr val="0070C0"/>
                </a:solidFill>
                <a:ea typeface="+mn-lt"/>
                <a:cs typeface="+mn-lt"/>
              </a:rPr>
              <a:t>realizar</a:t>
            </a:r>
            <a:r>
              <a:rPr lang="pt-BR" sz="2000" dirty="0">
                <a:ea typeface="+mn-lt"/>
                <a:cs typeface="+mn-lt"/>
              </a:rPr>
              <a:t> 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Diretrizes padronizadas, instruções de trabalho, critérios de avaliação de propostas e de medição de desempenho</a:t>
            </a:r>
            <a:endParaRPr lang="pt-BR" dirty="0"/>
          </a:p>
          <a:p>
            <a:pPr lvl="1" algn="just"/>
            <a:r>
              <a:rPr lang="pt-BR" sz="1600" dirty="0">
                <a:ea typeface="+mn-lt"/>
                <a:cs typeface="+mn-lt"/>
              </a:rPr>
              <a:t>Modelos (de risco, estrutura analítica do projeto, do diagrama de rede do cronograma do projeto)</a:t>
            </a:r>
            <a:endParaRPr lang="pt-BR" sz="1600"/>
          </a:p>
          <a:p>
            <a:pPr algn="just"/>
            <a:r>
              <a:rPr lang="pt-BR" sz="2000" dirty="0">
                <a:ea typeface="+mn-lt"/>
                <a:cs typeface="+mn-lt"/>
              </a:rPr>
              <a:t>Diretrizes e critérios para adequação do conjunto de processos padrão da organização para satisfazer às necessidades específicas do projeto</a:t>
            </a:r>
            <a:endParaRPr lang="pt-BR" dirty="0"/>
          </a:p>
          <a:p>
            <a:pPr algn="just"/>
            <a:r>
              <a:rPr lang="pt-BR" sz="2000" dirty="0">
                <a:ea typeface="+mn-lt"/>
                <a:cs typeface="+mn-lt"/>
              </a:rPr>
              <a:t>Requisitos de comunicação da organização (a tecnologia de comunicação específica disponível, meios de comunicação permitidos, retenção de registros e requisitos de segurança).</a:t>
            </a:r>
            <a:endParaRPr lang="pt-BR" dirty="0"/>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8162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10099934" cy="4393982"/>
          </a:xfrm>
        </p:spPr>
        <p:txBody>
          <a:bodyPr vert="horz" lIns="91440" tIns="45720" rIns="91440" bIns="45720" rtlCol="0" anchor="t">
            <a:normAutofit/>
          </a:bodyPr>
          <a:lstStyle/>
          <a:p>
            <a:pPr algn="just">
              <a:buNone/>
            </a:pPr>
            <a:r>
              <a:rPr lang="pt-BR" sz="2000" dirty="0">
                <a:ea typeface="+mn-lt"/>
                <a:cs typeface="+mn-lt"/>
              </a:rPr>
              <a:t>1ª) Ainda mais procedimentos da organização para</a:t>
            </a:r>
            <a:r>
              <a:rPr lang="pt-BR" sz="2000" b="1" dirty="0">
                <a:solidFill>
                  <a:srgbClr val="00B0F0"/>
                </a:solidFill>
                <a:ea typeface="+mn-lt"/>
                <a:cs typeface="+mn-lt"/>
              </a:rPr>
              <a:t> </a:t>
            </a:r>
            <a:r>
              <a:rPr lang="pt-BR" sz="2000" b="1" dirty="0">
                <a:solidFill>
                  <a:srgbClr val="0070C0"/>
                </a:solidFill>
                <a:ea typeface="+mn-lt"/>
                <a:cs typeface="+mn-lt"/>
              </a:rPr>
              <a:t>realizar </a:t>
            </a:r>
            <a:r>
              <a:rPr lang="pt-BR" sz="2000" dirty="0">
                <a:ea typeface="+mn-lt"/>
                <a:cs typeface="+mn-lt"/>
              </a:rPr>
              <a:t>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Os requisitos ou diretrizes para encerramento do projeto (auditorias finais do projeto, avaliações, validações de produtos e critérios de aceitação)</a:t>
            </a:r>
            <a:endParaRPr lang="pt-BR" dirty="0"/>
          </a:p>
          <a:p>
            <a:pPr algn="just"/>
            <a:r>
              <a:rPr lang="pt-BR" sz="2000" dirty="0">
                <a:ea typeface="+mn-lt"/>
                <a:cs typeface="+mn-lt"/>
              </a:rPr>
              <a:t>Os controles financeiros (relatórios de horas, revisões de despesas e desembolsos necessários, códigos de contabilidade e cláusulas contratuais padrão)</a:t>
            </a:r>
            <a:endParaRPr lang="pt-BR" dirty="0">
              <a:ea typeface="+mn-lt"/>
              <a:cs typeface="+mn-lt"/>
            </a:endParaRPr>
          </a:p>
          <a:p>
            <a:pPr algn="just"/>
            <a:r>
              <a:rPr lang="pt-BR" sz="2000" dirty="0">
                <a:ea typeface="+mn-lt"/>
                <a:cs typeface="+mn-lt"/>
              </a:rPr>
              <a:t>O gerenciamento de problemas e defeitos, sua identificação, resolução e acompanhamento de itens de </a:t>
            </a:r>
            <a:r>
              <a:rPr lang="pt-BR" sz="2000" dirty="0" err="1">
                <a:ea typeface="+mn-lt"/>
                <a:cs typeface="+mn-lt"/>
              </a:rPr>
              <a:t>ação.O</a:t>
            </a:r>
            <a:r>
              <a:rPr lang="pt-BR" sz="2000" dirty="0">
                <a:ea typeface="+mn-lt"/>
                <a:cs typeface="+mn-lt"/>
              </a:rPr>
              <a:t> controle de mudanças, inclusive os passos para modificação das normas, políticas, planos e procedimentos oficiais da empresa — ou quaisquer documentos do projeto — e como essas mudanças serão aprovadas e validadas.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31409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9913029" cy="4393982"/>
          </a:xfrm>
        </p:spPr>
        <p:txBody>
          <a:bodyPr vert="horz" lIns="91440" tIns="45720" rIns="91440" bIns="45720" rtlCol="0" anchor="t">
            <a:normAutofit/>
          </a:bodyPr>
          <a:lstStyle/>
          <a:p>
            <a:pPr algn="just">
              <a:buNone/>
            </a:pPr>
            <a:r>
              <a:rPr lang="pt-BR" sz="2000" dirty="0">
                <a:ea typeface="+mn-lt"/>
                <a:cs typeface="+mn-lt"/>
              </a:rPr>
              <a:t>1ª) último - procedimentos da organização para </a:t>
            </a:r>
            <a:r>
              <a:rPr lang="pt-BR" sz="2000" b="1" dirty="0">
                <a:solidFill>
                  <a:srgbClr val="0070C0"/>
                </a:solidFill>
                <a:ea typeface="+mn-lt"/>
                <a:cs typeface="+mn-lt"/>
              </a:rPr>
              <a:t>realizar</a:t>
            </a:r>
            <a:r>
              <a:rPr lang="pt-BR" sz="2000" dirty="0">
                <a:ea typeface="+mn-lt"/>
                <a:cs typeface="+mn-lt"/>
              </a:rPr>
              <a:t> 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Procedimentos de controle de riscos, inclusive categorias de risco, impacto e definição de probabilidade e matriz de probabilidade e impacto;</a:t>
            </a:r>
            <a:endParaRPr lang="pt-BR" dirty="0"/>
          </a:p>
          <a:p>
            <a:pPr algn="just"/>
            <a:r>
              <a:rPr lang="pt-BR" sz="2000" dirty="0">
                <a:ea typeface="+mn-lt"/>
                <a:cs typeface="+mn-lt"/>
              </a:rPr>
              <a:t>Procedimentos para aprovar e emitir autorizações do trabalho;</a:t>
            </a:r>
            <a:endParaRPr lang="pt-BR" dirty="0"/>
          </a:p>
          <a:p>
            <a:pPr algn="just"/>
            <a:r>
              <a:rPr lang="pt-BR" sz="2000" dirty="0">
                <a:ea typeface="+mn-lt"/>
                <a:cs typeface="+mn-lt"/>
              </a:rPr>
              <a:t>E demais idiossincrasias das rotinas da organização, legislação a obedecer, regras da “matriz”, idioma dos documentos, etc.</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0099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143066" cy="4753415"/>
          </a:xfrm>
        </p:spPr>
        <p:txBody>
          <a:bodyPr vert="horz" lIns="91440" tIns="45720" rIns="91440" bIns="45720" rtlCol="0" anchor="t">
            <a:normAutofit/>
          </a:bodyPr>
          <a:lstStyle/>
          <a:p>
            <a:pPr algn="just">
              <a:buNone/>
            </a:pPr>
            <a:r>
              <a:rPr lang="pt-BR" sz="2000" b="1" dirty="0">
                <a:ea typeface="+mn-lt"/>
                <a:cs typeface="+mn-lt"/>
              </a:rPr>
              <a:t>Ativos de processos organizacionais</a:t>
            </a:r>
            <a:endParaRPr lang="pt-BR" b="1" dirty="0"/>
          </a:p>
          <a:p>
            <a:pPr algn="just">
              <a:buNone/>
            </a:pPr>
            <a:r>
              <a:rPr lang="pt-BR" sz="2000" b="1" dirty="0">
                <a:ea typeface="+mn-lt"/>
                <a:cs typeface="+mn-lt"/>
              </a:rPr>
              <a:t>2ª) Base de </a:t>
            </a:r>
            <a:r>
              <a:rPr lang="pt-BR" sz="2000" b="1" dirty="0">
                <a:solidFill>
                  <a:srgbClr val="0070C0"/>
                </a:solidFill>
                <a:ea typeface="+mn-lt"/>
                <a:cs typeface="+mn-lt"/>
              </a:rPr>
              <a:t>conhecimento corporativo</a:t>
            </a:r>
            <a:r>
              <a:rPr lang="pt-BR" sz="2000" b="1" dirty="0">
                <a:ea typeface="+mn-lt"/>
                <a:cs typeface="+mn-lt"/>
              </a:rPr>
              <a:t> para </a:t>
            </a:r>
            <a:r>
              <a:rPr lang="pt-BR" sz="2000" b="1" dirty="0">
                <a:solidFill>
                  <a:srgbClr val="0070C0"/>
                </a:solidFill>
                <a:ea typeface="+mn-lt"/>
                <a:cs typeface="+mn-lt"/>
              </a:rPr>
              <a:t>armazenar e recuperar</a:t>
            </a:r>
            <a:r>
              <a:rPr lang="pt-BR" sz="2000" b="1" dirty="0">
                <a:ea typeface="+mn-lt"/>
                <a:cs typeface="+mn-lt"/>
              </a:rPr>
              <a:t> informações:</a:t>
            </a:r>
            <a:endParaRPr lang="pt-BR" b="1" dirty="0">
              <a:ea typeface="+mn-lt"/>
              <a:cs typeface="+mn-lt"/>
            </a:endParaRPr>
          </a:p>
          <a:p>
            <a:pPr algn="just">
              <a:buNone/>
            </a:pPr>
            <a:endParaRPr lang="pt-BR" sz="2000" b="1" dirty="0">
              <a:ea typeface="+mn-lt"/>
              <a:cs typeface="+mn-lt"/>
            </a:endParaRPr>
          </a:p>
          <a:p>
            <a:pPr algn="just"/>
            <a:r>
              <a:rPr lang="pt-BR" sz="2000" dirty="0">
                <a:ea typeface="+mn-lt"/>
                <a:cs typeface="+mn-lt"/>
              </a:rPr>
              <a:t>Banco de dados de medição de processos usado para coletar e disponibilizar os dados de medição de processos e produtos;</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Arquivos do projeto</a:t>
            </a:r>
            <a:endParaRPr lang="pt-BR" dirty="0"/>
          </a:p>
          <a:p>
            <a:pPr lvl="1" algn="just"/>
            <a:r>
              <a:rPr lang="pt-BR" sz="1600" dirty="0">
                <a:ea typeface="+mn-lt"/>
                <a:cs typeface="+mn-lt"/>
              </a:rPr>
              <a:t>escopo, custo, cronograma e linhas de base da qualidade, da medição de desempenho, calendários do projeto, diagramas de rede do cronograma do projeto, registros de riscos, ações de resposta planejadas e impacto de risco definido...</a:t>
            </a:r>
            <a:endParaRPr lang="pt-BR" sz="1600"/>
          </a:p>
          <a:p>
            <a:pPr lvl="1" algn="just"/>
            <a:r>
              <a:rPr lang="pt-BR" sz="1600" dirty="0">
                <a:ea typeface="+mn-lt"/>
                <a:cs typeface="+mn-lt"/>
              </a:rPr>
              <a:t>Informações históricas e lições aprendidas (registros e documentos de projetos, todas as informações e a documentação relativas ao encerramento do projeto, sobre os resultados de decisões a respeito da seleção de projetos anteriores, seu desempenho e informações do esforço de gerenciamento de riscos).</a:t>
            </a:r>
            <a:endParaRPr lang="pt-BR" sz="160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09551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452302"/>
            <a:ext cx="10315595" cy="4393982"/>
          </a:xfrm>
        </p:spPr>
        <p:txBody>
          <a:bodyPr vert="horz" lIns="91440" tIns="45720" rIns="91440" bIns="45720" rtlCol="0" anchor="t">
            <a:normAutofit/>
          </a:bodyPr>
          <a:lstStyle/>
          <a:p>
            <a:pPr>
              <a:buNone/>
            </a:pPr>
            <a:r>
              <a:rPr lang="pt-BR" sz="2000" b="1" dirty="0">
                <a:solidFill>
                  <a:srgbClr val="0070C0"/>
                </a:solidFill>
                <a:ea typeface="+mn-lt"/>
                <a:cs typeface="+mn-lt"/>
              </a:rPr>
              <a:t>Base de conhecimento corporativo da empresa</a:t>
            </a:r>
            <a:endParaRPr lang="pt-BR" dirty="0">
              <a:solidFill>
                <a:srgbClr val="000000"/>
              </a:solidFill>
            </a:endParaRPr>
          </a:p>
          <a:p>
            <a:pPr>
              <a:buNone/>
            </a:pPr>
            <a:endParaRPr lang="pt-BR" sz="2000" b="1" dirty="0">
              <a:solidFill>
                <a:srgbClr val="0070C0"/>
              </a:solidFill>
              <a:ea typeface="+mn-lt"/>
              <a:cs typeface="+mn-lt"/>
            </a:endParaRPr>
          </a:p>
          <a:p>
            <a:r>
              <a:rPr lang="pt-BR" sz="2000" dirty="0">
                <a:ea typeface="+mn-lt"/>
                <a:cs typeface="+mn-lt"/>
              </a:rPr>
              <a:t>Banco de dados de gerenciamento de problemas e defeitos contendo o andamento de problemas e defeitos, informações de controle, resolução de problemas e defeitos e resultados de itens de ação.</a:t>
            </a:r>
            <a:endParaRPr lang="pt-BR" dirty="0"/>
          </a:p>
          <a:p>
            <a:r>
              <a:rPr lang="pt-BR" sz="2000" dirty="0">
                <a:ea typeface="+mn-lt"/>
                <a:cs typeface="+mn-lt"/>
              </a:rPr>
              <a:t>Base de conhecimento de gerenciamento de configuração contendo as versões e as linhas de base de todas as normas, políticas, procedimentos oficiais da empresa e quaisquer documentos de projetos.</a:t>
            </a:r>
            <a:endParaRPr lang="pt-BR" dirty="0"/>
          </a:p>
          <a:p>
            <a:r>
              <a:rPr lang="pt-BR" sz="2000" dirty="0">
                <a:ea typeface="+mn-lt"/>
                <a:cs typeface="+mn-lt"/>
              </a:rPr>
              <a:t>Banco de dados financeiro contendo informações como horas de mão-de-obra, custos incorridos, orçamentos e estouros nos custos do projeto.</a:t>
            </a:r>
            <a:endParaRPr lang="pt-BR" dirty="0"/>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86738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05467" y="1452302"/>
            <a:ext cx="10143066" cy="4393982"/>
          </a:xfrm>
        </p:spPr>
        <p:txBody>
          <a:bodyPr vert="horz" lIns="91440" tIns="45720" rIns="91440" bIns="45720" rtlCol="0" anchor="t">
            <a:normAutofit/>
          </a:bodyPr>
          <a:lstStyle/>
          <a:p>
            <a:pPr algn="just">
              <a:buNone/>
            </a:pPr>
            <a:r>
              <a:rPr lang="pt-BR" sz="2000" b="1" dirty="0">
                <a:ea typeface="+mn-lt"/>
                <a:cs typeface="+mn-lt"/>
              </a:rPr>
              <a:t>.1 Opinião especializada</a:t>
            </a:r>
            <a:endParaRPr lang="pt-BR" b="1" dirty="0"/>
          </a:p>
          <a:p>
            <a:pPr algn="just">
              <a:buNone/>
            </a:pPr>
            <a:endParaRPr lang="pt-BR" sz="2000" b="1" dirty="0">
              <a:ea typeface="+mn-lt"/>
              <a:cs typeface="+mn-lt"/>
            </a:endParaRPr>
          </a:p>
          <a:p>
            <a:pPr algn="just">
              <a:buNone/>
            </a:pPr>
            <a:r>
              <a:rPr lang="pt-BR" sz="2000" dirty="0">
                <a:ea typeface="+mn-lt"/>
                <a:cs typeface="+mn-lt"/>
              </a:rPr>
              <a:t>Usada para avaliar as entradas necessárias para desenvolver o termo de abertura do projeto. São aplicadas a qualquer detalhe técnico e de gerenciamento durante esse processo.</a:t>
            </a:r>
            <a:endParaRPr lang="pt-BR" dirty="0">
              <a:ea typeface="+mn-lt"/>
              <a:cs typeface="+mn-lt"/>
            </a:endParaRPr>
          </a:p>
          <a:p>
            <a:pPr algn="just">
              <a:buNone/>
            </a:pPr>
            <a:r>
              <a:rPr lang="pt-BR" sz="2000" dirty="0">
                <a:ea typeface="+mn-lt"/>
                <a:cs typeface="+mn-lt"/>
              </a:rPr>
              <a:t>Essa especialização pode ser oferecida por qualquer grupo ou pessoa com conhecimento ou treinamento especializado, disponível em outras unidades dentro da organização, consultores, partes interessadas (como clientes ou patrocinadores), associações profissionais e técnicas.</a:t>
            </a:r>
            <a:endParaRPr lang="pt-BR" dirty="0"/>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43410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229331" cy="4393982"/>
          </a:xfrm>
        </p:spPr>
        <p:txBody>
          <a:bodyPr vert="horz" lIns="91440" tIns="45720" rIns="91440" bIns="45720" rtlCol="0" anchor="t">
            <a:normAutofit/>
          </a:bodyPr>
          <a:lstStyle/>
          <a:p>
            <a:pPr algn="just">
              <a:buNone/>
            </a:pPr>
            <a:r>
              <a:rPr lang="pt-BR" sz="2000" b="1" dirty="0">
                <a:ea typeface="+mn-lt"/>
                <a:cs typeface="+mn-lt"/>
              </a:rPr>
              <a:t>.2 Técnicas de facilitadores</a:t>
            </a:r>
            <a:endParaRPr lang="pt-BR" b="1" dirty="0"/>
          </a:p>
          <a:p>
            <a:pPr algn="just">
              <a:buNone/>
            </a:pPr>
            <a:endParaRPr lang="pt-BR" sz="2000" b="1" dirty="0">
              <a:ea typeface="+mn-lt"/>
              <a:cs typeface="+mn-lt"/>
            </a:endParaRPr>
          </a:p>
          <a:p>
            <a:pPr algn="just"/>
            <a:r>
              <a:rPr lang="pt-BR" sz="2000" dirty="0">
                <a:ea typeface="+mn-lt"/>
                <a:cs typeface="+mn-lt"/>
              </a:rPr>
              <a:t>Brainstorming, resolução de conflitos, design </a:t>
            </a:r>
            <a:r>
              <a:rPr lang="pt-BR" sz="2000" dirty="0" err="1">
                <a:ea typeface="+mn-lt"/>
                <a:cs typeface="+mn-lt"/>
              </a:rPr>
              <a:t>thinking</a:t>
            </a:r>
            <a:r>
              <a:rPr lang="pt-BR" sz="2000" dirty="0">
                <a:ea typeface="+mn-lt"/>
                <a:cs typeface="+mn-lt"/>
              </a:rPr>
              <a:t>, resolução de problemas e reuniões.</a:t>
            </a:r>
            <a:endParaRPr lang="pt-BR" dirty="0"/>
          </a:p>
          <a:p>
            <a:pPr algn="just"/>
            <a:r>
              <a:rPr lang="pt-BR" sz="2000" dirty="0">
                <a:ea typeface="+mn-lt"/>
                <a:cs typeface="+mn-lt"/>
              </a:rPr>
              <a:t>Medição de benefícios, modelos de pontuação, contribuição de benefícios ou modelos econômicos.</a:t>
            </a:r>
            <a:endParaRPr lang="pt-BR" dirty="0">
              <a:ea typeface="+mn-lt"/>
              <a:cs typeface="+mn-lt"/>
            </a:endParaRPr>
          </a:p>
          <a:p>
            <a:pPr algn="just"/>
            <a:r>
              <a:rPr lang="pt-BR" sz="2000" dirty="0">
                <a:ea typeface="+mn-lt"/>
                <a:cs typeface="+mn-lt"/>
              </a:rPr>
              <a:t>Modelos matemáticos que usam algoritmos de programação linear, não-linear, dinâmica...</a:t>
            </a:r>
            <a:endParaRPr lang="pt-BR" dirty="0">
              <a:ea typeface="+mn-lt"/>
              <a:cs typeface="+mn-lt"/>
            </a:endParaRPr>
          </a:p>
          <a:p>
            <a:pPr algn="just"/>
            <a:r>
              <a:rPr lang="pt-BR" sz="2000" dirty="0">
                <a:ea typeface="+mn-lt"/>
                <a:cs typeface="+mn-lt"/>
              </a:rPr>
              <a:t>Estatísticas</a:t>
            </a:r>
            <a:endParaRPr lang="pt-BR" dirty="0"/>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4540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9941783" cy="4393982"/>
          </a:xfrm>
        </p:spPr>
        <p:txBody>
          <a:bodyPr vert="horz" lIns="91440" tIns="45720" rIns="91440" bIns="45720" rtlCol="0" anchor="t">
            <a:normAutofit/>
          </a:bodyPr>
          <a:lstStyle/>
          <a:p>
            <a:pPr>
              <a:buNone/>
            </a:pPr>
            <a:r>
              <a:rPr lang="pt-BR" sz="2000" b="1" dirty="0">
                <a:ea typeface="+mn-lt"/>
                <a:cs typeface="+mn-lt"/>
              </a:rPr>
              <a:t>.1 Termo de abertura do projeto </a:t>
            </a:r>
            <a:r>
              <a:rPr lang="pt-BR" sz="2000" dirty="0">
                <a:ea typeface="+mn-lt"/>
                <a:cs typeface="+mn-lt"/>
              </a:rPr>
              <a:t>(ou o nome que a entidade resolver dar)</a:t>
            </a:r>
            <a:endParaRPr lang="pt-BR" dirty="0"/>
          </a:p>
          <a:p>
            <a:pPr>
              <a:buNone/>
            </a:pPr>
            <a:endParaRPr lang="pt-BR" sz="2000" dirty="0">
              <a:ea typeface="+mn-lt"/>
              <a:cs typeface="+mn-lt"/>
            </a:endParaRPr>
          </a:p>
          <a:p>
            <a:pPr algn="just"/>
            <a:r>
              <a:rPr lang="pt-BR" sz="2000" dirty="0">
                <a:ea typeface="+mn-lt"/>
                <a:cs typeface="+mn-lt"/>
              </a:rPr>
              <a:t>Autoriza formalmente o projeto, contém as informações que a entidade julgar necessárias para iniciar, alocar recursos, estabelecer o gerenciamento e o acompanhamento dos resultados previstos.</a:t>
            </a:r>
            <a:endParaRPr lang="pt-BR" dirty="0">
              <a:ea typeface="+mn-lt"/>
              <a:cs typeface="+mn-lt"/>
            </a:endParaRPr>
          </a:p>
          <a:p>
            <a:pPr algn="just"/>
            <a:r>
              <a:rPr lang="pt-BR" sz="2000" dirty="0">
                <a:ea typeface="+mn-lt"/>
                <a:cs typeface="+mn-lt"/>
              </a:rPr>
              <a:t>Conterá...</a:t>
            </a:r>
            <a:endParaRPr lang="pt-BR"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27816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solidFill>
                  <a:schemeClr val="accent1">
                    <a:lumMod val="50000"/>
                  </a:schemeClr>
                </a:solidFill>
                <a:cs typeface="Calibri Light"/>
              </a:rPr>
              <a:t>Processos</a:t>
            </a:r>
            <a:endParaRPr lang="pt-BR" sz="3600" b="1">
              <a:solidFill>
                <a:schemeClr val="accent1">
                  <a:lumMod val="50000"/>
                </a:schemeClr>
              </a:solidFill>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736147" y="1452302"/>
            <a:ext cx="9740500" cy="4393982"/>
          </a:xfrm>
        </p:spPr>
        <p:txBody>
          <a:bodyPr vert="horz" lIns="91440" tIns="45720" rIns="91440" bIns="45720" rtlCol="0" anchor="t">
            <a:normAutofit/>
          </a:bodyPr>
          <a:lstStyle/>
          <a:p>
            <a:pPr marL="457200" indent="-457200">
              <a:buAutoNum type="arabicPeriod"/>
            </a:pPr>
            <a:r>
              <a:rPr lang="pt-BR" sz="2000" dirty="0">
                <a:cs typeface="Calibri" panose="020F0502020204030204"/>
              </a:rPr>
              <a:t>Desenvolver o Plano do Projeto ou Termo de Abertura (Project Charter)</a:t>
            </a:r>
          </a:p>
          <a:p>
            <a:pPr marL="457200" indent="-457200">
              <a:buAutoNum type="arabicPeriod"/>
            </a:pPr>
            <a:r>
              <a:rPr lang="pt-BR" sz="2000" dirty="0">
                <a:cs typeface="Calibri" panose="020F0502020204030204"/>
              </a:rPr>
              <a:t>Desenvolver o Plano de Gerenciamento do Projeto.</a:t>
            </a:r>
          </a:p>
          <a:p>
            <a:pPr marL="457200" indent="-457200">
              <a:buAutoNum type="arabicPeriod"/>
            </a:pPr>
            <a:r>
              <a:rPr lang="pt-BR" sz="2000" dirty="0">
                <a:cs typeface="Calibri" panose="020F0502020204030204"/>
              </a:rPr>
              <a:t>Orientar e Gerenciar o trabalho no projeto.</a:t>
            </a:r>
          </a:p>
          <a:p>
            <a:pPr marL="457200" indent="-457200">
              <a:buAutoNum type="arabicPeriod"/>
            </a:pPr>
            <a:r>
              <a:rPr lang="pt-BR" sz="2000" dirty="0">
                <a:cs typeface="Calibri" panose="020F0502020204030204"/>
              </a:rPr>
              <a:t>Monitorar e Controlar o trabalho no projeto</a:t>
            </a:r>
          </a:p>
          <a:p>
            <a:pPr marL="457200" indent="-457200">
              <a:buAutoNum type="arabicPeriod"/>
            </a:pPr>
            <a:r>
              <a:rPr lang="pt-BR" sz="2000" dirty="0">
                <a:cs typeface="Calibri" panose="020F0502020204030204"/>
              </a:rPr>
              <a:t>Manter o controle integrado das mudanças</a:t>
            </a:r>
          </a:p>
          <a:p>
            <a:pPr marL="457200" indent="-457200">
              <a:buAutoNum type="arabicPeriod"/>
            </a:pPr>
            <a:r>
              <a:rPr lang="pt-BR" sz="2000" dirty="0">
                <a:cs typeface="Calibri" panose="020F0502020204030204"/>
              </a:rPr>
              <a:t>Fechar uma fase ou o projeto.</a:t>
            </a:r>
          </a:p>
        </p:txBody>
      </p:sp>
    </p:spTree>
    <p:extLst>
      <p:ext uri="{BB962C8B-B14F-4D97-AF65-F5344CB8AC3E}">
        <p14:creationId xmlns:p14="http://schemas.microsoft.com/office/powerpoint/2010/main" val="26998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085557" cy="4566510"/>
          </a:xfrm>
        </p:spPr>
        <p:txBody>
          <a:bodyPr vert="horz" lIns="91440" tIns="45720" rIns="91440" bIns="45720" rtlCol="0" anchor="t">
            <a:normAutofit lnSpcReduction="10000"/>
          </a:bodyPr>
          <a:lstStyle/>
          <a:p>
            <a:pPr algn="just">
              <a:buNone/>
            </a:pPr>
            <a:r>
              <a:rPr lang="pt-BR" sz="2000" b="1" dirty="0">
                <a:ea typeface="+mn-lt"/>
                <a:cs typeface="+mn-lt"/>
              </a:rPr>
              <a:t>.1 Termo de abertura do projeto TAP</a:t>
            </a:r>
            <a:endParaRPr lang="pt-BR" dirty="0">
              <a:ea typeface="+mn-lt"/>
              <a:cs typeface="+mn-lt"/>
            </a:endParaRPr>
          </a:p>
          <a:p>
            <a:pPr algn="just"/>
            <a:r>
              <a:rPr lang="pt-BR" sz="2000" dirty="0">
                <a:ea typeface="+mn-lt"/>
                <a:cs typeface="+mn-lt"/>
              </a:rPr>
              <a:t>Justificativa ou objetivo do projeto</a:t>
            </a:r>
            <a:endParaRPr lang="pt-BR" dirty="0">
              <a:cs typeface="Calibri"/>
            </a:endParaRPr>
          </a:p>
          <a:p>
            <a:pPr algn="just"/>
            <a:r>
              <a:rPr lang="pt-BR" sz="2000" dirty="0">
                <a:ea typeface="+mn-lt"/>
                <a:cs typeface="+mn-lt"/>
              </a:rPr>
              <a:t>Resultados mensuráveis e critérios de sucesso</a:t>
            </a:r>
            <a:endParaRPr lang="pt-BR" dirty="0"/>
          </a:p>
          <a:p>
            <a:pPr algn="just"/>
            <a:r>
              <a:rPr lang="pt-BR" sz="2000" dirty="0">
                <a:ea typeface="+mn-lt"/>
                <a:cs typeface="+mn-lt"/>
              </a:rPr>
              <a:t>Requisitos funcionais em alto nível</a:t>
            </a:r>
            <a:endParaRPr lang="pt-BR" dirty="0"/>
          </a:p>
          <a:p>
            <a:pPr algn="just"/>
            <a:r>
              <a:rPr lang="pt-BR" sz="2000" dirty="0">
                <a:ea typeface="+mn-lt"/>
                <a:cs typeface="+mn-lt"/>
              </a:rPr>
              <a:t>Pressupostos e limitações</a:t>
            </a:r>
            <a:endParaRPr lang="pt-BR" dirty="0"/>
          </a:p>
          <a:p>
            <a:pPr algn="just"/>
            <a:r>
              <a:rPr lang="pt-BR" sz="2000" dirty="0">
                <a:ea typeface="+mn-lt"/>
                <a:cs typeface="+mn-lt"/>
              </a:rPr>
              <a:t>Principais riscos e oportunidades</a:t>
            </a:r>
            <a:endParaRPr lang="pt-BR" dirty="0"/>
          </a:p>
          <a:p>
            <a:pPr algn="just"/>
            <a:r>
              <a:rPr lang="pt-BR" sz="2000" dirty="0">
                <a:ea typeface="+mn-lt"/>
                <a:cs typeface="+mn-lt"/>
              </a:rPr>
              <a:t>Marcos do projeto a serem alcançados e verificados</a:t>
            </a:r>
            <a:endParaRPr lang="pt-BR" dirty="0"/>
          </a:p>
          <a:p>
            <a:pPr algn="just"/>
            <a:r>
              <a:rPr lang="pt-BR" sz="2000" dirty="0">
                <a:ea typeface="+mn-lt"/>
                <a:cs typeface="+mn-lt"/>
              </a:rPr>
              <a:t>Orçamento básico</a:t>
            </a:r>
            <a:endParaRPr lang="pt-BR" dirty="0"/>
          </a:p>
          <a:p>
            <a:pPr algn="just"/>
            <a:r>
              <a:rPr lang="pt-BR" sz="2000" dirty="0">
                <a:ea typeface="+mn-lt"/>
                <a:cs typeface="+mn-lt"/>
              </a:rPr>
              <a:t>Responsáveis</a:t>
            </a:r>
            <a:endParaRPr lang="pt-BR" dirty="0"/>
          </a:p>
          <a:p>
            <a:pPr algn="just"/>
            <a:r>
              <a:rPr lang="pt-BR" sz="2000" dirty="0">
                <a:ea typeface="+mn-lt"/>
                <a:cs typeface="+mn-lt"/>
              </a:rPr>
              <a:t>Gerente designado e poderes</a:t>
            </a:r>
            <a:endParaRPr lang="pt-BR" dirty="0"/>
          </a:p>
          <a:p>
            <a:pPr algn="just"/>
            <a:r>
              <a:rPr lang="pt-BR" sz="2000" dirty="0">
                <a:ea typeface="+mn-lt"/>
                <a:cs typeface="+mn-lt"/>
              </a:rPr>
              <a:t>Nome e assinatura do patrocinador.</a:t>
            </a:r>
            <a:endParaRPr lang="pt-BR" dirty="0">
              <a:ea typeface="+mn-lt"/>
              <a:cs typeface="+mn-lt"/>
            </a:endParaRPr>
          </a:p>
          <a:p>
            <a:pPr>
              <a:buNone/>
            </a:pPr>
            <a:endParaRPr lang="pt-BR" sz="2000"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01576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452302"/>
            <a:ext cx="10186199" cy="4566510"/>
          </a:xfrm>
        </p:spPr>
        <p:txBody>
          <a:bodyPr vert="horz" lIns="91440" tIns="45720" rIns="91440" bIns="45720" rtlCol="0" anchor="t">
            <a:normAutofit/>
          </a:bodyPr>
          <a:lstStyle/>
          <a:p>
            <a:pPr algn="just">
              <a:buNone/>
            </a:pPr>
            <a:r>
              <a:rPr lang="pt-BR" sz="2000" dirty="0">
                <a:ea typeface="+mn-lt"/>
                <a:cs typeface="+mn-lt"/>
              </a:rPr>
              <a:t>O plano de gerenciamento do projeto define como o projeto é executado, monitorado, controlado e encerrado. Coordena todos os demais planos subsidiários.</a:t>
            </a:r>
            <a:endParaRPr lang="pt-BR" dirty="0"/>
          </a:p>
          <a:p>
            <a:pPr algn="just">
              <a:buNone/>
            </a:pPr>
            <a:endParaRPr lang="pt-BR" sz="2000" dirty="0">
              <a:ea typeface="+mn-lt"/>
              <a:cs typeface="+mn-lt"/>
            </a:endParaRPr>
          </a:p>
          <a:p>
            <a:pPr algn="just">
              <a:buNone/>
            </a:pPr>
            <a:r>
              <a:rPr lang="pt-BR" sz="2000" dirty="0">
                <a:ea typeface="+mn-lt"/>
                <a:cs typeface="+mn-lt"/>
              </a:rPr>
              <a:t>Esse plano documenta o conjunto de saídas dos processos de planejamento.</a:t>
            </a:r>
            <a:endParaRPr lang="pt-BR" dirty="0"/>
          </a:p>
          <a:p>
            <a:pPr algn="just">
              <a:buNone/>
            </a:pPr>
            <a:endParaRPr lang="pt-BR" sz="2000" dirty="0">
              <a:ea typeface="+mn-lt"/>
              <a:cs typeface="+mn-lt"/>
            </a:endParaRPr>
          </a:p>
          <a:p>
            <a:pPr algn="just">
              <a:buNone/>
            </a:pPr>
            <a:r>
              <a:rPr lang="pt-BR" sz="2000" dirty="0">
                <a:ea typeface="+mn-lt"/>
                <a:cs typeface="+mn-lt"/>
              </a:rPr>
              <a:t>O plano de gerenciamento do projeto pode ser sumarizado ou detalhado, sendo constituído por um ou mais planos auxiliares e outros componentes obtidos das </a:t>
            </a:r>
            <a:r>
              <a:rPr lang="pt-BR" sz="2000" b="1" dirty="0">
                <a:solidFill>
                  <a:srgbClr val="0070C0"/>
                </a:solidFill>
                <a:ea typeface="+mn-lt"/>
                <a:cs typeface="+mn-lt"/>
              </a:rPr>
              <a:t>dez</a:t>
            </a:r>
            <a:r>
              <a:rPr lang="pt-BR" sz="2000" dirty="0">
                <a:ea typeface="+mn-lt"/>
                <a:cs typeface="+mn-lt"/>
              </a:rPr>
              <a:t> áreas de tratamento da gerência de projetos.</a:t>
            </a:r>
            <a:endParaRPr lang="pt-BR"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70706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333580" y="321734"/>
            <a:ext cx="1021495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214953" cy="4566510"/>
          </a:xfrm>
        </p:spPr>
        <p:txBody>
          <a:bodyPr vert="horz" lIns="91440" tIns="45720" rIns="91440" bIns="45720" rtlCol="0" anchor="t">
            <a:normAutofit/>
          </a:bodyPr>
          <a:lstStyle/>
          <a:p>
            <a:pPr>
              <a:buNone/>
            </a:pPr>
            <a:r>
              <a:rPr lang="pt-BR" sz="2000" b="1" dirty="0">
                <a:ea typeface="+mn-lt"/>
                <a:cs typeface="+mn-lt"/>
              </a:rPr>
              <a:t>Entradas.</a:t>
            </a:r>
            <a:endParaRPr lang="pt-BR" b="1">
              <a:ea typeface="+mn-lt"/>
              <a:cs typeface="+mn-lt"/>
            </a:endParaRPr>
          </a:p>
          <a:p>
            <a:pPr>
              <a:buNone/>
            </a:pPr>
            <a:endParaRPr lang="pt-BR" sz="2000" b="1" dirty="0">
              <a:ea typeface="+mn-lt"/>
              <a:cs typeface="+mn-lt"/>
            </a:endParaRPr>
          </a:p>
          <a:p>
            <a:pPr>
              <a:buNone/>
            </a:pPr>
            <a:r>
              <a:rPr lang="pt-BR" sz="2000" b="1" dirty="0">
                <a:ea typeface="+mn-lt"/>
                <a:cs typeface="+mn-lt"/>
              </a:rPr>
              <a:t>1 TAP.</a:t>
            </a:r>
            <a:endParaRPr lang="pt-BR" b="1">
              <a:ea typeface="+mn-lt"/>
              <a:cs typeface="+mn-lt"/>
            </a:endParaRPr>
          </a:p>
          <a:p>
            <a:pPr>
              <a:buNone/>
            </a:pPr>
            <a:r>
              <a:rPr lang="pt-BR" sz="2000" b="1" dirty="0">
                <a:ea typeface="+mn-lt"/>
                <a:cs typeface="+mn-lt"/>
              </a:rPr>
              <a:t>2 Saídas de outros processos.</a:t>
            </a:r>
            <a:endParaRPr lang="pt-BR" b="1">
              <a:ea typeface="+mn-lt"/>
              <a:cs typeface="+mn-lt"/>
            </a:endParaRPr>
          </a:p>
          <a:p>
            <a:pPr>
              <a:buNone/>
            </a:pPr>
            <a:r>
              <a:rPr lang="pt-BR" sz="2000" b="1" dirty="0">
                <a:ea typeface="+mn-lt"/>
                <a:cs typeface="+mn-lt"/>
              </a:rPr>
              <a:t>3 Fatores ambientais da empresa.</a:t>
            </a:r>
            <a:endParaRPr lang="pt-BR" b="1"/>
          </a:p>
          <a:p>
            <a:pPr>
              <a:buNone/>
            </a:pPr>
            <a:r>
              <a:rPr lang="pt-BR" sz="2000" b="1" dirty="0">
                <a:ea typeface="+mn-lt"/>
                <a:cs typeface="+mn-lt"/>
              </a:rPr>
              <a:t>4 Ativos de processos organizacionais</a:t>
            </a:r>
            <a:endParaRPr lang="pt-BR" b="1" dirty="0"/>
          </a:p>
          <a:p>
            <a:pPr>
              <a:buNone/>
            </a:pPr>
            <a:endParaRPr lang="pt-BR" sz="2000"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38146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333580" y="321734"/>
            <a:ext cx="1021495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3" y="1452302"/>
            <a:ext cx="10143067" cy="4566510"/>
          </a:xfrm>
        </p:spPr>
        <p:txBody>
          <a:bodyPr vert="horz" lIns="91440" tIns="45720" rIns="91440" bIns="45720" rtlCol="0" anchor="t">
            <a:normAutofit/>
          </a:bodyPr>
          <a:lstStyle/>
          <a:p>
            <a:pPr>
              <a:buNone/>
            </a:pPr>
            <a:r>
              <a:rPr lang="pt-BR" sz="2000" b="1" dirty="0">
                <a:ea typeface="+mn-lt"/>
                <a:cs typeface="+mn-lt"/>
              </a:rPr>
              <a:t>Ferramentas e técnicas.</a:t>
            </a:r>
            <a:endParaRPr lang="pt-BR" b="1">
              <a:ea typeface="+mn-lt"/>
              <a:cs typeface="+mn-lt"/>
            </a:endParaRPr>
          </a:p>
          <a:p>
            <a:pPr>
              <a:buNone/>
            </a:pPr>
            <a:endParaRPr lang="pt-BR" sz="2000" b="1" dirty="0">
              <a:ea typeface="+mn-lt"/>
              <a:cs typeface="+mn-lt"/>
            </a:endParaRPr>
          </a:p>
          <a:p>
            <a:pPr>
              <a:buNone/>
            </a:pPr>
            <a:r>
              <a:rPr lang="pt-BR" sz="2000" b="1" dirty="0">
                <a:ea typeface="+mn-lt"/>
                <a:cs typeface="+mn-lt"/>
              </a:rPr>
              <a:t>1 Opinião especializada.</a:t>
            </a:r>
            <a:endParaRPr lang="pt-BR" b="1">
              <a:ea typeface="+mn-lt"/>
              <a:cs typeface="+mn-lt"/>
            </a:endParaRPr>
          </a:p>
          <a:p>
            <a:pPr>
              <a:buNone/>
            </a:pPr>
            <a:r>
              <a:rPr lang="pt-BR" sz="2000" b="1" dirty="0">
                <a:ea typeface="+mn-lt"/>
                <a:cs typeface="+mn-lt"/>
              </a:rPr>
              <a:t>2 Técnicas de facilitação</a:t>
            </a:r>
            <a:endParaRPr lang="pt-BR" b="1"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342793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276070" y="321734"/>
            <a:ext cx="1027246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6" y="1452302"/>
            <a:ext cx="10056803" cy="4566510"/>
          </a:xfrm>
        </p:spPr>
        <p:txBody>
          <a:bodyPr vert="horz" lIns="91440" tIns="45720" rIns="91440" bIns="45720" rtlCol="0" anchor="t">
            <a:normAutofit/>
          </a:bodyPr>
          <a:lstStyle/>
          <a:p>
            <a:pPr>
              <a:buNone/>
            </a:pPr>
            <a:r>
              <a:rPr lang="pt-BR" sz="2000" b="1" dirty="0">
                <a:ea typeface="+mn-lt"/>
                <a:cs typeface="+mn-lt"/>
              </a:rPr>
              <a:t>Saída.</a:t>
            </a:r>
            <a:endParaRPr lang="pt-BR" b="1"/>
          </a:p>
          <a:p>
            <a:pPr>
              <a:buNone/>
            </a:pPr>
            <a:endParaRPr lang="pt-BR" sz="2000" b="1" dirty="0">
              <a:ea typeface="+mn-lt"/>
              <a:cs typeface="+mn-lt"/>
            </a:endParaRPr>
          </a:p>
          <a:p>
            <a:pPr>
              <a:buNone/>
            </a:pPr>
            <a:r>
              <a:rPr lang="pt-BR" sz="2000" b="1" dirty="0">
                <a:ea typeface="+mn-lt"/>
                <a:cs typeface="+mn-lt"/>
              </a:rPr>
              <a:t>1 Plano de gerenciamento do projeto</a:t>
            </a:r>
            <a:endParaRPr lang="pt-BR" b="1" dirty="0"/>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202302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Plano de gerenciamento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286840" cy="4566510"/>
          </a:xfrm>
        </p:spPr>
        <p:txBody>
          <a:bodyPr vert="horz" lIns="91440" tIns="45720" rIns="91440" bIns="45720" rtlCol="0" anchor="t">
            <a:normAutofit/>
          </a:bodyPr>
          <a:lstStyle/>
          <a:p>
            <a:pPr algn="just">
              <a:buNone/>
            </a:pPr>
            <a:r>
              <a:rPr lang="pt-BR" sz="2000" dirty="0">
                <a:ea typeface="+mn-lt"/>
                <a:cs typeface="+mn-lt"/>
              </a:rPr>
              <a:t>Integra e consolida(rá) os planos subsidiários e suas “linhas de base ou de partida” do escopo, cronograma, custo;</a:t>
            </a:r>
            <a:endParaRPr lang="pt-BR" dirty="0"/>
          </a:p>
          <a:p>
            <a:pPr algn="just">
              <a:buNone/>
            </a:pPr>
            <a:endParaRPr lang="pt-BR" sz="2000" dirty="0">
              <a:ea typeface="+mn-lt"/>
              <a:cs typeface="+mn-lt"/>
            </a:endParaRPr>
          </a:p>
          <a:p>
            <a:pPr algn="just">
              <a:buNone/>
            </a:pPr>
            <a:r>
              <a:rPr lang="pt-BR" sz="2000" dirty="0">
                <a:ea typeface="+mn-lt"/>
                <a:cs typeface="+mn-lt"/>
              </a:rPr>
              <a:t>Os planos de gestão dos requisitos, da qualidade, recursos humanos, comunicações, risco, aquisições e tratamento dos patrocinadores / clientes e demais interessados.</a:t>
            </a:r>
            <a:endParaRPr lang="pt-BR" dirty="0"/>
          </a:p>
          <a:p>
            <a:pPr algn="just">
              <a:buNone/>
            </a:pPr>
            <a:endParaRPr lang="pt-BR" sz="2000" dirty="0">
              <a:ea typeface="+mn-lt"/>
              <a:cs typeface="+mn-lt"/>
            </a:endParaRPr>
          </a:p>
          <a:p>
            <a:pPr algn="just">
              <a:buNone/>
            </a:pPr>
            <a:r>
              <a:rPr lang="pt-BR" sz="2000" dirty="0">
                <a:ea typeface="+mn-lt"/>
                <a:cs typeface="+mn-lt"/>
              </a:rPr>
              <a:t>Pode incluir ainda o ciclo de vida ou fases do desenvolvimento, ferramentas e técnicas aplicáveis, nível de implementação progressiva dos resultados, controles e responsabilidades por mudanças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20221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85557" cy="4566510"/>
          </a:xfrm>
        </p:spPr>
        <p:txBody>
          <a:bodyPr vert="horz" lIns="91440" tIns="45720" rIns="91440" bIns="45720" rtlCol="0" anchor="t">
            <a:normAutofit/>
          </a:bodyPr>
          <a:lstStyle/>
          <a:p>
            <a:pPr algn="just">
              <a:buNone/>
            </a:pPr>
            <a:r>
              <a:rPr lang="pt-BR" sz="2000" dirty="0">
                <a:ea typeface="+mn-lt"/>
                <a:cs typeface="+mn-lt"/>
              </a:rPr>
              <a:t>Levar a cabo o que foi planejado, monitorando as mudanças.</a:t>
            </a:r>
            <a:endParaRPr lang="pt-BR" dirty="0"/>
          </a:p>
          <a:p>
            <a:pPr algn="just">
              <a:buNone/>
            </a:pPr>
            <a:endParaRPr lang="pt-BR" sz="2000" dirty="0">
              <a:ea typeface="+mn-lt"/>
              <a:cs typeface="+mn-lt"/>
            </a:endParaRPr>
          </a:p>
          <a:p>
            <a:pPr algn="just">
              <a:buNone/>
            </a:pPr>
            <a:r>
              <a:rPr lang="pt-BR" sz="2000" dirty="0">
                <a:ea typeface="+mn-lt"/>
                <a:cs typeface="+mn-lt"/>
              </a:rPr>
              <a:t>As entregas são saídas dos processos executados para realizar o trabalho do projeto planejado e agendado no plano de gerenciamento do projeto.</a:t>
            </a:r>
            <a:endParaRPr lang="pt-BR" dirty="0"/>
          </a:p>
          <a:p>
            <a:pPr algn="just">
              <a:buNone/>
            </a:pPr>
            <a:endParaRPr lang="pt-BR" sz="2000" dirty="0">
              <a:ea typeface="+mn-lt"/>
              <a:cs typeface="+mn-lt"/>
            </a:endParaRPr>
          </a:p>
          <a:p>
            <a:pPr algn="just">
              <a:buNone/>
            </a:pPr>
            <a:r>
              <a:rPr lang="pt-BR" sz="2000" dirty="0">
                <a:ea typeface="+mn-lt"/>
                <a:cs typeface="+mn-lt"/>
              </a:rPr>
              <a:t>As informações sobre o desempenho do trabalho a respeito da situação atual das entregas, são coletadas como parte da execução do projeto.</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Além do gerenciamento, revisar os impactos de mudanças e implementação das que forem aprovadas, sejam elas: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12815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9970538" cy="4566510"/>
          </a:xfrm>
        </p:spPr>
        <p:txBody>
          <a:bodyPr vert="horz" lIns="91440" tIns="45720" rIns="91440" bIns="45720" rtlCol="0" anchor="t">
            <a:normAutofit/>
          </a:bodyPr>
          <a:lstStyle/>
          <a:p>
            <a:pPr algn="just">
              <a:buNone/>
            </a:pPr>
            <a:r>
              <a:rPr lang="pt-BR" sz="2000" dirty="0">
                <a:ea typeface="+mn-lt"/>
                <a:cs typeface="+mn-lt"/>
              </a:rPr>
              <a:t>Ações </a:t>
            </a:r>
            <a:r>
              <a:rPr lang="pt-BR" sz="2000" b="1" dirty="0">
                <a:solidFill>
                  <a:srgbClr val="FF0000"/>
                </a:solidFill>
                <a:ea typeface="+mn-lt"/>
                <a:cs typeface="+mn-lt"/>
              </a:rPr>
              <a:t>corretivas</a:t>
            </a:r>
            <a:r>
              <a:rPr lang="pt-BR" sz="2000" dirty="0">
                <a:ea typeface="+mn-lt"/>
                <a:cs typeface="+mn-lt"/>
              </a:rPr>
              <a:t> - para que o desempenho do projeto fique de acordo com o plano.</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Ações </a:t>
            </a:r>
            <a:r>
              <a:rPr lang="pt-BR" sz="2000" b="1" dirty="0">
                <a:solidFill>
                  <a:srgbClr val="FF0000"/>
                </a:solidFill>
                <a:ea typeface="+mn-lt"/>
                <a:cs typeface="+mn-lt"/>
              </a:rPr>
              <a:t>preventivas</a:t>
            </a:r>
            <a:r>
              <a:rPr lang="pt-BR" sz="2000" dirty="0">
                <a:ea typeface="+mn-lt"/>
                <a:cs typeface="+mn-lt"/>
              </a:rPr>
              <a:t> - reduzem a probabilidade de possíveis consequências negativas;</a:t>
            </a:r>
            <a:endParaRPr lang="pt-BR" dirty="0"/>
          </a:p>
          <a:p>
            <a:pPr algn="just">
              <a:buNone/>
            </a:pPr>
            <a:endParaRPr lang="pt-BR" sz="2000" dirty="0">
              <a:ea typeface="+mn-lt"/>
              <a:cs typeface="+mn-lt"/>
            </a:endParaRPr>
          </a:p>
          <a:p>
            <a:pPr algn="just">
              <a:buNone/>
            </a:pPr>
            <a:r>
              <a:rPr lang="pt-BR" sz="2000" dirty="0">
                <a:ea typeface="+mn-lt"/>
                <a:cs typeface="+mn-lt"/>
              </a:rPr>
              <a:t>Solicitações de </a:t>
            </a:r>
            <a:r>
              <a:rPr lang="pt-BR" sz="2000" b="1" dirty="0">
                <a:solidFill>
                  <a:srgbClr val="FF0000"/>
                </a:solidFill>
                <a:ea typeface="+mn-lt"/>
                <a:cs typeface="+mn-lt"/>
              </a:rPr>
              <a:t>reparo de defeito</a:t>
            </a:r>
            <a:r>
              <a:rPr lang="pt-BR" sz="2000" dirty="0">
                <a:ea typeface="+mn-lt"/>
                <a:cs typeface="+mn-lt"/>
              </a:rPr>
              <a:t> - para corrigir problemas do produto encontrados pelo processo de qualidade.</a:t>
            </a:r>
            <a:endParaRPr lang="pt-BR" dirty="0">
              <a:ea typeface="+mn-lt"/>
              <a:cs typeface="+mn-lt"/>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08493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200576" cy="4566510"/>
          </a:xfrm>
        </p:spPr>
        <p:txBody>
          <a:bodyPr vert="horz" lIns="91440" tIns="45720" rIns="91440" bIns="45720" rtlCol="0" anchor="t">
            <a:normAutofit/>
          </a:bodyPr>
          <a:lstStyle/>
          <a:p>
            <a:pPr algn="just">
              <a:buNone/>
            </a:pPr>
            <a:r>
              <a:rPr lang="pt-BR" sz="2000" b="1" dirty="0">
                <a:ea typeface="+mn-lt"/>
                <a:cs typeface="+mn-lt"/>
              </a:rPr>
              <a:t>Entradas.</a:t>
            </a:r>
            <a:endParaRPr lang="pt-BR" b="1"/>
          </a:p>
          <a:p>
            <a:pPr algn="just">
              <a:buNone/>
            </a:pPr>
            <a:endParaRPr lang="pt-BR" sz="2000" b="1" dirty="0">
              <a:ea typeface="+mn-lt"/>
              <a:cs typeface="+mn-lt"/>
            </a:endParaRPr>
          </a:p>
          <a:p>
            <a:pPr algn="just">
              <a:buNone/>
            </a:pPr>
            <a:r>
              <a:rPr lang="pt-BR" sz="2000" b="1" dirty="0">
                <a:ea typeface="+mn-lt"/>
                <a:cs typeface="+mn-lt"/>
              </a:rPr>
              <a:t>1 Plano de gerenciamento do projeto.</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2 Solicitações de mudança aprovadas</a:t>
            </a:r>
            <a:endParaRPr lang="pt-BR" b="1"/>
          </a:p>
          <a:p>
            <a:pPr lvl="1" algn="just"/>
            <a:r>
              <a:rPr lang="pt-BR" sz="1600" dirty="0">
                <a:ea typeface="+mn-lt"/>
                <a:cs typeface="+mn-lt"/>
              </a:rPr>
              <a:t>As solicitações de mudança aprovadas são solicitações autorizadas e documentadas que ampliam ou limitam o escopo do projeto, podendo também modificar políticas, planos de gerenciamento, procedimentos, custos ou orçamentos ou revisar cronogramas..</a:t>
            </a:r>
            <a:endParaRPr lang="pt-BR" sz="1600"/>
          </a:p>
          <a:p>
            <a:pPr algn="just">
              <a:buNone/>
            </a:pPr>
            <a:r>
              <a:rPr lang="pt-BR" sz="2000" b="1" dirty="0">
                <a:ea typeface="+mn-lt"/>
                <a:cs typeface="+mn-lt"/>
              </a:rPr>
              <a:t>3 Fatores ambientais organizacionais.</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4 Ativos de processos organizacionais</a:t>
            </a:r>
            <a:endParaRPr lang="pt-BR" b="1"/>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3829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200576" cy="4566510"/>
          </a:xfrm>
        </p:spPr>
        <p:txBody>
          <a:bodyPr vert="horz" lIns="91440" tIns="45720" rIns="91440" bIns="45720" rtlCol="0" anchor="t">
            <a:normAutofit/>
          </a:bodyPr>
          <a:lstStyle/>
          <a:p>
            <a:pPr algn="just">
              <a:buNone/>
            </a:pPr>
            <a:r>
              <a:rPr lang="pt-BR" sz="2000" b="1" dirty="0">
                <a:ea typeface="+mn-lt"/>
                <a:cs typeface="+mn-lt"/>
              </a:rPr>
              <a:t>Ferramentas e técnicas.</a:t>
            </a:r>
          </a:p>
          <a:p>
            <a:pPr algn="just">
              <a:buNone/>
            </a:pPr>
            <a:endParaRPr lang="pt-BR" sz="2000" b="1" dirty="0">
              <a:ea typeface="+mn-lt"/>
              <a:cs typeface="+mn-lt"/>
            </a:endParaRPr>
          </a:p>
          <a:p>
            <a:pPr algn="just">
              <a:buNone/>
            </a:pPr>
            <a:r>
              <a:rPr lang="pt-BR" sz="2000" b="1" dirty="0">
                <a:ea typeface="+mn-lt"/>
                <a:cs typeface="+mn-lt"/>
              </a:rPr>
              <a:t>1 Opinião especializada.</a:t>
            </a:r>
          </a:p>
          <a:p>
            <a:pPr algn="just">
              <a:buNone/>
            </a:pPr>
            <a:endParaRPr lang="pt-BR" sz="2000" b="1" dirty="0">
              <a:ea typeface="+mn-lt"/>
              <a:cs typeface="+mn-lt"/>
            </a:endParaRPr>
          </a:p>
          <a:p>
            <a:pPr algn="just">
              <a:buNone/>
            </a:pPr>
            <a:r>
              <a:rPr lang="pt-BR" sz="2000" b="1" dirty="0">
                <a:ea typeface="+mn-lt"/>
                <a:cs typeface="+mn-lt"/>
              </a:rPr>
              <a:t>2 Sistema de informações do gerenciamento de projetos </a:t>
            </a:r>
            <a:endParaRPr lang="pt-BR" b="1"/>
          </a:p>
          <a:p>
            <a:pPr lvl="1" algn="just"/>
            <a:r>
              <a:rPr lang="pt-BR" sz="1600" dirty="0">
                <a:solidFill>
                  <a:srgbClr val="FF0000"/>
                </a:solidFill>
                <a:ea typeface="+mn-lt"/>
                <a:cs typeface="+mn-lt"/>
              </a:rPr>
              <a:t>Metodologia de gerenciamento de projetos.</a:t>
            </a:r>
            <a:endParaRPr lang="pt-BR" sz="1600" dirty="0">
              <a:solidFill>
                <a:srgbClr val="FF0000"/>
              </a:solidFill>
            </a:endParaRPr>
          </a:p>
          <a:p>
            <a:pPr marL="457200" lvl="1" indent="0" algn="just">
              <a:buClr>
                <a:srgbClr val="1287C3"/>
              </a:buClr>
              <a:buNone/>
            </a:pPr>
            <a:endParaRPr lang="pt-BR" sz="1600" dirty="0">
              <a:ea typeface="+mn-lt"/>
              <a:cs typeface="+mn-lt"/>
            </a:endParaRPr>
          </a:p>
          <a:p>
            <a:pPr algn="just">
              <a:buNone/>
            </a:pPr>
            <a:r>
              <a:rPr lang="pt-BR" sz="2000" b="1" dirty="0">
                <a:ea typeface="+mn-lt"/>
                <a:cs typeface="+mn-lt"/>
              </a:rPr>
              <a:t>3 Reuniões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52858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Gerenciamento da integração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711094"/>
            <a:ext cx="10128689" cy="4393982"/>
          </a:xfrm>
        </p:spPr>
        <p:txBody>
          <a:bodyPr vert="horz" lIns="91440" tIns="45720" rIns="91440" bIns="45720" rtlCol="0" anchor="t">
            <a:normAutofit/>
          </a:bodyPr>
          <a:lstStyle/>
          <a:p>
            <a:pPr algn="just"/>
            <a:r>
              <a:rPr lang="pt-BR" sz="2000" dirty="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O esforço de integração também envolve fazer compensações entre </a:t>
            </a:r>
            <a:r>
              <a:rPr lang="pt-BR" sz="2000" dirty="0">
                <a:solidFill>
                  <a:srgbClr val="C00000"/>
                </a:solidFill>
                <a:ea typeface="+mn-lt"/>
                <a:cs typeface="+mn-lt"/>
              </a:rPr>
              <a:t>objetivos e alternativas conflitantes.</a:t>
            </a:r>
          </a:p>
        </p:txBody>
      </p:sp>
    </p:spTree>
    <p:extLst>
      <p:ext uri="{BB962C8B-B14F-4D97-AF65-F5344CB8AC3E}">
        <p14:creationId xmlns:p14="http://schemas.microsoft.com/office/powerpoint/2010/main" val="2163148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20486" y="1452302"/>
            <a:ext cx="10157444" cy="4566510"/>
          </a:xfrm>
        </p:spPr>
        <p:txBody>
          <a:bodyPr vert="horz" lIns="91440" tIns="45720" rIns="91440" bIns="45720" rtlCol="0" anchor="t">
            <a:normAutofit fontScale="92500" lnSpcReduction="10000"/>
          </a:bodyPr>
          <a:lstStyle/>
          <a:p>
            <a:pPr>
              <a:buNone/>
            </a:pPr>
            <a:r>
              <a:rPr lang="pt-BR" sz="2000" b="1" dirty="0">
                <a:ea typeface="+mn-lt"/>
                <a:cs typeface="+mn-lt"/>
              </a:rPr>
              <a:t>Saídas.</a:t>
            </a:r>
            <a:endParaRPr lang="pt-BR" b="1">
              <a:ea typeface="+mn-lt"/>
              <a:cs typeface="+mn-lt"/>
            </a:endParaRPr>
          </a:p>
          <a:p>
            <a:pPr>
              <a:buNone/>
            </a:pPr>
            <a:endParaRPr lang="pt-BR" sz="2000" b="1" dirty="0">
              <a:ea typeface="+mn-lt"/>
              <a:cs typeface="+mn-lt"/>
            </a:endParaRPr>
          </a:p>
          <a:p>
            <a:pPr>
              <a:buNone/>
            </a:pPr>
            <a:r>
              <a:rPr lang="pt-BR" sz="2000" b="1" dirty="0">
                <a:ea typeface="+mn-lt"/>
                <a:cs typeface="+mn-lt"/>
              </a:rPr>
              <a:t>1 Entregas.</a:t>
            </a:r>
            <a:endParaRPr lang="pt-BR" b="1">
              <a:ea typeface="+mn-lt"/>
              <a:cs typeface="+mn-lt"/>
            </a:endParaRPr>
          </a:p>
          <a:p>
            <a:pPr>
              <a:buNone/>
            </a:pPr>
            <a:r>
              <a:rPr lang="pt-BR" sz="2000" b="1" dirty="0">
                <a:ea typeface="+mn-lt"/>
                <a:cs typeface="+mn-lt"/>
              </a:rPr>
              <a:t>2 Informações sobre o desempenho do trabalho</a:t>
            </a:r>
            <a:endParaRPr lang="pt-BR" b="1"/>
          </a:p>
          <a:p>
            <a:pPr>
              <a:buNone/>
            </a:pPr>
            <a:r>
              <a:rPr lang="pt-BR" sz="2000" b="1" dirty="0">
                <a:solidFill>
                  <a:srgbClr val="FF0000"/>
                </a:solidFill>
                <a:ea typeface="+mn-lt"/>
                <a:cs typeface="+mn-lt"/>
              </a:rPr>
              <a:t>Coleta rotineira das informações sobre a execução do plano de gerenciamento do projeto.</a:t>
            </a:r>
            <a:endParaRPr lang="pt-BR" b="1">
              <a:solidFill>
                <a:srgbClr val="FF0000"/>
              </a:solidFill>
            </a:endParaRPr>
          </a:p>
          <a:p>
            <a:pPr lvl="1" indent="0"/>
            <a:r>
              <a:rPr lang="pt-BR" sz="1600" b="1" dirty="0">
                <a:ea typeface="+mn-lt"/>
                <a:cs typeface="+mn-lt"/>
              </a:rPr>
              <a:t>Progresso do cronograma</a:t>
            </a:r>
            <a:endParaRPr lang="pt-BR" sz="1600" b="1"/>
          </a:p>
          <a:p>
            <a:pPr lvl="1" indent="0"/>
            <a:r>
              <a:rPr lang="pt-BR" sz="1600" b="1" dirty="0">
                <a:ea typeface="+mn-lt"/>
                <a:cs typeface="+mn-lt"/>
              </a:rPr>
              <a:t>Atendimento dos padrões de qualidade</a:t>
            </a:r>
            <a:endParaRPr lang="pt-BR" sz="1600" b="1"/>
          </a:p>
          <a:p>
            <a:pPr lvl="1" indent="0"/>
            <a:r>
              <a:rPr lang="pt-BR" sz="1600" b="1" dirty="0">
                <a:ea typeface="+mn-lt"/>
                <a:cs typeface="+mn-lt"/>
              </a:rPr>
              <a:t>Custos autorizados e incorridos</a:t>
            </a:r>
            <a:endParaRPr lang="pt-BR" sz="1600" b="1"/>
          </a:p>
          <a:p>
            <a:pPr lvl="1" indent="0"/>
            <a:r>
              <a:rPr lang="pt-BR" sz="1600" b="1" dirty="0">
                <a:ea typeface="+mn-lt"/>
                <a:cs typeface="+mn-lt"/>
              </a:rPr>
              <a:t>Estimativas para terminar as atividades que foram iniciadas</a:t>
            </a:r>
            <a:endParaRPr lang="pt-BR" sz="1600" b="1"/>
          </a:p>
          <a:p>
            <a:pPr lvl="1" indent="0"/>
            <a:r>
              <a:rPr lang="pt-BR" sz="1600" b="1" dirty="0">
                <a:ea typeface="+mn-lt"/>
                <a:cs typeface="+mn-lt"/>
              </a:rPr>
              <a:t>Percentual fisicamente terminado das atividades em andamento</a:t>
            </a:r>
            <a:endParaRPr lang="pt-BR" sz="1600" b="1"/>
          </a:p>
          <a:p>
            <a:pPr lvl="1" indent="0"/>
            <a:r>
              <a:rPr lang="pt-BR" sz="1600" b="1" dirty="0">
                <a:ea typeface="+mn-lt"/>
                <a:cs typeface="+mn-lt"/>
              </a:rPr>
              <a:t>Lições aprendidas documentadas colocadas na base de gestão do conhecimento</a:t>
            </a:r>
            <a:endParaRPr lang="pt-BR" sz="1600" b="1"/>
          </a:p>
          <a:p>
            <a:pPr lvl="1" indent="0"/>
            <a:r>
              <a:rPr lang="pt-BR" sz="1600" b="1" dirty="0">
                <a:ea typeface="+mn-lt"/>
                <a:cs typeface="+mn-lt"/>
              </a:rPr>
              <a:t>Detalhes da utilização de recursos.</a:t>
            </a:r>
            <a:endParaRPr lang="pt-BR" sz="1600" b="1">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7541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10444991" cy="4566510"/>
          </a:xfrm>
        </p:spPr>
        <p:txBody>
          <a:bodyPr vert="horz" lIns="91440" tIns="45720" rIns="91440" bIns="45720" rtlCol="0" anchor="t">
            <a:normAutofit/>
          </a:bodyPr>
          <a:lstStyle/>
          <a:p>
            <a:pPr>
              <a:buNone/>
            </a:pPr>
            <a:r>
              <a:rPr lang="pt-BR" sz="2000" b="1" dirty="0">
                <a:ea typeface="+mn-lt"/>
                <a:cs typeface="+mn-lt"/>
              </a:rPr>
              <a:t>Saídas. </a:t>
            </a:r>
            <a:endParaRPr lang="pt-BR" sz="2000" b="1" dirty="0"/>
          </a:p>
          <a:p>
            <a:pPr>
              <a:buNone/>
            </a:pPr>
            <a:endParaRPr lang="pt-BR" sz="2000" b="1" dirty="0">
              <a:ea typeface="+mn-lt"/>
              <a:cs typeface="+mn-lt"/>
            </a:endParaRPr>
          </a:p>
          <a:p>
            <a:pPr>
              <a:buNone/>
            </a:pPr>
            <a:r>
              <a:rPr lang="pt-BR" sz="2000" b="1" dirty="0">
                <a:ea typeface="+mn-lt"/>
                <a:cs typeface="+mn-lt"/>
              </a:rPr>
              <a:t>.3 Pedidos de mudanças</a:t>
            </a:r>
            <a:endParaRPr lang="pt-BR" b="1" dirty="0"/>
          </a:p>
          <a:p>
            <a:pPr lvl="1"/>
            <a:r>
              <a:rPr lang="pt-BR" sz="1600" dirty="0">
                <a:ea typeface="+mn-lt"/>
                <a:cs typeface="+mn-lt"/>
              </a:rPr>
              <a:t>Correções, preventivas, defeitos, atualizações.</a:t>
            </a:r>
            <a:endParaRPr lang="pt-BR" sz="1600">
              <a:ea typeface="+mn-lt"/>
              <a:cs typeface="+mn-lt"/>
            </a:endParaRPr>
          </a:p>
          <a:p>
            <a:pPr>
              <a:buNone/>
            </a:pPr>
            <a:endParaRPr lang="pt-BR" sz="2000" dirty="0">
              <a:ea typeface="+mn-lt"/>
              <a:cs typeface="+mn-lt"/>
            </a:endParaRPr>
          </a:p>
          <a:p>
            <a:pPr>
              <a:buNone/>
            </a:pPr>
            <a:r>
              <a:rPr lang="pt-BR" sz="2000" dirty="0">
                <a:ea typeface="+mn-lt"/>
                <a:cs typeface="+mn-lt"/>
              </a:rPr>
              <a:t>.</a:t>
            </a:r>
            <a:r>
              <a:rPr lang="pt-BR" sz="2000" b="1" dirty="0">
                <a:ea typeface="+mn-lt"/>
                <a:cs typeface="+mn-lt"/>
              </a:rPr>
              <a:t>4 Atualizações para os planos subsidiários.</a:t>
            </a:r>
          </a:p>
          <a:p>
            <a:pPr>
              <a:buNone/>
            </a:pPr>
            <a:endParaRPr lang="pt-BR" sz="2000" b="1" dirty="0">
              <a:ea typeface="+mn-lt"/>
              <a:cs typeface="+mn-lt"/>
            </a:endParaRPr>
          </a:p>
          <a:p>
            <a:pPr>
              <a:buNone/>
            </a:pPr>
            <a:r>
              <a:rPr lang="pt-BR" sz="2000" b="1" dirty="0">
                <a:ea typeface="+mn-lt"/>
                <a:cs typeface="+mn-lt"/>
              </a:rPr>
              <a:t>.5 Atualizações para demais documentos.</a:t>
            </a:r>
            <a:endParaRPr lang="pt-BR" b="1"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6432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9841142" cy="4566510"/>
          </a:xfrm>
        </p:spPr>
        <p:txBody>
          <a:bodyPr vert="horz" lIns="91440" tIns="45720" rIns="91440" bIns="45720" rtlCol="0" anchor="t">
            <a:normAutofit/>
          </a:bodyPr>
          <a:lstStyle/>
          <a:p>
            <a:pPr algn="just">
              <a:buNone/>
            </a:pPr>
            <a:r>
              <a:rPr lang="pt-BR" sz="2000" dirty="0">
                <a:ea typeface="+mn-lt"/>
                <a:cs typeface="+mn-lt"/>
              </a:rPr>
              <a:t>Inclui a coleta, medição e disseminação das informações sobre o desempenho e a avaliação das medições e tendências para efetuar melhorias no processo.</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O monitoramento contínuo permite que a equipe de gerenciamento de projetos tenha uma visão clara da saúde do projeto e identifica as áreas que exigem atenção especial.</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7276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06750" y="1452302"/>
            <a:ext cx="10157444" cy="4566510"/>
          </a:xfrm>
        </p:spPr>
        <p:txBody>
          <a:bodyPr vert="horz" lIns="91440" tIns="45720" rIns="91440" bIns="45720" rtlCol="0" anchor="t">
            <a:normAutofit/>
          </a:bodyPr>
          <a:lstStyle/>
          <a:p>
            <a:pPr>
              <a:buNone/>
            </a:pPr>
            <a:r>
              <a:rPr lang="pt-BR" sz="2000" dirty="0">
                <a:ea typeface="+mn-lt"/>
                <a:cs typeface="+mn-lt"/>
              </a:rPr>
              <a:t>Comparação do desempenho real do projeto com o plano de gerenciamento, determinando se são indicadas ações preventivas ou corretivas, e sua recomendação;</a:t>
            </a:r>
            <a:endParaRPr lang="pt-BR" dirty="0"/>
          </a:p>
          <a:p>
            <a:pPr>
              <a:buNone/>
            </a:pPr>
            <a:endParaRPr lang="pt-BR" sz="2000" dirty="0">
              <a:ea typeface="+mn-lt"/>
              <a:cs typeface="+mn-lt"/>
            </a:endParaRPr>
          </a:p>
          <a:p>
            <a:pPr>
              <a:buNone/>
            </a:pPr>
            <a:r>
              <a:rPr lang="pt-BR" sz="2000" dirty="0">
                <a:ea typeface="+mn-lt"/>
                <a:cs typeface="+mn-lt"/>
              </a:rPr>
              <a:t>Análise, acompanhamento e monitoramento de riscos do projeto para garantir que sejam identificados, que o andamento seja relatado e que planos de respostas a riscos adequados estejam sendo executados.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39270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362335" y="1452302"/>
            <a:ext cx="10344350" cy="4566510"/>
          </a:xfrm>
        </p:spPr>
        <p:txBody>
          <a:bodyPr vert="horz" lIns="91440" tIns="45720" rIns="91440" bIns="45720" rtlCol="0" anchor="t">
            <a:normAutofit/>
          </a:bodyPr>
          <a:lstStyle/>
          <a:p>
            <a:pPr algn="just">
              <a:buNone/>
            </a:pPr>
            <a:r>
              <a:rPr lang="pt-BR" sz="2000" dirty="0">
                <a:ea typeface="+mn-lt"/>
                <a:cs typeface="+mn-lt"/>
              </a:rPr>
              <a:t>Manutenção de uma base de informações precisas e corretas relativas ao(s) produto(s) do projeto e a sua documentação associada;</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Fornecimento de informações para dar suporte a relatórios de andamento, medições de progresso e previsões;</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Fornecimento de previsões para atualizar o cronograma atual.</a:t>
            </a:r>
            <a:endParaRPr lang="pt-BR" dirty="0">
              <a:cs typeface="Calibri"/>
            </a:endParaRPr>
          </a:p>
          <a:p>
            <a:pPr algn="just">
              <a:buNone/>
            </a:pPr>
            <a:endParaRPr lang="pt-BR" sz="2000" dirty="0">
              <a:ea typeface="+mn-lt"/>
              <a:cs typeface="+mn-lt"/>
            </a:endParaRPr>
          </a:p>
          <a:p>
            <a:pPr algn="just">
              <a:buNone/>
            </a:pPr>
            <a:r>
              <a:rPr lang="pt-BR" sz="2000" dirty="0">
                <a:ea typeface="+mn-lt"/>
                <a:cs typeface="+mn-lt"/>
              </a:rPr>
              <a:t>Monitoramento da implementação de mudanças aprovadas.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027001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4" y="1452302"/>
            <a:ext cx="10071180" cy="4566510"/>
          </a:xfrm>
        </p:spPr>
        <p:txBody>
          <a:bodyPr vert="horz" lIns="91440" tIns="45720" rIns="91440" bIns="45720" rtlCol="0" anchor="t">
            <a:normAutofit/>
          </a:bodyPr>
          <a:lstStyle/>
          <a:p>
            <a:pPr algn="just">
              <a:buNone/>
            </a:pPr>
            <a:r>
              <a:rPr lang="pt-BR" sz="2000" b="1" dirty="0">
                <a:ea typeface="+mn-lt"/>
                <a:cs typeface="+mn-lt"/>
              </a:rPr>
              <a:t>Entradas.</a:t>
            </a:r>
            <a:endParaRPr lang="pt-BR" b="1"/>
          </a:p>
          <a:p>
            <a:pPr algn="just">
              <a:buNone/>
            </a:pPr>
            <a:endParaRPr lang="pt-BR" sz="2000" b="1" dirty="0">
              <a:ea typeface="+mn-lt"/>
              <a:cs typeface="+mn-lt"/>
            </a:endParaRPr>
          </a:p>
          <a:p>
            <a:pPr algn="just">
              <a:buNone/>
            </a:pPr>
            <a:r>
              <a:rPr lang="pt-BR" sz="2000" b="1" dirty="0">
                <a:ea typeface="+mn-lt"/>
                <a:cs typeface="+mn-lt"/>
              </a:rPr>
              <a:t>1 Plano de gerenciamento do projeto.</a:t>
            </a:r>
            <a:endParaRPr lang="pt-BR" b="1"/>
          </a:p>
          <a:p>
            <a:pPr algn="just">
              <a:buNone/>
            </a:pPr>
            <a:endParaRPr lang="pt-BR" sz="2000" b="1" dirty="0">
              <a:ea typeface="+mn-lt"/>
              <a:cs typeface="+mn-lt"/>
            </a:endParaRPr>
          </a:p>
          <a:p>
            <a:pPr algn="just">
              <a:buNone/>
            </a:pPr>
            <a:r>
              <a:rPr lang="pt-BR" sz="2000" b="1" dirty="0">
                <a:ea typeface="+mn-lt"/>
                <a:cs typeface="+mn-lt"/>
              </a:rPr>
              <a:t>2 Previsões para término</a:t>
            </a:r>
            <a:endParaRPr lang="pt-BR" b="1" dirty="0">
              <a:ea typeface="+mn-lt"/>
              <a:cs typeface="+mn-lt"/>
            </a:endParaRPr>
          </a:p>
          <a:p>
            <a:pPr lvl="1" algn="just"/>
            <a:r>
              <a:rPr lang="pt-BR" sz="1600" dirty="0">
                <a:ea typeface="+mn-lt"/>
                <a:cs typeface="+mn-lt"/>
              </a:rPr>
              <a:t>Derivadas da comparação entre a linha de base do cronograma e a situação atual, apuração de variações estabelecendo índices.</a:t>
            </a:r>
            <a:endParaRPr lang="pt-BR" sz="1600" dirty="0"/>
          </a:p>
          <a:p>
            <a:pPr marL="457200" lvl="1" indent="0" algn="just">
              <a:buClr>
                <a:srgbClr val="1287C3"/>
              </a:buClr>
              <a:buNone/>
            </a:pPr>
            <a:endParaRPr lang="pt-BR" sz="1600" dirty="0">
              <a:ea typeface="+mn-lt"/>
              <a:cs typeface="+mn-lt"/>
            </a:endParaRPr>
          </a:p>
          <a:p>
            <a:pPr algn="just">
              <a:buNone/>
            </a:pPr>
            <a:r>
              <a:rPr lang="pt-BR" sz="2000" b="1" dirty="0">
                <a:ea typeface="+mn-lt"/>
                <a:cs typeface="+mn-lt"/>
              </a:rPr>
              <a:t>3 Previsões para custo</a:t>
            </a:r>
            <a:endParaRPr lang="pt-BR" b="1" dirty="0"/>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807632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a:bodyPr>
          <a:lstStyle/>
          <a:p>
            <a:pPr algn="just">
              <a:buNone/>
            </a:pPr>
            <a:r>
              <a:rPr lang="pt-BR" sz="2000" b="1" dirty="0">
                <a:ea typeface="+mn-lt"/>
                <a:cs typeface="+mn-lt"/>
              </a:rPr>
              <a:t>Entradas.</a:t>
            </a:r>
          </a:p>
          <a:p>
            <a:pPr algn="just">
              <a:buNone/>
            </a:pPr>
            <a:endParaRPr lang="pt-BR" sz="2000" b="1" dirty="0">
              <a:ea typeface="+mn-lt"/>
              <a:cs typeface="+mn-lt"/>
            </a:endParaRPr>
          </a:p>
          <a:p>
            <a:pPr algn="just">
              <a:buNone/>
            </a:pPr>
            <a:r>
              <a:rPr lang="pt-BR" sz="2000" b="1" dirty="0">
                <a:ea typeface="+mn-lt"/>
                <a:cs typeface="+mn-lt"/>
              </a:rPr>
              <a:t>.4 Solicitações de mudança validadas</a:t>
            </a:r>
            <a:endParaRPr lang="pt-BR" b="1" dirty="0"/>
          </a:p>
          <a:p>
            <a:pPr lvl="1" algn="just"/>
            <a:r>
              <a:rPr lang="pt-BR" sz="1600" dirty="0">
                <a:ea typeface="+mn-lt"/>
                <a:cs typeface="+mn-lt"/>
              </a:rPr>
              <a:t>As solicitações de mudança eventualmente rejeitadas incluem sua documentação de apoio e a situação da revisão das mudanças, que mostra a razão e destinação dos pedidos quando rejeitados.</a:t>
            </a:r>
            <a:endParaRPr lang="pt-BR" sz="1600" dirty="0"/>
          </a:p>
          <a:p>
            <a:pPr marL="457200" lvl="1" indent="0" algn="just">
              <a:buClr>
                <a:srgbClr val="1287C3"/>
              </a:buClr>
              <a:buNone/>
            </a:pPr>
            <a:endParaRPr lang="pt-BR" sz="1600" dirty="0">
              <a:ea typeface="+mn-lt"/>
              <a:cs typeface="+mn-lt"/>
            </a:endParaRPr>
          </a:p>
          <a:p>
            <a:pPr marL="0" indent="0" algn="just">
              <a:buNone/>
            </a:pPr>
            <a:r>
              <a:rPr lang="pt-BR" sz="2000" b="1" dirty="0">
                <a:ea typeface="+mn-lt"/>
                <a:cs typeface="+mn-lt"/>
              </a:rPr>
              <a:t>.5 Informações de Desempenho</a:t>
            </a:r>
            <a:endParaRPr lang="pt-BR" sz="2000" b="1" dirty="0">
              <a:cs typeface="Calibri" panose="020F0502020204030204"/>
            </a:endParaRPr>
          </a:p>
          <a:p>
            <a:pPr marL="0" indent="0" algn="just">
              <a:buNone/>
            </a:pPr>
            <a:endParaRPr lang="pt-BR" sz="2000" b="1" dirty="0">
              <a:ea typeface="+mn-lt"/>
              <a:cs typeface="+mn-lt"/>
            </a:endParaRPr>
          </a:p>
          <a:p>
            <a:pPr marL="0" indent="0" algn="just">
              <a:buNone/>
            </a:pPr>
            <a:r>
              <a:rPr lang="pt-BR" sz="2000" b="1" dirty="0">
                <a:ea typeface="+mn-lt"/>
                <a:cs typeface="+mn-lt"/>
              </a:rPr>
              <a:t>.6 Fatores ambientais organizacionais.</a:t>
            </a:r>
            <a:endParaRPr lang="pt-BR" sz="2000" b="1" dirty="0">
              <a:cs typeface="Calibri" panose="020F0502020204030204"/>
            </a:endParaRPr>
          </a:p>
          <a:p>
            <a:pPr marL="0" indent="0" algn="just">
              <a:buNone/>
            </a:pPr>
            <a:endParaRPr lang="pt-BR" sz="2000" b="1" dirty="0">
              <a:ea typeface="+mn-lt"/>
              <a:cs typeface="+mn-lt"/>
            </a:endParaRPr>
          </a:p>
          <a:p>
            <a:pPr marL="0" indent="0" algn="just">
              <a:buNone/>
            </a:pPr>
            <a:r>
              <a:rPr lang="pt-BR" sz="2000" b="1" dirty="0">
                <a:ea typeface="+mn-lt"/>
                <a:cs typeface="+mn-lt"/>
              </a:rPr>
              <a:t>.7 Ativos de processos organizacionais</a:t>
            </a:r>
            <a:endParaRPr lang="pt-BR" b="1">
              <a:cs typeface="Calibri" panose="020F0502020204030204"/>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769315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10258085" cy="4566510"/>
          </a:xfrm>
        </p:spPr>
        <p:txBody>
          <a:bodyPr vert="horz" lIns="91440" tIns="45720" rIns="91440" bIns="45720" rtlCol="0" anchor="t">
            <a:normAutofit/>
          </a:bodyPr>
          <a:lstStyle/>
          <a:p>
            <a:pPr>
              <a:buNone/>
            </a:pPr>
            <a:r>
              <a:rPr lang="pt-BR" sz="2000" b="1" dirty="0">
                <a:ea typeface="+mn-lt"/>
                <a:cs typeface="+mn-lt"/>
              </a:rPr>
              <a:t>Ferramentas e técnicas.</a:t>
            </a:r>
            <a:endParaRPr lang="pt-BR" b="1">
              <a:ea typeface="+mn-lt"/>
              <a:cs typeface="+mn-lt"/>
            </a:endParaRPr>
          </a:p>
          <a:p>
            <a:pPr>
              <a:buNone/>
            </a:pPr>
            <a:endParaRPr lang="pt-BR" sz="2000" b="1" dirty="0">
              <a:ea typeface="+mn-lt"/>
              <a:cs typeface="+mn-lt"/>
            </a:endParaRPr>
          </a:p>
          <a:p>
            <a:pPr algn="just">
              <a:buNone/>
            </a:pPr>
            <a:r>
              <a:rPr lang="pt-BR" sz="2000" b="1" dirty="0">
                <a:ea typeface="+mn-lt"/>
                <a:cs typeface="+mn-lt"/>
              </a:rPr>
              <a:t>1 Opinião especializada.</a:t>
            </a:r>
            <a:endParaRPr lang="pt-BR" b="1">
              <a:ea typeface="+mn-lt"/>
              <a:cs typeface="+mn-lt"/>
            </a:endParaRPr>
          </a:p>
          <a:p>
            <a:pPr algn="just">
              <a:buNone/>
            </a:pPr>
            <a:r>
              <a:rPr lang="pt-BR" sz="2000" b="1" dirty="0">
                <a:ea typeface="+mn-lt"/>
                <a:cs typeface="+mn-lt"/>
              </a:rPr>
              <a:t>2 Técnicas analíticas</a:t>
            </a:r>
            <a:endParaRPr lang="pt-BR" b="1" dirty="0">
              <a:ea typeface="+mn-lt"/>
              <a:cs typeface="+mn-lt"/>
            </a:endParaRPr>
          </a:p>
          <a:p>
            <a:pPr lvl="1" algn="just"/>
            <a:r>
              <a:rPr lang="pt-BR" sz="1600" dirty="0">
                <a:ea typeface="+mn-lt"/>
                <a:cs typeface="+mn-lt"/>
              </a:rPr>
              <a:t>Exemplo - a técnica do valor agregado mede o desempenho do projeto conforme ele se move da iniciação do projeto para o seu encerramento. Fornece um meio de prever o desempenho futuro com base no desempenho passado.</a:t>
            </a:r>
            <a:endParaRPr lang="pt-BR"/>
          </a:p>
          <a:p>
            <a:pPr algn="just">
              <a:buNone/>
            </a:pPr>
            <a:r>
              <a:rPr lang="pt-BR" sz="2000" b="1" dirty="0">
                <a:ea typeface="+mn-lt"/>
                <a:cs typeface="+mn-lt"/>
              </a:rPr>
              <a:t>3 Sistema de informações do gerenciamento de projetos</a:t>
            </a:r>
            <a:endParaRPr lang="pt-BR" b="1" dirty="0">
              <a:ea typeface="+mn-lt"/>
              <a:cs typeface="+mn-lt"/>
            </a:endParaRPr>
          </a:p>
          <a:p>
            <a:pPr lvl="1" algn="just"/>
            <a:r>
              <a:rPr lang="pt-BR" sz="1600" dirty="0">
                <a:ea typeface="+mn-lt"/>
                <a:cs typeface="+mn-lt"/>
              </a:rPr>
              <a:t>Metodologia de gerenciamento de projetos.</a:t>
            </a:r>
            <a:endParaRPr lang="pt-BR" sz="1600">
              <a:ea typeface="+mn-lt"/>
              <a:cs typeface="+mn-lt"/>
            </a:endParaRPr>
          </a:p>
          <a:p>
            <a:pPr algn="just">
              <a:buNone/>
            </a:pPr>
            <a:r>
              <a:rPr lang="pt-BR" sz="2000" b="1" dirty="0">
                <a:ea typeface="+mn-lt"/>
                <a:cs typeface="+mn-lt"/>
              </a:rPr>
              <a:t>4 Reuniões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0334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4" y="1452302"/>
            <a:ext cx="10157444" cy="4566510"/>
          </a:xfrm>
        </p:spPr>
        <p:txBody>
          <a:bodyPr vert="horz" lIns="91440" tIns="45720" rIns="91440" bIns="45720" rtlCol="0" anchor="t">
            <a:normAutofit/>
          </a:bodyPr>
          <a:lstStyle/>
          <a:p>
            <a:pPr>
              <a:buNone/>
            </a:pPr>
            <a:r>
              <a:rPr lang="pt-BR" sz="2000" b="1" dirty="0">
                <a:ea typeface="+mn-lt"/>
                <a:cs typeface="+mn-lt"/>
              </a:rPr>
              <a:t>Saídas.</a:t>
            </a:r>
            <a:endParaRPr lang="pt-BR" b="1" dirty="0">
              <a:ea typeface="+mn-lt"/>
              <a:cs typeface="+mn-lt"/>
            </a:endParaRPr>
          </a:p>
          <a:p>
            <a:pPr>
              <a:buNone/>
            </a:pPr>
            <a:endParaRPr lang="pt-BR" sz="2000" b="1" dirty="0">
              <a:ea typeface="+mn-lt"/>
              <a:cs typeface="+mn-lt"/>
            </a:endParaRPr>
          </a:p>
          <a:p>
            <a:pPr>
              <a:buNone/>
            </a:pPr>
            <a:r>
              <a:rPr lang="pt-BR" sz="2000" b="1" dirty="0">
                <a:ea typeface="+mn-lt"/>
                <a:cs typeface="+mn-lt"/>
              </a:rPr>
              <a:t>.1 Mudanças solicitadas.</a:t>
            </a:r>
            <a:endParaRPr lang="pt-BR" b="1" dirty="0">
              <a:ea typeface="+mn-lt"/>
              <a:cs typeface="+mn-lt"/>
            </a:endParaRPr>
          </a:p>
          <a:p>
            <a:pPr>
              <a:buNone/>
            </a:pPr>
            <a:endParaRPr lang="pt-BR" sz="2000" b="1" dirty="0">
              <a:ea typeface="+mn-lt"/>
              <a:cs typeface="+mn-lt"/>
            </a:endParaRPr>
          </a:p>
          <a:p>
            <a:pPr>
              <a:buNone/>
            </a:pPr>
            <a:r>
              <a:rPr lang="pt-BR" sz="2000" b="1" dirty="0">
                <a:ea typeface="+mn-lt"/>
                <a:cs typeface="+mn-lt"/>
              </a:rPr>
              <a:t>.2 Relatórios de desempenho.</a:t>
            </a:r>
            <a:endParaRPr lang="pt-BR" b="1" dirty="0">
              <a:cs typeface="Calibri"/>
            </a:endParaRPr>
          </a:p>
          <a:p>
            <a:pPr>
              <a:buNone/>
            </a:pPr>
            <a:endParaRPr lang="pt-BR" sz="2000" b="1" dirty="0">
              <a:ea typeface="+mn-lt"/>
              <a:cs typeface="+mn-lt"/>
            </a:endParaRPr>
          </a:p>
          <a:p>
            <a:pPr>
              <a:buNone/>
            </a:pPr>
            <a:r>
              <a:rPr lang="pt-BR" sz="2000" b="1" dirty="0">
                <a:ea typeface="+mn-lt"/>
                <a:cs typeface="+mn-lt"/>
              </a:rPr>
              <a:t>.3 Atualizações para os planos de gerenciamento.</a:t>
            </a:r>
            <a:endParaRPr lang="pt-BR" b="1" dirty="0">
              <a:ea typeface="+mn-lt"/>
              <a:cs typeface="+mn-lt"/>
            </a:endParaRPr>
          </a:p>
          <a:p>
            <a:pPr>
              <a:buNone/>
            </a:pPr>
            <a:endParaRPr lang="pt-BR" sz="2000" b="1" dirty="0">
              <a:ea typeface="+mn-lt"/>
              <a:cs typeface="+mn-lt"/>
            </a:endParaRPr>
          </a:p>
          <a:p>
            <a:pPr>
              <a:buNone/>
            </a:pPr>
            <a:r>
              <a:rPr lang="pt-BR" sz="2000" b="1" dirty="0">
                <a:ea typeface="+mn-lt"/>
                <a:cs typeface="+mn-lt"/>
              </a:rPr>
              <a:t>.4 Atualizações para documentos do projeto</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204489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a:bodyPr>
          <a:lstStyle/>
          <a:p>
            <a:pPr algn="just">
              <a:buNone/>
            </a:pPr>
            <a:r>
              <a:rPr lang="pt-BR" sz="2000" dirty="0">
                <a:ea typeface="+mn-lt"/>
                <a:cs typeface="+mn-lt"/>
              </a:rPr>
              <a:t>É o processo de rever, aprovar ou não, programar execução das mudanças propostas.</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Devem ser acompanhadas de estimativas de custos, sequências de atividades do cronograma, datas do cronograma, recursos necessários e análise de alternativas de respostas a riscos, novos ou revisados.</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Essas mudanças podem exigir ajustes no plano de gerenciamento, na declaração do escopo ou em outras entregas do projeto.</a:t>
            </a:r>
            <a:endParaRPr lang="pt-BR" dirty="0"/>
          </a:p>
          <a:p>
            <a:pPr>
              <a:buNone/>
            </a:pPr>
            <a:endParaRPr lang="pt-BR" sz="2000" b="1"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4634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249847"/>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380415"/>
            <a:ext cx="10085557" cy="4393982"/>
          </a:xfrm>
        </p:spPr>
        <p:txBody>
          <a:bodyPr vert="horz" lIns="91440" tIns="45720" rIns="91440" bIns="45720" rtlCol="0" anchor="t">
            <a:normAutofit/>
          </a:bodyPr>
          <a:lstStyle/>
          <a:p>
            <a:pPr marL="0" indent="0">
              <a:buNone/>
            </a:pPr>
            <a:r>
              <a:rPr lang="pt-BR" sz="2000" dirty="0">
                <a:ea typeface="+mn-lt"/>
                <a:cs typeface="+mn-lt"/>
              </a:rPr>
              <a:t>Entradas.</a:t>
            </a:r>
            <a:endParaRPr lang="pt-BR" sz="2000" dirty="0">
              <a:solidFill>
                <a:srgbClr val="000000"/>
              </a:solidFill>
              <a:ea typeface="+mn-lt"/>
              <a:cs typeface="+mn-lt"/>
            </a:endParaRPr>
          </a:p>
          <a:p>
            <a:pPr marL="0" indent="0">
              <a:buNone/>
            </a:pPr>
            <a:r>
              <a:rPr lang="pt-BR" sz="2000" b="1" dirty="0">
                <a:ea typeface="+mn-lt"/>
                <a:cs typeface="+mn-lt"/>
              </a:rPr>
              <a:t>1 Declaração de trabalho</a:t>
            </a:r>
            <a:endParaRPr lang="pt-BR" b="1" dirty="0">
              <a:cs typeface="Calibri" panose="020F0502020204030204"/>
            </a:endParaRPr>
          </a:p>
          <a:p>
            <a:pPr marL="0" indent="0" algn="just">
              <a:buNone/>
            </a:pPr>
            <a:r>
              <a:rPr lang="pt-BR" sz="2000" dirty="0">
                <a:ea typeface="+mn-lt"/>
                <a:cs typeface="+mn-lt"/>
              </a:rPr>
              <a:t>A declaração do trabalho é uma descrição dos produtos ou serviços que serão fornecidos pelo projeto. São </a:t>
            </a:r>
            <a:r>
              <a:rPr lang="pt-BR" sz="2000" b="1" dirty="0">
                <a:solidFill>
                  <a:schemeClr val="accent1">
                    <a:lumMod val="75000"/>
                  </a:schemeClr>
                </a:solidFill>
                <a:ea typeface="+mn-lt"/>
                <a:cs typeface="+mn-lt"/>
              </a:rPr>
              <a:t>necessidades</a:t>
            </a:r>
            <a:r>
              <a:rPr lang="pt-BR" sz="2000" dirty="0">
                <a:ea typeface="+mn-lt"/>
                <a:cs typeface="+mn-lt"/>
              </a:rPr>
              <a:t> de negócios, </a:t>
            </a:r>
            <a:r>
              <a:rPr lang="pt-BR" sz="2000" b="1" dirty="0">
                <a:solidFill>
                  <a:schemeClr val="accent1">
                    <a:lumMod val="75000"/>
                  </a:schemeClr>
                </a:solidFill>
                <a:ea typeface="+mn-lt"/>
                <a:cs typeface="+mn-lt"/>
              </a:rPr>
              <a:t>requisitos</a:t>
            </a:r>
            <a:r>
              <a:rPr lang="pt-BR" sz="2000" dirty="0">
                <a:ea typeface="+mn-lt"/>
                <a:cs typeface="+mn-lt"/>
              </a:rPr>
              <a:t> do serviço ou produto, recebidas do cliente externo como parte de um documento de licitação, </a:t>
            </a:r>
            <a:r>
              <a:rPr lang="pt-BR" sz="2000" b="1" dirty="0">
                <a:solidFill>
                  <a:schemeClr val="accent1">
                    <a:lumMod val="75000"/>
                  </a:schemeClr>
                </a:solidFill>
                <a:ea typeface="+mn-lt"/>
                <a:cs typeface="+mn-lt"/>
              </a:rPr>
              <a:t>solicitações</a:t>
            </a:r>
            <a:r>
              <a:rPr lang="pt-BR" sz="2000" dirty="0">
                <a:ea typeface="+mn-lt"/>
                <a:cs typeface="+mn-lt"/>
              </a:rPr>
              <a:t> de proposta, </a:t>
            </a:r>
            <a:r>
              <a:rPr lang="pt-BR" sz="2000" b="1" dirty="0">
                <a:solidFill>
                  <a:schemeClr val="accent1">
                    <a:lumMod val="75000"/>
                  </a:schemeClr>
                </a:solidFill>
                <a:ea typeface="+mn-lt"/>
                <a:cs typeface="+mn-lt"/>
              </a:rPr>
              <a:t>informações</a:t>
            </a:r>
            <a:r>
              <a:rPr lang="pt-BR" sz="2000" dirty="0">
                <a:ea typeface="+mn-lt"/>
                <a:cs typeface="+mn-lt"/>
              </a:rPr>
              <a:t>, preços ou como parte de um </a:t>
            </a:r>
            <a:r>
              <a:rPr lang="pt-BR" sz="2000" b="1" dirty="0">
                <a:ea typeface="+mn-lt"/>
                <a:cs typeface="+mn-lt"/>
              </a:rPr>
              <a:t>contrato</a:t>
            </a:r>
            <a:r>
              <a:rPr lang="pt-BR" sz="2000" dirty="0">
                <a:ea typeface="+mn-lt"/>
                <a:cs typeface="+mn-lt"/>
              </a:rPr>
              <a:t>.</a:t>
            </a:r>
            <a:endParaRPr lang="pt-BR" dirty="0"/>
          </a:p>
          <a:p>
            <a:pPr>
              <a:buClr>
                <a:srgbClr val="1287C3"/>
              </a:buClr>
            </a:pPr>
            <a:endParaRPr lang="pt-BR" sz="2000" dirty="0">
              <a:ea typeface="+mn-lt"/>
              <a:cs typeface="+mn-lt"/>
            </a:endParaRPr>
          </a:p>
          <a:p>
            <a:pPr marL="0" indent="0">
              <a:buNone/>
            </a:pPr>
            <a:r>
              <a:rPr lang="pt-BR" sz="2000" b="1" dirty="0">
                <a:ea typeface="+mn-lt"/>
                <a:cs typeface="+mn-lt"/>
              </a:rPr>
              <a:t>2 Modelo / plano do negócio</a:t>
            </a:r>
            <a:endParaRPr lang="pt-BR" b="1" dirty="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150286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48599" y="1452302"/>
            <a:ext cx="10099934" cy="4566510"/>
          </a:xfrm>
        </p:spPr>
        <p:txBody>
          <a:bodyPr vert="horz" lIns="91440" tIns="45720" rIns="91440" bIns="45720" rtlCol="0" anchor="t">
            <a:normAutofit lnSpcReduction="10000"/>
          </a:bodyPr>
          <a:lstStyle/>
          <a:p>
            <a:pPr>
              <a:buNone/>
            </a:pPr>
            <a:r>
              <a:rPr lang="pt-BR" sz="2000" b="1" dirty="0">
                <a:ea typeface="+mn-lt"/>
                <a:cs typeface="+mn-lt"/>
              </a:rPr>
              <a:t>Entradas.</a:t>
            </a:r>
          </a:p>
          <a:p>
            <a:pPr>
              <a:buNone/>
            </a:pPr>
            <a:endParaRPr lang="pt-BR" sz="2000" b="1" dirty="0">
              <a:ea typeface="+mn-lt"/>
              <a:cs typeface="+mn-lt"/>
            </a:endParaRPr>
          </a:p>
          <a:p>
            <a:pPr>
              <a:buNone/>
            </a:pPr>
            <a:r>
              <a:rPr lang="pt-BR" sz="2000" b="1" dirty="0">
                <a:ea typeface="+mn-lt"/>
                <a:cs typeface="+mn-lt"/>
              </a:rPr>
              <a:t>.1 Plano de gerenciamento do projeto.</a:t>
            </a:r>
            <a:endParaRPr lang="pt-BR" sz="2000" b="1" dirty="0"/>
          </a:p>
          <a:p>
            <a:pPr>
              <a:buNone/>
            </a:pPr>
            <a:endParaRPr lang="pt-BR" sz="2000" b="1" dirty="0">
              <a:ea typeface="+mn-lt"/>
              <a:cs typeface="+mn-lt"/>
            </a:endParaRPr>
          </a:p>
          <a:p>
            <a:pPr>
              <a:buNone/>
            </a:pPr>
            <a:r>
              <a:rPr lang="pt-BR" sz="2000" b="1" dirty="0">
                <a:ea typeface="+mn-lt"/>
                <a:cs typeface="+mn-lt"/>
              </a:rPr>
              <a:t>.2 Informações sobre o desempenho do trabalho.</a:t>
            </a:r>
            <a:endParaRPr lang="pt-BR" sz="2000" b="1" dirty="0"/>
          </a:p>
          <a:p>
            <a:pPr>
              <a:buNone/>
            </a:pPr>
            <a:endParaRPr lang="pt-BR" sz="2000" b="1" dirty="0">
              <a:ea typeface="+mn-lt"/>
              <a:cs typeface="+mn-lt"/>
            </a:endParaRPr>
          </a:p>
          <a:p>
            <a:pPr>
              <a:buNone/>
            </a:pPr>
            <a:r>
              <a:rPr lang="pt-BR" sz="2000" b="1" dirty="0">
                <a:ea typeface="+mn-lt"/>
                <a:cs typeface="+mn-lt"/>
              </a:rPr>
              <a:t>.3 Mudanças solicitadas</a:t>
            </a:r>
            <a:endParaRPr lang="pt-BR" sz="2000" b="1" dirty="0"/>
          </a:p>
          <a:p>
            <a:pPr>
              <a:buNone/>
            </a:pPr>
            <a:endParaRPr lang="pt-BR" sz="2000" b="1" dirty="0">
              <a:ea typeface="+mn-lt"/>
              <a:cs typeface="+mn-lt"/>
            </a:endParaRPr>
          </a:p>
          <a:p>
            <a:pPr>
              <a:buNone/>
            </a:pPr>
            <a:r>
              <a:rPr lang="pt-BR" sz="2000" b="1" dirty="0">
                <a:ea typeface="+mn-lt"/>
                <a:cs typeface="+mn-lt"/>
              </a:rPr>
              <a:t>.4 Fatores ambientais organizacionais.</a:t>
            </a:r>
          </a:p>
          <a:p>
            <a:pPr>
              <a:buNone/>
            </a:pPr>
            <a:endParaRPr lang="pt-BR" sz="2000" b="1" dirty="0">
              <a:ea typeface="+mn-lt"/>
              <a:cs typeface="+mn-lt"/>
            </a:endParaRPr>
          </a:p>
          <a:p>
            <a:pPr>
              <a:buNone/>
            </a:pPr>
            <a:r>
              <a:rPr lang="pt-BR" sz="2000" b="1" dirty="0">
                <a:ea typeface="+mn-lt"/>
                <a:cs typeface="+mn-lt"/>
              </a:rPr>
              <a:t>.5 Ativos de processos organizacionais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501832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b="1" dirty="0">
                <a:ea typeface="+mn-lt"/>
                <a:cs typeface="+mn-lt"/>
              </a:rPr>
              <a:t>Ferramentas e técnicas.</a:t>
            </a:r>
            <a:endParaRPr lang="pt-BR" b="1" dirty="0">
              <a:ea typeface="+mn-lt"/>
              <a:cs typeface="+mn-lt"/>
            </a:endParaRPr>
          </a:p>
          <a:p>
            <a:pPr>
              <a:buNone/>
            </a:pPr>
            <a:r>
              <a:rPr lang="pt-BR" sz="2000" b="1" dirty="0">
                <a:ea typeface="+mn-lt"/>
                <a:cs typeface="+mn-lt"/>
              </a:rPr>
              <a:t>1 Opinião especializada.</a:t>
            </a:r>
            <a:endParaRPr lang="pt-BR" b="1" dirty="0">
              <a:ea typeface="+mn-lt"/>
              <a:cs typeface="+mn-lt"/>
            </a:endParaRPr>
          </a:p>
          <a:p>
            <a:pPr>
              <a:buNone/>
            </a:pPr>
            <a:r>
              <a:rPr lang="pt-BR" sz="2000" b="1" dirty="0">
                <a:ea typeface="+mn-lt"/>
                <a:cs typeface="+mn-lt"/>
              </a:rPr>
              <a:t>2 Reuniões.</a:t>
            </a:r>
            <a:endParaRPr lang="pt-BR" b="1" dirty="0">
              <a:ea typeface="+mn-lt"/>
              <a:cs typeface="+mn-lt"/>
            </a:endParaRPr>
          </a:p>
          <a:p>
            <a:pPr>
              <a:buNone/>
            </a:pPr>
            <a:r>
              <a:rPr lang="pt-BR" sz="2000" b="1" dirty="0">
                <a:ea typeface="+mn-lt"/>
                <a:cs typeface="+mn-lt"/>
              </a:rPr>
              <a:t>3 Ferramentas de controle de mudanças, configurações acompanhamento, auditoria e versões.</a:t>
            </a:r>
            <a:endParaRPr lang="pt-BR"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2815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Solicitações de mudança aprovadas.</a:t>
            </a:r>
            <a:endParaRPr lang="pt-BR" dirty="0">
              <a:ea typeface="+mn-lt"/>
              <a:cs typeface="+mn-lt"/>
            </a:endParaRPr>
          </a:p>
          <a:p>
            <a:pPr>
              <a:buNone/>
            </a:pPr>
            <a:r>
              <a:rPr lang="pt-BR" sz="2000" dirty="0">
                <a:ea typeface="+mn-lt"/>
                <a:cs typeface="+mn-lt"/>
              </a:rPr>
              <a:t>.2 Histórico de mudanças.</a:t>
            </a:r>
            <a:endParaRPr lang="pt-BR" dirty="0">
              <a:ea typeface="+mn-lt"/>
              <a:cs typeface="+mn-lt"/>
            </a:endParaRPr>
          </a:p>
          <a:p>
            <a:pPr>
              <a:buNone/>
            </a:pPr>
            <a:r>
              <a:rPr lang="pt-BR" sz="2000" dirty="0">
                <a:ea typeface="+mn-lt"/>
                <a:cs typeface="+mn-lt"/>
              </a:rPr>
              <a:t>.3 Atualizações para o Plano de gerenciamento do projeto.</a:t>
            </a:r>
            <a:endParaRPr lang="pt-BR" dirty="0">
              <a:ea typeface="+mn-lt"/>
              <a:cs typeface="+mn-lt"/>
            </a:endParaRPr>
          </a:p>
          <a:p>
            <a:pPr>
              <a:buNone/>
            </a:pPr>
            <a:r>
              <a:rPr lang="pt-BR" sz="2000" dirty="0">
                <a:ea typeface="+mn-lt"/>
                <a:cs typeface="+mn-lt"/>
              </a:rPr>
              <a:t>.4 Atualizações para documentos do projeto</a:t>
            </a:r>
            <a:endParaRPr lang="pt-BR" dirty="0"/>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545745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.1 Plano de gerenciamento do projeto</a:t>
            </a:r>
            <a:endParaRPr lang="pt-BR" dirty="0"/>
          </a:p>
          <a:p>
            <a:pPr>
              <a:buNone/>
            </a:pPr>
            <a:r>
              <a:rPr lang="pt-BR" sz="2000" dirty="0">
                <a:ea typeface="+mn-lt"/>
                <a:cs typeface="+mn-lt"/>
              </a:rPr>
              <a:t>Documentação do contrato.</a:t>
            </a:r>
            <a:endParaRPr lang="pt-BR" dirty="0">
              <a:ea typeface="+mn-lt"/>
              <a:cs typeface="+mn-lt"/>
            </a:endParaRPr>
          </a:p>
          <a:p>
            <a:pPr>
              <a:buNone/>
            </a:pPr>
            <a:r>
              <a:rPr lang="pt-BR" sz="2000" dirty="0">
                <a:ea typeface="+mn-lt"/>
                <a:cs typeface="+mn-lt"/>
              </a:rPr>
              <a:t>.2 Entregas aceitas.</a:t>
            </a:r>
            <a:endParaRPr lang="pt-BR" dirty="0">
              <a:ea typeface="+mn-lt"/>
              <a:cs typeface="+mn-lt"/>
            </a:endParaRPr>
          </a:p>
          <a:p>
            <a:pPr>
              <a:buNone/>
            </a:pPr>
            <a:r>
              <a:rPr lang="pt-BR" sz="2000" dirty="0">
                <a:ea typeface="+mn-lt"/>
                <a:cs typeface="+mn-lt"/>
              </a:rPr>
              <a:t>.3 Ativos de processos organizacionais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658267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p>
          <a:p>
            <a:pPr>
              <a:buNone/>
            </a:pPr>
            <a:r>
              <a:rPr lang="pt-BR" sz="2000" dirty="0">
                <a:ea typeface="+mn-lt"/>
                <a:cs typeface="+mn-lt"/>
              </a:rPr>
              <a:t>Os seus Departamentos Jurídico e Financeiro!.</a:t>
            </a:r>
            <a:endParaRPr lang="pt-BR" dirty="0"/>
          </a:p>
          <a:p>
            <a:pPr>
              <a:buNone/>
            </a:pPr>
            <a:r>
              <a:rPr lang="pt-BR" sz="2000" dirty="0">
                <a:ea typeface="+mn-lt"/>
                <a:cs typeface="+mn-lt"/>
              </a:rPr>
              <a:t>.2 Técnicas estatísticas.</a:t>
            </a:r>
            <a:endParaRPr lang="pt-BR" dirty="0">
              <a:ea typeface="+mn-lt"/>
              <a:cs typeface="+mn-lt"/>
            </a:endParaRPr>
          </a:p>
          <a:p>
            <a:pPr>
              <a:buNone/>
            </a:pPr>
            <a:r>
              <a:rPr lang="pt-BR" sz="2000" dirty="0">
                <a:ea typeface="+mn-lt"/>
                <a:cs typeface="+mn-lt"/>
              </a:rPr>
              <a:t>.3 Reuniões</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823418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Produto, serviço ou resultado final</a:t>
            </a:r>
            <a:endParaRPr lang="pt-BR" dirty="0"/>
          </a:p>
          <a:p>
            <a:pPr>
              <a:buNone/>
            </a:pPr>
            <a:r>
              <a:rPr lang="pt-BR" sz="2000" dirty="0">
                <a:ea typeface="+mn-lt"/>
                <a:cs typeface="+mn-lt"/>
              </a:rPr>
              <a:t>A aceitação formal e a entrega do produto, serviço ou resultado final que o projeto foi autorizado a produzir. Inclui o recebimento de uma declaração formal de que os termos do contrato foram atendidos..</a:t>
            </a:r>
            <a:endParaRPr lang="pt-BR" dirty="0"/>
          </a:p>
          <a:p>
            <a:pPr>
              <a:buNone/>
            </a:pPr>
            <a:r>
              <a:rPr lang="pt-BR" sz="2000" dirty="0">
                <a:ea typeface="+mn-lt"/>
                <a:cs typeface="+mn-lt"/>
              </a:rPr>
              <a:t>2 Ativos de processos organizacionais (atualizações)</a:t>
            </a:r>
            <a:endParaRPr lang="pt-BR" dirty="0"/>
          </a:p>
          <a:p>
            <a:pPr>
              <a:buNone/>
            </a:pPr>
            <a:r>
              <a:rPr lang="pt-BR" sz="2000" dirty="0">
                <a:ea typeface="+mn-lt"/>
                <a:cs typeface="+mn-lt"/>
              </a:rPr>
              <a:t>O encerramento incluirá o desenvolvimento do índice e localização da documentação do projeto usando o sistema de gerenciamento de configuração</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31168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Procedimento de encerramento administrativo</a:t>
            </a:r>
            <a:endParaRPr lang="pt-BR" dirty="0"/>
          </a:p>
          <a:p>
            <a:pPr>
              <a:buNone/>
            </a:pPr>
            <a:r>
              <a:rPr lang="pt-BR" sz="2000" dirty="0">
                <a:ea typeface="+mn-lt"/>
                <a:cs typeface="+mn-lt"/>
              </a:rPr>
              <a:t>Estabelecidos os procedimentos para transferir os serviços ou produtos do projeto para a produção e/ou para as operações.</a:t>
            </a:r>
            <a:endParaRPr lang="pt-BR" dirty="0"/>
          </a:p>
          <a:p>
            <a:pPr>
              <a:buNone/>
            </a:pPr>
            <a:r>
              <a:rPr lang="pt-BR" sz="2000" dirty="0">
                <a:ea typeface="+mn-lt"/>
                <a:cs typeface="+mn-lt"/>
              </a:rPr>
              <a:t>Ações e atividades para definir os requisitos de aprovação das partes interessadas em relação a mudanças e a todos os níveis de entregas.</a:t>
            </a:r>
            <a:endParaRPr lang="pt-BR" dirty="0"/>
          </a:p>
          <a:p>
            <a:pPr>
              <a:buNone/>
            </a:pPr>
            <a:r>
              <a:rPr lang="pt-BR" sz="2000" dirty="0">
                <a:ea typeface="+mn-lt"/>
                <a:cs typeface="+mn-lt"/>
              </a:rPr>
              <a:t>Ações para confirmar que o projeto atendeu a todos os requisitos do patrocinador, cliente e outras partes interessadas, verificar se todas as entregas foram fornecidas e aceitas e validar o atendimento dos critérios de saída e de término.</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713994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Procedimento de encerramento de contratos</a:t>
            </a:r>
            <a:endParaRPr lang="pt-BR" dirty="0"/>
          </a:p>
          <a:p>
            <a:pPr>
              <a:buNone/>
            </a:pPr>
            <a:r>
              <a:rPr lang="pt-BR" sz="2000" dirty="0">
                <a:ea typeface="+mn-lt"/>
                <a:cs typeface="+mn-lt"/>
              </a:rPr>
              <a:t>Metodologia passo a passo que aborda os termos e condições dos contratos e quaisquer critérios de saída ou de término necessários para o encerramento do contrato.</a:t>
            </a:r>
            <a:endParaRPr lang="pt-BR" dirty="0">
              <a:ea typeface="+mn-lt"/>
              <a:cs typeface="+mn-lt"/>
            </a:endParaRPr>
          </a:p>
          <a:p>
            <a:pPr>
              <a:buNone/>
            </a:pPr>
            <a:r>
              <a:rPr lang="pt-BR" sz="2000" dirty="0">
                <a:ea typeface="+mn-lt"/>
                <a:cs typeface="+mn-lt"/>
              </a:rPr>
              <a:t>Descreve todas as atividades e responsabilidades relacionadas dos membros da equipe do projeto, clientes e outras partes interessadas envolvidos no processo de encerramento de contratos.</a:t>
            </a:r>
            <a:endParaRPr lang="pt-BR" dirty="0"/>
          </a:p>
          <a:p>
            <a:pPr>
              <a:buNone/>
            </a:pPr>
            <a:r>
              <a:rPr lang="pt-BR" sz="2000" dirty="0">
                <a:ea typeface="+mn-lt"/>
                <a:cs typeface="+mn-lt"/>
              </a:rPr>
              <a:t>As ações realizadas encerram formalmente todos os contratos associados ao projeto terminado.</a:t>
            </a: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41718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Documentação da aceitação formal.</a:t>
            </a:r>
            <a:endParaRPr lang="pt-BR" dirty="0"/>
          </a:p>
          <a:p>
            <a:pPr>
              <a:buNone/>
            </a:pPr>
            <a:r>
              <a:rPr lang="pt-BR" sz="2000" dirty="0">
                <a:ea typeface="+mn-lt"/>
                <a:cs typeface="+mn-lt"/>
              </a:rPr>
              <a:t>Arquivos do projeto.</a:t>
            </a:r>
            <a:endParaRPr lang="pt-BR" dirty="0"/>
          </a:p>
          <a:p>
            <a:pPr>
              <a:buNone/>
            </a:pPr>
            <a:r>
              <a:rPr lang="pt-BR" sz="2000" dirty="0">
                <a:ea typeface="+mn-lt"/>
                <a:cs typeface="+mn-lt"/>
              </a:rPr>
              <a:t>Documentos de encerramento do projeto.</a:t>
            </a:r>
            <a:endParaRPr lang="pt-BR" dirty="0">
              <a:ea typeface="+mn-lt"/>
              <a:cs typeface="+mn-lt"/>
            </a:endParaRPr>
          </a:p>
          <a:p>
            <a:pPr>
              <a:buNone/>
            </a:pPr>
            <a:r>
              <a:rPr lang="pt-BR" sz="2000" dirty="0">
                <a:ea typeface="+mn-lt"/>
                <a:cs typeface="+mn-lt"/>
              </a:rPr>
              <a:t>Informações históricas.</a:t>
            </a:r>
            <a:endParaRPr lang="pt-BR" dirty="0">
              <a:ea typeface="+mn-lt"/>
              <a:cs typeface="+mn-lt"/>
            </a:endParaRPr>
          </a:p>
          <a:p>
            <a:pPr>
              <a:buNone/>
            </a:pPr>
            <a:r>
              <a:rPr lang="pt-BR" sz="2000" dirty="0">
                <a:ea typeface="+mn-lt"/>
                <a:cs typeface="+mn-lt"/>
              </a:rPr>
              <a:t>As informações históricas e as informações sobre as lições aprendidas são transferidas para a base de conhecimento para serem usadas por futuros projetos.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1330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056802" cy="4393982"/>
          </a:xfrm>
        </p:spPr>
        <p:txBody>
          <a:bodyPr vert="horz" lIns="91440" tIns="45720" rIns="91440" bIns="45720" rtlCol="0" anchor="t">
            <a:normAutofit/>
          </a:bodyPr>
          <a:lstStyle/>
          <a:p>
            <a:pPr>
              <a:buNone/>
            </a:pPr>
            <a:r>
              <a:rPr lang="pt-BR" sz="2000" b="1" dirty="0">
                <a:ea typeface="+mn-lt"/>
                <a:cs typeface="+mn-lt"/>
              </a:rPr>
              <a:t>Entradas.</a:t>
            </a:r>
            <a:endParaRPr lang="pt-BR" b="1" dirty="0">
              <a:ea typeface="+mn-lt"/>
              <a:cs typeface="+mn-lt"/>
            </a:endParaRPr>
          </a:p>
          <a:p>
            <a:pPr>
              <a:buNone/>
            </a:pPr>
            <a:r>
              <a:rPr lang="pt-BR" sz="2000" b="1" dirty="0">
                <a:ea typeface="+mn-lt"/>
                <a:cs typeface="+mn-lt"/>
              </a:rPr>
              <a:t>3 Acordos</a:t>
            </a:r>
            <a:endParaRPr lang="pt-BR" b="1" dirty="0"/>
          </a:p>
          <a:p>
            <a:pPr algn="just">
              <a:buNone/>
            </a:pPr>
            <a:r>
              <a:rPr lang="pt-BR" sz="2000" b="1" dirty="0">
                <a:ea typeface="+mn-lt"/>
                <a:cs typeface="+mn-lt"/>
              </a:rPr>
              <a:t>4 Fatores ambientais da empresa</a:t>
            </a:r>
            <a:endParaRPr lang="pt-BR" b="1" dirty="0"/>
          </a:p>
          <a:p>
            <a:pPr>
              <a:buNone/>
            </a:pPr>
            <a:r>
              <a:rPr lang="pt-BR" sz="2000" dirty="0">
                <a:ea typeface="+mn-lt"/>
                <a:cs typeface="+mn-lt"/>
              </a:rPr>
              <a:t>Todos e quaisquer sistemas e fatores que cercam e influenciam o sucesso do projeto.</a:t>
            </a:r>
            <a:endParaRPr lang="pt-BR" dirty="0">
              <a:ea typeface="+mn-lt"/>
              <a:cs typeface="+mn-lt"/>
            </a:endParaRPr>
          </a:p>
          <a:p>
            <a:pPr>
              <a:buNone/>
            </a:pPr>
            <a:r>
              <a:rPr lang="pt-BR" sz="2000" b="1" dirty="0">
                <a:ea typeface="+mn-lt"/>
                <a:cs typeface="+mn-lt"/>
              </a:rPr>
              <a:t>5 Ativos de processos organizacionais</a:t>
            </a:r>
            <a:endParaRPr lang="pt-BR" b="1" dirty="0"/>
          </a:p>
          <a:p>
            <a:pPr>
              <a:buNone/>
            </a:pPr>
            <a:r>
              <a:rPr lang="pt-BR" sz="2000" dirty="0">
                <a:ea typeface="+mn-lt"/>
                <a:cs typeface="+mn-lt"/>
              </a:rPr>
              <a:t>Todas organizações envolvidas no projeto podem ter políticas, procedimentos, planos e diretrizes formais e informais a considerar.</a:t>
            </a:r>
            <a:endParaRPr lang="pt-BR" dirty="0">
              <a:ea typeface="+mn-lt"/>
              <a:cs typeface="+mn-lt"/>
            </a:endParaRPr>
          </a:p>
          <a:p>
            <a:pPr>
              <a:buNone/>
            </a:pPr>
            <a:r>
              <a:rPr lang="pt-BR" sz="2000" dirty="0">
                <a:ea typeface="+mn-lt"/>
                <a:cs typeface="+mn-lt"/>
              </a:rPr>
              <a:t>Esses ativos também representam o aprendizado e o conhecimento das organizações obtidos de projetos anteriores.</a:t>
            </a:r>
            <a:endParaRPr lang="pt-BR" dirty="0">
              <a:cs typeface="Calibri"/>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9999293" cy="4393982"/>
          </a:xfrm>
        </p:spPr>
        <p:txBody>
          <a:bodyPr vert="horz" lIns="91440" tIns="45720" rIns="91440" bIns="45720" rtlCol="0" anchor="t">
            <a:normAutofit/>
          </a:bodyPr>
          <a:lstStyle/>
          <a:p>
            <a:pPr algn="just"/>
            <a:r>
              <a:rPr lang="pt-BR" sz="2000" dirty="0">
                <a:ea typeface="+mn-lt"/>
                <a:cs typeface="+mn-lt"/>
              </a:rPr>
              <a:t>A declaração de trabalho é uma descrição narrativa dos produtos, serviços ou resultados esperados para o tratamento de algum problema ou necessidade.</a:t>
            </a:r>
            <a:endParaRPr lang="pt-BR" dirty="0">
              <a:ea typeface="+mn-lt"/>
              <a:cs typeface="+mn-lt"/>
            </a:endParaRPr>
          </a:p>
          <a:p>
            <a:pPr>
              <a:buClr>
                <a:srgbClr val="1287C3"/>
              </a:buClr>
            </a:pPr>
            <a:endParaRPr lang="pt-BR" sz="2000" dirty="0">
              <a:ea typeface="+mn-lt"/>
              <a:cs typeface="+mn-lt"/>
            </a:endParaRPr>
          </a:p>
          <a:p>
            <a:r>
              <a:rPr lang="pt-BR" sz="2000" dirty="0">
                <a:ea typeface="+mn-lt"/>
                <a:cs typeface="+mn-lt"/>
              </a:rPr>
              <a:t>Em projetos internos, o solicitante provê os requisitos.</a:t>
            </a:r>
            <a:endParaRPr lang="pt-BR" dirty="0">
              <a:ea typeface="+mn-lt"/>
              <a:cs typeface="+mn-lt"/>
            </a:endParaRPr>
          </a:p>
          <a:p>
            <a:pPr>
              <a:buClr>
                <a:srgbClr val="1287C3"/>
              </a:buClr>
            </a:pPr>
            <a:endParaRPr lang="pt-BR" sz="2000" dirty="0">
              <a:ea typeface="+mn-lt"/>
              <a:cs typeface="+mn-lt"/>
            </a:endParaRPr>
          </a:p>
          <a:p>
            <a:r>
              <a:rPr lang="pt-BR" sz="2000" dirty="0">
                <a:ea typeface="+mn-lt"/>
                <a:cs typeface="+mn-lt"/>
              </a:rPr>
              <a:t>Para externos, pode ser uma licitação, um convite, parte de um contrato ou resultado de algum levantamento junto a cliente.</a:t>
            </a:r>
            <a:endParaRPr lang="pt-BR" dirty="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85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380415"/>
            <a:ext cx="10013670" cy="4393982"/>
          </a:xfrm>
        </p:spPr>
        <p:txBody>
          <a:bodyPr vert="horz" lIns="91440" tIns="45720" rIns="91440" bIns="45720" rtlCol="0" anchor="t">
            <a:normAutofit/>
          </a:bodyPr>
          <a:lstStyle/>
          <a:p>
            <a:r>
              <a:rPr lang="pt-BR" sz="2000" dirty="0">
                <a:ea typeface="+mn-lt"/>
                <a:cs typeface="+mn-lt"/>
              </a:rPr>
              <a:t>A declaração de trabalho deve conter pelo menos:</a:t>
            </a:r>
            <a:endParaRPr lang="pt-BR" dirty="0"/>
          </a:p>
          <a:p>
            <a:pPr algn="just">
              <a:buNone/>
            </a:pPr>
            <a:r>
              <a:rPr lang="pt-BR" sz="2000" dirty="0">
                <a:ea typeface="+mn-lt"/>
                <a:cs typeface="+mn-lt"/>
              </a:rPr>
              <a:t>- O problema a resolver – pode ser uma demanda de mercado, avanço tecnológico, requisito legal ou consideração ambiental.</a:t>
            </a:r>
            <a:endParaRPr lang="pt-BR" dirty="0"/>
          </a:p>
          <a:p>
            <a:pPr>
              <a:buNone/>
            </a:pPr>
            <a:endParaRPr lang="pt-BR" sz="2000" dirty="0">
              <a:ea typeface="+mn-lt"/>
              <a:cs typeface="+mn-lt"/>
            </a:endParaRPr>
          </a:p>
          <a:p>
            <a:pPr>
              <a:buNone/>
            </a:pPr>
            <a:r>
              <a:rPr lang="pt-BR" sz="2000" dirty="0">
                <a:ea typeface="+mn-lt"/>
                <a:cs typeface="+mn-lt"/>
              </a:rPr>
              <a:t>- Delimitação do escopo do produto e restrições para o trabalho de desenvolvimento.</a:t>
            </a:r>
            <a:endParaRPr lang="pt-BR" dirty="0"/>
          </a:p>
          <a:p>
            <a:pPr>
              <a:buNone/>
            </a:pPr>
            <a:endParaRPr lang="pt-BR" sz="2000" dirty="0">
              <a:ea typeface="+mn-lt"/>
              <a:cs typeface="+mn-lt"/>
            </a:endParaRPr>
          </a:p>
          <a:p>
            <a:pPr algn="just">
              <a:buNone/>
            </a:pPr>
            <a:r>
              <a:rPr lang="pt-BR" sz="2000" dirty="0">
                <a:ea typeface="+mn-lt"/>
                <a:cs typeface="+mn-lt"/>
              </a:rPr>
              <a:t>- Alinhamento ao plano estratégico da entidade – projetos devem contribuir para os objetivos maiores da empresa.</a:t>
            </a:r>
            <a:endParaRPr lang="pt-BR" dirty="0"/>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1360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157444" cy="4393982"/>
          </a:xfrm>
        </p:spPr>
        <p:txBody>
          <a:bodyPr vert="horz" lIns="91440" tIns="45720" rIns="91440" bIns="45720" rtlCol="0" anchor="t">
            <a:normAutofit lnSpcReduction="10000"/>
          </a:bodyPr>
          <a:lstStyle/>
          <a:p>
            <a:pPr algn="just">
              <a:buNone/>
            </a:pPr>
            <a:r>
              <a:rPr lang="pt-BR" sz="2000" b="1" dirty="0">
                <a:ea typeface="+mn-lt"/>
                <a:cs typeface="+mn-lt"/>
              </a:rPr>
              <a:t>O modelo, o plano de negócio ou documento similar descreve a razão pela qual o projeto deve ser efetuado e suas fronteiras.</a:t>
            </a:r>
            <a:endParaRPr lang="pt-BR" b="1" dirty="0"/>
          </a:p>
          <a:p>
            <a:pPr algn="just"/>
            <a:r>
              <a:rPr lang="pt-BR" sz="2000" dirty="0">
                <a:ea typeface="+mn-lt"/>
                <a:cs typeface="+mn-lt"/>
              </a:rPr>
              <a:t>Traz a análise custo-benefício estabelecendo limites para o projeto.</a:t>
            </a:r>
            <a:endParaRPr lang="pt-BR" dirty="0"/>
          </a:p>
          <a:p>
            <a:pPr algn="just"/>
            <a:r>
              <a:rPr lang="pt-BR" sz="2000" dirty="0">
                <a:ea typeface="+mn-lt"/>
                <a:cs typeface="+mn-lt"/>
              </a:rPr>
              <a:t>Apresenta elementos para a análise de riscos, informações de interfaces, mercado esperado, influencias e pressupostos para a decisão de seguir com o projeto.</a:t>
            </a:r>
            <a:endParaRPr lang="pt-BR" dirty="0"/>
          </a:p>
          <a:p>
            <a:pPr algn="just">
              <a:buClr>
                <a:srgbClr val="1287C3"/>
              </a:buClr>
            </a:pPr>
            <a:endParaRPr lang="pt-BR" sz="2000" dirty="0">
              <a:ea typeface="+mn-lt"/>
              <a:cs typeface="+mn-lt"/>
            </a:endParaRPr>
          </a:p>
          <a:p>
            <a:pPr algn="just">
              <a:buNone/>
            </a:pPr>
            <a:r>
              <a:rPr lang="pt-BR" sz="2000" b="1" dirty="0">
                <a:ea typeface="+mn-lt"/>
                <a:cs typeface="+mn-lt"/>
              </a:rPr>
              <a:t>Acordos podem ter sido necessários</a:t>
            </a:r>
            <a:endParaRPr lang="pt-BR" b="1" dirty="0"/>
          </a:p>
          <a:p>
            <a:pPr algn="just"/>
            <a:r>
              <a:rPr lang="pt-BR" sz="2000" dirty="0">
                <a:ea typeface="+mn-lt"/>
                <a:cs typeface="+mn-lt"/>
              </a:rPr>
              <a:t>MOU (memorando de entendimentos)</a:t>
            </a:r>
            <a:endParaRPr lang="pt-BR" dirty="0"/>
          </a:p>
          <a:p>
            <a:pPr algn="just"/>
            <a:r>
              <a:rPr lang="pt-BR" sz="2000" dirty="0">
                <a:ea typeface="+mn-lt"/>
                <a:cs typeface="+mn-lt"/>
              </a:rPr>
              <a:t>SLA (acordo de níveis de serviço)</a:t>
            </a:r>
            <a:endParaRPr lang="pt-BR" dirty="0"/>
          </a:p>
          <a:p>
            <a:pPr algn="just"/>
            <a:r>
              <a:rPr lang="pt-BR" sz="2000" dirty="0">
                <a:ea typeface="+mn-lt"/>
                <a:cs typeface="+mn-lt"/>
              </a:rPr>
              <a:t>NDA (non </a:t>
            </a:r>
            <a:r>
              <a:rPr lang="pt-BR" sz="2000" dirty="0" err="1">
                <a:ea typeface="+mn-lt"/>
                <a:cs typeface="+mn-lt"/>
              </a:rPr>
              <a:t>disclosure</a:t>
            </a:r>
            <a:r>
              <a:rPr lang="pt-BR" sz="2000" dirty="0">
                <a:ea typeface="+mn-lt"/>
                <a:cs typeface="+mn-lt"/>
              </a:rPr>
              <a:t> </a:t>
            </a:r>
            <a:r>
              <a:rPr lang="pt-BR" sz="2000" dirty="0" err="1">
                <a:ea typeface="+mn-lt"/>
                <a:cs typeface="+mn-lt"/>
              </a:rPr>
              <a:t>agreement</a:t>
            </a:r>
            <a:r>
              <a:rPr lang="pt-BR" sz="2000" dirty="0">
                <a:ea typeface="+mn-lt"/>
                <a:cs typeface="+mn-lt"/>
              </a:rPr>
              <a:t> – sigilo)</a:t>
            </a:r>
            <a:endParaRPr lang="pt-BR" dirty="0"/>
          </a:p>
          <a:p>
            <a:pPr algn="just"/>
            <a:r>
              <a:rPr lang="pt-BR" sz="2000" dirty="0">
                <a:ea typeface="+mn-lt"/>
                <a:cs typeface="+mn-lt"/>
              </a:rPr>
              <a:t>Cartas de intenção</a:t>
            </a:r>
            <a:endParaRPr lang="pt-BR" dirty="0"/>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466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452302"/>
            <a:ext cx="10028048" cy="4393982"/>
          </a:xfrm>
        </p:spPr>
        <p:txBody>
          <a:bodyPr vert="horz" lIns="91440" tIns="45720" rIns="91440" bIns="45720" rtlCol="0" anchor="t">
            <a:normAutofit/>
          </a:bodyPr>
          <a:lstStyle/>
          <a:p>
            <a:pPr>
              <a:buNone/>
            </a:pPr>
            <a:r>
              <a:rPr lang="pt-BR" sz="2000" b="1" dirty="0">
                <a:ea typeface="+mn-lt"/>
                <a:cs typeface="+mn-lt"/>
              </a:rPr>
              <a:t>Nos fatores ambientais da empresa</a:t>
            </a:r>
            <a:endParaRPr lang="pt-BR" b="1"/>
          </a:p>
          <a:p>
            <a:pPr>
              <a:buNone/>
            </a:pPr>
            <a:endParaRPr lang="pt-BR" sz="2000" b="1" dirty="0">
              <a:ea typeface="+mn-lt"/>
              <a:cs typeface="+mn-lt"/>
            </a:endParaRPr>
          </a:p>
          <a:p>
            <a:pPr algn="just"/>
            <a:r>
              <a:rPr lang="pt-BR" sz="2000" dirty="0">
                <a:ea typeface="+mn-lt"/>
                <a:cs typeface="+mn-lt"/>
              </a:rPr>
              <a:t>Infraestrutura (equipamentos e instalações)</a:t>
            </a:r>
            <a:endParaRPr lang="pt-BR" dirty="0"/>
          </a:p>
          <a:p>
            <a:pPr algn="just"/>
            <a:r>
              <a:rPr lang="pt-BR" sz="2000" dirty="0">
                <a:ea typeface="+mn-lt"/>
                <a:cs typeface="+mn-lt"/>
              </a:rPr>
              <a:t>Recursos humanos (habilidades, disciplinas e conhecimento, como projeto, desenvolvimento, departamento jurídico, contratação e compras)</a:t>
            </a:r>
            <a:endParaRPr lang="pt-BR" dirty="0"/>
          </a:p>
          <a:p>
            <a:pPr algn="just"/>
            <a:r>
              <a:rPr lang="pt-BR" sz="2000" dirty="0">
                <a:ea typeface="+mn-lt"/>
                <a:cs typeface="+mn-lt"/>
              </a:rPr>
              <a:t>Administração de pessoal (diretrizes de contratação e demissão, análises de desempenho dos funcionários e registros de treinamento)</a:t>
            </a:r>
            <a:endParaRPr lang="pt-BR" dirty="0"/>
          </a:p>
          <a:p>
            <a:pPr algn="just"/>
            <a:r>
              <a:rPr lang="pt-BR" sz="2000" dirty="0">
                <a:ea typeface="+mn-lt"/>
                <a:cs typeface="+mn-lt"/>
              </a:rPr>
              <a:t>Sistema de autorização do trabalho da empresa</a:t>
            </a:r>
            <a:endParaRPr lang="pt-BR" dirty="0"/>
          </a:p>
          <a:p>
            <a:pPr algn="just"/>
            <a:r>
              <a:rPr lang="pt-BR" sz="2000" dirty="0">
                <a:ea typeface="+mn-lt"/>
                <a:cs typeface="+mn-lt"/>
              </a:rPr>
              <a:t>Condições do mercado</a:t>
            </a:r>
            <a:endParaRPr lang="pt-BR" dirty="0"/>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655922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48</Slides>
  <Notes>0</Notes>
  <HiddenSlides>0</HiddenSlides>
  <ScaleCrop>false</ScaleCrop>
  <HeadingPairs>
    <vt:vector size="4" baseType="variant">
      <vt:variant>
        <vt:lpstr>Tema</vt:lpstr>
      </vt:variant>
      <vt:variant>
        <vt:i4>1</vt:i4>
      </vt:variant>
      <vt:variant>
        <vt:lpstr>Títulos de slides</vt:lpstr>
      </vt:variant>
      <vt:variant>
        <vt:i4>48</vt:i4>
      </vt:variant>
    </vt:vector>
  </HeadingPairs>
  <TitlesOfParts>
    <vt:vector size="49" baseType="lpstr">
      <vt:lpstr>Parallax</vt:lpstr>
      <vt:lpstr>PMBOK 5ª Edição Capítulo 4</vt:lpstr>
      <vt:lpstr>Processos</vt:lpstr>
      <vt:lpstr>Gerenciamento da integração do projeto</vt:lpstr>
      <vt:lpstr>4.1 Desenvolver o plano do projeto</vt:lpstr>
      <vt:lpstr>4.1 Desenvolver o plano do projeto</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Ferramentas e técnicas</vt:lpstr>
      <vt:lpstr>Ferramentas e técnicas</vt:lpstr>
      <vt:lpstr>Saída</vt:lpstr>
      <vt:lpstr>Saída</vt:lpstr>
      <vt:lpstr>4.2 Desenvolver o plano de gerenciamento do projeto</vt:lpstr>
      <vt:lpstr>4.2 Desenvolver o plano de gerenciamento do projeto</vt:lpstr>
      <vt:lpstr>4.2 Desenvolver o plano de gerenciamento do projeto</vt:lpstr>
      <vt:lpstr>4.2 Desenvolver o plano de gerenciamento do projeto</vt:lpstr>
      <vt:lpstr>Plano de gerenciamento do projeto</vt:lpstr>
      <vt:lpstr>4.3 Dirigir e Gerenciar o trabalho no projeto</vt:lpstr>
      <vt:lpstr>4.3 Dirigir e Gerenciar o trabalho no projeto</vt:lpstr>
      <vt:lpstr>4.3 Dirigir e Gerenciar o trabalho no projeto</vt:lpstr>
      <vt:lpstr>4.3 Dirigir e Gerenciar a execução do projeto</vt:lpstr>
      <vt:lpstr>4.3 Dirigir e Gerenciar a execução do projeto</vt:lpstr>
      <vt:lpstr>4.3 Dirigir e Gerenciar a execução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4.5 Controle integrado de mudanças</vt:lpstr>
      <vt:lpstr>4.5 Controle integrado de mudanças</vt:lpstr>
      <vt:lpstr>4.5 Controle integrado de mudanças</vt:lpstr>
      <vt:lpstr>4.5 Controle integrado de mudanças</vt:lpstr>
      <vt:lpstr>4.6 Encerrar o projeto ou fase</vt:lpstr>
      <vt:lpstr>4.6 Encerrar o projeto ou fase</vt:lpstr>
      <vt:lpstr>4.6 Encerrar o projeto ou fase</vt:lpstr>
      <vt:lpstr>4.6 Encerrar o projeto ou fase</vt:lpstr>
      <vt:lpstr>4.6 Encerrar o projeto ou fase</vt:lpstr>
      <vt:lpstr>4.6 Encerrar o projeto ou fase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396</cp:revision>
  <dcterms:created xsi:type="dcterms:W3CDTF">2022-11-30T16:13:14Z</dcterms:created>
  <dcterms:modified xsi:type="dcterms:W3CDTF">2022-12-03T16:28:47Z</dcterms:modified>
</cp:coreProperties>
</file>