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28" r:id="rId3"/>
    <p:sldId id="376" r:id="rId4"/>
    <p:sldId id="329" r:id="rId5"/>
    <p:sldId id="330" r:id="rId6"/>
    <p:sldId id="371" r:id="rId7"/>
    <p:sldId id="331" r:id="rId8"/>
    <p:sldId id="332" r:id="rId9"/>
    <p:sldId id="334" r:id="rId10"/>
    <p:sldId id="335" r:id="rId11"/>
    <p:sldId id="336" r:id="rId12"/>
    <p:sldId id="338" r:id="rId13"/>
    <p:sldId id="339" r:id="rId14"/>
    <p:sldId id="337" r:id="rId15"/>
    <p:sldId id="374" r:id="rId16"/>
    <p:sldId id="340" r:id="rId17"/>
    <p:sldId id="342" r:id="rId18"/>
    <p:sldId id="343" r:id="rId19"/>
    <p:sldId id="345" r:id="rId20"/>
    <p:sldId id="344" r:id="rId21"/>
    <p:sldId id="373" r:id="rId22"/>
    <p:sldId id="347" r:id="rId23"/>
    <p:sldId id="349" r:id="rId24"/>
    <p:sldId id="350" r:id="rId25"/>
    <p:sldId id="351" r:id="rId26"/>
    <p:sldId id="352" r:id="rId27"/>
    <p:sldId id="354" r:id="rId28"/>
    <p:sldId id="356" r:id="rId29"/>
    <p:sldId id="355" r:id="rId30"/>
    <p:sldId id="359" r:id="rId31"/>
    <p:sldId id="360" r:id="rId32"/>
    <p:sldId id="361" r:id="rId33"/>
    <p:sldId id="362" r:id="rId34"/>
    <p:sldId id="363" r:id="rId35"/>
    <p:sldId id="364" r:id="rId36"/>
    <p:sldId id="367" r:id="rId37"/>
    <p:sldId id="368" r:id="rId38"/>
    <p:sldId id="369" r:id="rId39"/>
    <p:sldId id="375" r:id="rId40"/>
  </p:sldIdLst>
  <p:sldSz cx="9144000" cy="6858000" type="screen4x3"/>
  <p:notesSz cx="6858000" cy="9144000"/>
  <p:defaultTextStyle>
    <a:defPPr>
      <a:defRPr lang="pt-BR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75930EA3-8F9D-4473-A05F-85F8F8736728}">
          <p14:sldIdLst>
            <p14:sldId id="256"/>
            <p14:sldId id="328"/>
            <p14:sldId id="376"/>
            <p14:sldId id="329"/>
            <p14:sldId id="330"/>
            <p14:sldId id="371"/>
            <p14:sldId id="331"/>
            <p14:sldId id="332"/>
            <p14:sldId id="334"/>
            <p14:sldId id="335"/>
            <p14:sldId id="336"/>
            <p14:sldId id="338"/>
            <p14:sldId id="339"/>
            <p14:sldId id="337"/>
            <p14:sldId id="374"/>
            <p14:sldId id="340"/>
            <p14:sldId id="342"/>
            <p14:sldId id="343"/>
            <p14:sldId id="345"/>
            <p14:sldId id="344"/>
            <p14:sldId id="373"/>
            <p14:sldId id="347"/>
            <p14:sldId id="349"/>
            <p14:sldId id="350"/>
            <p14:sldId id="351"/>
            <p14:sldId id="352"/>
            <p14:sldId id="354"/>
            <p14:sldId id="356"/>
            <p14:sldId id="355"/>
            <p14:sldId id="359"/>
            <p14:sldId id="360"/>
            <p14:sldId id="361"/>
            <p14:sldId id="362"/>
            <p14:sldId id="363"/>
            <p14:sldId id="364"/>
            <p14:sldId id="367"/>
            <p14:sldId id="368"/>
            <p14:sldId id="369"/>
            <p14:sldId id="3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693"/>
    <a:srgbClr val="D892CE"/>
    <a:srgbClr val="1F2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pt-BR" altLang="pt-BR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fld id="{EA6AA9B7-4362-4C47-983E-2F02F9F3BF8C}" type="datetimeFigureOut">
              <a:rPr lang="pt-BR" altLang="pt-BR"/>
              <a:pPr/>
              <a:t>26/04/2021</a:t>
            </a:fld>
            <a:endParaRPr lang="pt-BR" alt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pt-BR" altLang="pt-BR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fld id="{028BDE35-CE41-4C06-B5A7-3BD9115784F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4094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2CEAE-B99C-478E-88BB-766659D26513}" type="datetimeFigureOut">
              <a:rPr lang="pt-BR"/>
              <a:pPr>
                <a:defRPr/>
              </a:pPr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2255F-BF93-463E-BD8F-91CE82F7D7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02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56A5B-3AEF-41CF-9A57-B2AA55C431D8}" type="datetimeFigureOut">
              <a:rPr lang="pt-BR"/>
              <a:pPr>
                <a:defRPr/>
              </a:pPr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58743-23D3-4063-9864-BF7B31C604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93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CD032-4D99-4F78-884A-6C9FE618370B}" type="datetimeFigureOut">
              <a:rPr lang="pt-BR"/>
              <a:pPr>
                <a:defRPr/>
              </a:pPr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C0AB6-79FF-49EE-AA51-141A1C70F1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14" y="798041"/>
            <a:ext cx="9132785" cy="60599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4400" b="1" i="0" u="none" strike="noStrike" kern="1200" cap="none" spc="0" normalizeH="0" baseline="0" noProof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/>
                <a:ea typeface="+mj-ea"/>
                <a:cs typeface="Calibri" pitchFamily="34" charset="0"/>
              </a:rPr>
              <a:t>Métodos de Ordenação</a:t>
            </a:r>
            <a:endParaRPr lang="pt-BR" sz="44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39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2C4C6-3099-41C7-9BD4-3163DB909C00}" type="datetimeFigureOut">
              <a:rPr lang="pt-BR"/>
              <a:pPr>
                <a:defRPr/>
              </a:pPr>
              <a:t>26/04/2021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45CE6-AC9C-44C3-B783-3B5737F5A4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98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4400" b="1" i="0" u="none" strike="noStrike" kern="1200" cap="none" spc="0" normalizeH="0" baseline="0" noProof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/>
                <a:ea typeface="+mj-ea"/>
                <a:cs typeface="Calibri" pitchFamily="34" charset="0"/>
              </a:rPr>
              <a:t>Métodos de Ordenação</a:t>
            </a:r>
            <a:endParaRPr lang="pt-BR" sz="44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0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4400" b="1" i="0" u="none" strike="noStrike" kern="1200" cap="none" spc="0" normalizeH="0" baseline="0" noProof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/>
                <a:ea typeface="+mj-ea"/>
                <a:cs typeface="Calibri" pitchFamily="34" charset="0"/>
              </a:rPr>
              <a:t>Métodos de Ordenação</a:t>
            </a:r>
            <a:endParaRPr lang="pt-BR" sz="44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51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4400" b="1" i="0" u="none" strike="noStrike" kern="1200" cap="none" spc="0" normalizeH="0" baseline="0" noProof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/>
                <a:ea typeface="+mj-ea"/>
                <a:cs typeface="Calibri" pitchFamily="34" charset="0"/>
              </a:rPr>
              <a:t>Métodos de Ordenação</a:t>
            </a:r>
            <a:endParaRPr lang="pt-BR" sz="44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1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4400" b="1" i="0" u="none" strike="noStrike" kern="1200" cap="none" spc="0" normalizeH="0" baseline="0" noProof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/>
                <a:ea typeface="+mj-ea"/>
                <a:cs typeface="Calibri" pitchFamily="34" charset="0"/>
              </a:rPr>
              <a:t>Métodos de Ordenação</a:t>
            </a:r>
            <a:endParaRPr lang="pt-BR" sz="44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78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4400" b="1" i="0" u="none" strike="noStrike" kern="1200" cap="none" spc="0" normalizeH="0" baseline="0" noProof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/>
                <a:ea typeface="+mj-ea"/>
                <a:cs typeface="Calibri" pitchFamily="34" charset="0"/>
              </a:rPr>
              <a:t>Métodos de Ordenação</a:t>
            </a:r>
            <a:endParaRPr lang="pt-BR" sz="44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87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CC946-635C-41C6-ACF8-AA1118E6D27F}" type="datetimeFigureOut">
              <a:rPr lang="pt-BR"/>
              <a:pPr>
                <a:defRPr/>
              </a:pPr>
              <a:t>26/04/2021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5DC6B-9146-4E1F-B701-04C39D2F9B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7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1214" y="798041"/>
            <a:ext cx="9132785" cy="605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texto mestre</a:t>
            </a:r>
          </a:p>
          <a:p>
            <a:pPr lvl="1"/>
            <a:r>
              <a:rPr lang="pt-BR" altLang="pt-BR" dirty="0" smtClean="0"/>
              <a:t>Segundo nível</a:t>
            </a:r>
          </a:p>
          <a:p>
            <a:pPr lvl="2"/>
            <a:r>
              <a:rPr lang="pt-BR" altLang="pt-BR" dirty="0" smtClean="0"/>
              <a:t>Terceiro nível</a:t>
            </a:r>
          </a:p>
          <a:p>
            <a:pPr lvl="3"/>
            <a:r>
              <a:rPr lang="pt-BR" altLang="pt-BR" dirty="0" smtClean="0"/>
              <a:t>Quarto nível</a:t>
            </a:r>
          </a:p>
          <a:p>
            <a:pPr lvl="4"/>
            <a:r>
              <a:rPr lang="pt-BR" altLang="pt-BR" dirty="0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75656" y="304725"/>
            <a:ext cx="5904656" cy="67191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Campus Maria da Graça </a:t>
            </a:r>
          </a:p>
        </p:txBody>
      </p:sp>
      <p:pic>
        <p:nvPicPr>
          <p:cNvPr id="13314" name="Picture 4" descr="Resultado de imagem para cefet/r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9" y="77440"/>
            <a:ext cx="1547813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tângulo 4"/>
          <p:cNvSpPr>
            <a:spLocks noChangeArrowheads="1"/>
          </p:cNvSpPr>
          <p:nvPr/>
        </p:nvSpPr>
        <p:spPr bwMode="auto">
          <a:xfrm>
            <a:off x="0" y="2565400"/>
            <a:ext cx="9144000" cy="6413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pt-BR" altLang="pt-BR" sz="1400">
                <a:latin typeface="Arial" charset="0"/>
              </a:rPr>
              <a:t> </a:t>
            </a:r>
            <a:r>
              <a:rPr lang="pt-BR" altLang="pt-BR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Algoritmos Estruturados</a:t>
            </a:r>
            <a:endParaRPr lang="pt-BR" altLang="pt-BR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18" name="CaixaDeTexto 1"/>
          <p:cNvSpPr txBox="1">
            <a:spLocks noChangeArrowheads="1"/>
          </p:cNvSpPr>
          <p:nvPr/>
        </p:nvSpPr>
        <p:spPr bwMode="auto">
          <a:xfrm>
            <a:off x="0" y="3645024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pt-BR" altLang="pt-BR" sz="4000" b="1" dirty="0" smtClean="0">
                <a:solidFill>
                  <a:srgbClr val="1F23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Métodos de Ordenação</a:t>
            </a:r>
            <a:endParaRPr lang="pt-BR" altLang="pt-BR" sz="4000" b="1" dirty="0">
              <a:solidFill>
                <a:srgbClr val="1F237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3319" name="CaixaDeTexto 1"/>
          <p:cNvSpPr txBox="1">
            <a:spLocks noChangeArrowheads="1"/>
          </p:cNvSpPr>
          <p:nvPr/>
        </p:nvSpPr>
        <p:spPr bwMode="auto">
          <a:xfrm>
            <a:off x="611188" y="4868863"/>
            <a:ext cx="7920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pt-BR" alt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Prof. </a:t>
            </a:r>
            <a:r>
              <a:rPr lang="pt-BR" altLang="pt-BR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Sildenir</a:t>
            </a:r>
            <a:r>
              <a:rPr lang="pt-BR" alt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Alves Ribeiro, </a:t>
            </a:r>
            <a:r>
              <a:rPr lang="pt-BR" altLang="pt-BR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DSc</a:t>
            </a:r>
            <a:endParaRPr lang="pt-BR" altLang="pt-BR" sz="2800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  <a:p>
            <a:r>
              <a:rPr lang="pt-BR" altLang="pt-BR" sz="2800" dirty="0">
                <a:latin typeface="Bookman Old Style" pitchFamily="18" charset="0"/>
              </a:rPr>
              <a:t>	</a:t>
            </a:r>
          </a:p>
        </p:txBody>
      </p:sp>
      <p:sp>
        <p:nvSpPr>
          <p:cNvPr id="13320" name="CaixaDeTexto 1"/>
          <p:cNvSpPr txBox="1">
            <a:spLocks noChangeArrowheads="1"/>
          </p:cNvSpPr>
          <p:nvPr/>
        </p:nvSpPr>
        <p:spPr bwMode="auto">
          <a:xfrm>
            <a:off x="0" y="1125538"/>
            <a:ext cx="91440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pt-BR" altLang="pt-BR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Bacharelado em Sistemas de Informação</a:t>
            </a:r>
          </a:p>
        </p:txBody>
      </p:sp>
      <p:pic>
        <p:nvPicPr>
          <p:cNvPr id="8" name="Picture 12" descr="horizontal_comple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4" y="188640"/>
            <a:ext cx="2051720" cy="67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15" y="823592"/>
            <a:ext cx="9132785" cy="6059959"/>
          </a:xfrm>
        </p:spPr>
        <p:txBody>
          <a:bodyPr>
            <a:normAutofit/>
          </a:bodyPr>
          <a:lstStyle/>
          <a:p>
            <a:pPr marL="850392" lvl="1" indent="-457200">
              <a:defRPr/>
            </a:pPr>
            <a:r>
              <a:rPr lang="pt-BR" altLang="pt-BR" sz="3200" b="1" dirty="0" smtClean="0"/>
              <a:t>Ordenação por </a:t>
            </a:r>
            <a:r>
              <a:rPr lang="pt-BR" altLang="pt-BR" sz="3200" b="1" dirty="0" err="1" smtClean="0"/>
              <a:t>Bubblesort</a:t>
            </a:r>
            <a:r>
              <a:rPr lang="pt-BR" altLang="pt-BR" sz="3200" b="1" dirty="0" smtClean="0"/>
              <a:t>: Passos </a:t>
            </a:r>
          </a:p>
          <a:p>
            <a:pPr marL="1250442" lvl="2" indent="-457200">
              <a:buFont typeface="+mj-lt"/>
              <a:buAutoNum type="arabicPeriod"/>
              <a:defRPr/>
            </a:pP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passo</a:t>
            </a:r>
            <a:r>
              <a:rPr lang="en-US" sz="2800" dirty="0" smtClean="0"/>
              <a:t>, o </a:t>
            </a:r>
            <a:r>
              <a:rPr lang="en-US" sz="2800" b="1" dirty="0" err="1" smtClean="0"/>
              <a:t>elemento</a:t>
            </a:r>
            <a:r>
              <a:rPr lang="en-US" sz="2800" dirty="0" smtClean="0"/>
              <a:t> é </a:t>
            </a:r>
            <a:r>
              <a:rPr lang="en-US" sz="2800" dirty="0" err="1" smtClean="0"/>
              <a:t>comparado</a:t>
            </a:r>
            <a:r>
              <a:rPr lang="en-US" sz="2800" dirty="0" smtClean="0"/>
              <a:t> com </a:t>
            </a:r>
            <a:r>
              <a:rPr lang="en-US" sz="2800" dirty="0" err="1" smtClean="0"/>
              <a:t>seu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sucessor</a:t>
            </a:r>
            <a:r>
              <a:rPr lang="en-US" sz="2800" dirty="0" smtClean="0"/>
              <a:t>.</a:t>
            </a:r>
          </a:p>
          <a:p>
            <a:pPr marL="1250442" lvl="2" indent="-457200">
              <a:buFont typeface="+mj-lt"/>
              <a:buAutoNum type="arabicPeriod"/>
              <a:defRPr/>
            </a:pPr>
            <a:r>
              <a:rPr lang="en-US" sz="2800" dirty="0" smtClean="0"/>
              <a:t>Se o </a:t>
            </a:r>
            <a:r>
              <a:rPr lang="en-US" sz="2800" dirty="0" err="1" smtClean="0"/>
              <a:t>elemento</a:t>
            </a:r>
            <a:r>
              <a:rPr lang="en-US" sz="2800" dirty="0" smtClean="0"/>
              <a:t> </a:t>
            </a:r>
            <a:r>
              <a:rPr lang="en-US" sz="2800" dirty="0" err="1" smtClean="0"/>
              <a:t>estiver</a:t>
            </a:r>
            <a:r>
              <a:rPr lang="en-US" sz="2800" dirty="0" smtClean="0"/>
              <a:t> </a:t>
            </a:r>
            <a:r>
              <a:rPr lang="en-US" sz="2800" b="1" dirty="0" smtClean="0"/>
              <a:t>fora de </a:t>
            </a:r>
            <a:r>
              <a:rPr lang="en-US" sz="2800" b="1" dirty="0" err="1" smtClean="0"/>
              <a:t>ordem</a:t>
            </a:r>
            <a:r>
              <a:rPr lang="en-US" sz="2800" dirty="0" smtClean="0"/>
              <a:t> a </a:t>
            </a:r>
            <a:r>
              <a:rPr lang="en-US" sz="2800" b="1" dirty="0" err="1" smtClean="0"/>
              <a:t>troca</a:t>
            </a:r>
            <a:r>
              <a:rPr lang="en-US" sz="2800" dirty="0" smtClean="0"/>
              <a:t> é </a:t>
            </a:r>
            <a:r>
              <a:rPr lang="en-US" sz="2800" dirty="0" err="1" smtClean="0"/>
              <a:t>realizada</a:t>
            </a:r>
            <a:r>
              <a:rPr lang="en-US" sz="2800" dirty="0" smtClean="0"/>
              <a:t>.</a:t>
            </a:r>
          </a:p>
          <a:p>
            <a:pPr marL="1250442" lvl="2" indent="-457200">
              <a:buFont typeface="+mj-lt"/>
              <a:buAutoNum type="arabicPeriod"/>
              <a:defRPr/>
            </a:pPr>
            <a:r>
              <a:rPr lang="en-US" sz="2800" dirty="0" err="1" smtClean="0"/>
              <a:t>Realizam</a:t>
            </a:r>
            <a:r>
              <a:rPr lang="en-US" sz="2800" dirty="0" smtClean="0"/>
              <a:t>-se </a:t>
            </a:r>
            <a:r>
              <a:rPr lang="en-US" sz="2800" dirty="0" err="1" smtClean="0"/>
              <a:t>tantos</a:t>
            </a:r>
            <a:r>
              <a:rPr lang="en-US" sz="2800" dirty="0" smtClean="0"/>
              <a:t> </a:t>
            </a:r>
            <a:r>
              <a:rPr lang="en-US" sz="2800" dirty="0" err="1" smtClean="0"/>
              <a:t>passos</a:t>
            </a:r>
            <a:r>
              <a:rPr lang="en-US" sz="2800" dirty="0" smtClean="0"/>
              <a:t> </a:t>
            </a:r>
            <a:r>
              <a:rPr lang="en-US" sz="2800" dirty="0" err="1" smtClean="0"/>
              <a:t>quanto</a:t>
            </a:r>
            <a:r>
              <a:rPr lang="en-US" sz="2800" dirty="0" smtClean="0"/>
              <a:t> </a:t>
            </a:r>
            <a:r>
              <a:rPr lang="en-US" sz="2800" dirty="0" err="1" smtClean="0"/>
              <a:t>forem</a:t>
            </a:r>
            <a:r>
              <a:rPr lang="en-US" sz="2800" dirty="0" smtClean="0"/>
              <a:t> </a:t>
            </a:r>
            <a:r>
              <a:rPr lang="en-US" sz="2800" dirty="0" err="1" smtClean="0"/>
              <a:t>necessários</a:t>
            </a:r>
            <a:r>
              <a:rPr lang="en-US" sz="2800" dirty="0" smtClean="0"/>
              <a:t> </a:t>
            </a:r>
            <a:r>
              <a:rPr lang="en-US" sz="2800" dirty="0" err="1" smtClean="0"/>
              <a:t>até</a:t>
            </a:r>
            <a:r>
              <a:rPr lang="en-US" sz="2800" dirty="0" smtClean="0"/>
              <a:t> que </a:t>
            </a:r>
            <a:r>
              <a:rPr lang="en-US" sz="2800" b="1" dirty="0" err="1" smtClean="0"/>
              <a:t>não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ocorram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mais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trocas</a:t>
            </a:r>
            <a:r>
              <a:rPr lang="en-US" sz="2800" dirty="0" smtClean="0"/>
              <a:t>.</a:t>
            </a:r>
            <a:endParaRPr lang="pt-BR" sz="2800" dirty="0" smtClean="0"/>
          </a:p>
          <a:p>
            <a:pPr>
              <a:defRPr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6A344E-209C-471D-9807-596261037F98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8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544616"/>
          </a:xfrm>
        </p:spPr>
        <p:txBody>
          <a:bodyPr/>
          <a:lstStyle/>
          <a:p>
            <a:r>
              <a:rPr lang="pt-BR" altLang="pt-BR" b="1" dirty="0" err="1"/>
              <a:t>Bubblesort</a:t>
            </a:r>
            <a:r>
              <a:rPr lang="pt-BR" altLang="pt-BR" b="1" dirty="0"/>
              <a:t> – Exemplo </a:t>
            </a:r>
            <a:endParaRPr lang="pt-BR" altLang="pt-BR" b="1" dirty="0" smtClean="0"/>
          </a:p>
          <a:p>
            <a:pPr lvl="1"/>
            <a:r>
              <a:rPr lang="en-US" altLang="pt-BR" dirty="0" err="1" smtClean="0"/>
              <a:t>Vetor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inicial</a:t>
            </a:r>
            <a:r>
              <a:rPr lang="en-US" altLang="pt-BR" dirty="0" smtClean="0"/>
              <a:t> </a:t>
            </a:r>
            <a:r>
              <a:rPr lang="en-US" altLang="pt-BR" b="1" dirty="0" smtClean="0">
                <a:solidFill>
                  <a:srgbClr val="0000FF"/>
                </a:solidFill>
              </a:rPr>
              <a:t>(28 26 30 24 25)</a:t>
            </a:r>
          </a:p>
          <a:p>
            <a:pPr lvl="1"/>
            <a:r>
              <a:rPr lang="en-US" altLang="pt-BR" dirty="0" err="1" smtClean="0"/>
              <a:t>Primeira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Varredura</a:t>
            </a:r>
            <a:endParaRPr lang="en-US" altLang="pt-BR" dirty="0" smtClean="0"/>
          </a:p>
          <a:p>
            <a:pPr lvl="2"/>
            <a:r>
              <a:rPr lang="en-US" altLang="pt-BR" b="1" dirty="0" smtClean="0"/>
              <a:t>(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28</a:t>
            </a:r>
            <a:r>
              <a:rPr lang="en-US" altLang="pt-BR" b="1" dirty="0" smtClean="0">
                <a:solidFill>
                  <a:srgbClr val="0000FF"/>
                </a:solidFill>
              </a:rPr>
              <a:t>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26</a:t>
            </a:r>
            <a:r>
              <a:rPr lang="en-US" altLang="pt-BR" b="1" dirty="0" smtClean="0">
                <a:solidFill>
                  <a:srgbClr val="0000FF"/>
                </a:solidFill>
              </a:rPr>
              <a:t> </a:t>
            </a:r>
            <a:r>
              <a:rPr lang="en-US" altLang="pt-BR" b="1" dirty="0" smtClean="0"/>
              <a:t>30 24 25) </a:t>
            </a:r>
            <a:r>
              <a:rPr lang="en-US" altLang="pt-BR" dirty="0" err="1" smtClean="0"/>
              <a:t>compara</a:t>
            </a:r>
            <a:r>
              <a:rPr lang="en-US" altLang="pt-BR" dirty="0" smtClean="0"/>
              <a:t> (28,26): </a:t>
            </a:r>
            <a:r>
              <a:rPr lang="en-US" altLang="pt-BR" b="1" dirty="0" err="1" smtClean="0">
                <a:solidFill>
                  <a:srgbClr val="091693"/>
                </a:solidFill>
              </a:rPr>
              <a:t>troca</a:t>
            </a:r>
            <a:r>
              <a:rPr lang="en-US" altLang="pt-BR" dirty="0" smtClean="0">
                <a:solidFill>
                  <a:srgbClr val="091693"/>
                </a:solidFill>
              </a:rPr>
              <a:t>.</a:t>
            </a:r>
          </a:p>
          <a:p>
            <a:pPr lvl="2"/>
            <a:r>
              <a:rPr lang="en-US" altLang="pt-BR" b="1" dirty="0" smtClean="0"/>
              <a:t>(26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28</a:t>
            </a:r>
            <a:r>
              <a:rPr lang="en-US" altLang="pt-BR" b="1" dirty="0" smtClean="0">
                <a:solidFill>
                  <a:srgbClr val="0000FF"/>
                </a:solidFill>
              </a:rPr>
              <a:t>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30</a:t>
            </a:r>
            <a:r>
              <a:rPr lang="en-US" altLang="pt-BR" b="1" dirty="0" smtClean="0">
                <a:solidFill>
                  <a:srgbClr val="0000FF"/>
                </a:solidFill>
              </a:rPr>
              <a:t> </a:t>
            </a:r>
            <a:r>
              <a:rPr lang="en-US" altLang="pt-BR" b="1" dirty="0" smtClean="0"/>
              <a:t>24 25)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dirty="0" err="1" smtClean="0"/>
              <a:t>compara</a:t>
            </a:r>
            <a:r>
              <a:rPr lang="en-US" altLang="pt-BR" dirty="0" smtClean="0"/>
              <a:t> (28,30): </a:t>
            </a:r>
            <a:r>
              <a:rPr lang="en-US" altLang="pt-BR" b="1" dirty="0" err="1" smtClean="0">
                <a:solidFill>
                  <a:srgbClr val="CC00CC"/>
                </a:solidFill>
              </a:rPr>
              <a:t>não</a:t>
            </a:r>
            <a:r>
              <a:rPr lang="en-US" altLang="pt-BR" b="1" dirty="0" smtClean="0">
                <a:solidFill>
                  <a:srgbClr val="CC00CC"/>
                </a:solidFill>
              </a:rPr>
              <a:t> </a:t>
            </a:r>
            <a:r>
              <a:rPr lang="en-US" altLang="pt-BR" b="1" dirty="0" err="1" smtClean="0">
                <a:solidFill>
                  <a:srgbClr val="CC00CC"/>
                </a:solidFill>
              </a:rPr>
              <a:t>troca</a:t>
            </a:r>
            <a:r>
              <a:rPr lang="en-US" altLang="pt-BR" dirty="0" smtClean="0"/>
              <a:t>.</a:t>
            </a:r>
          </a:p>
          <a:p>
            <a:pPr lvl="2"/>
            <a:r>
              <a:rPr lang="en-US" altLang="pt-BR" b="1" dirty="0" smtClean="0"/>
              <a:t>(26 28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30</a:t>
            </a:r>
            <a:r>
              <a:rPr lang="en-US" altLang="pt-BR" b="1" dirty="0" smtClean="0">
                <a:solidFill>
                  <a:srgbClr val="0000FF"/>
                </a:solidFill>
              </a:rPr>
              <a:t>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24</a:t>
            </a:r>
            <a:r>
              <a:rPr lang="en-US" altLang="pt-BR" b="1" dirty="0" smtClean="0">
                <a:solidFill>
                  <a:srgbClr val="0000FF"/>
                </a:solidFill>
              </a:rPr>
              <a:t> </a:t>
            </a:r>
            <a:r>
              <a:rPr lang="en-US" altLang="pt-BR" b="1" dirty="0" smtClean="0"/>
              <a:t>25)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dirty="0" err="1" smtClean="0"/>
              <a:t>compara</a:t>
            </a:r>
            <a:r>
              <a:rPr lang="en-US" altLang="pt-BR" dirty="0" smtClean="0"/>
              <a:t> (30,24): </a:t>
            </a:r>
            <a:r>
              <a:rPr lang="en-US" altLang="pt-BR" b="1" dirty="0" err="1" smtClean="0">
                <a:solidFill>
                  <a:srgbClr val="091693"/>
                </a:solidFill>
              </a:rPr>
              <a:t>troca</a:t>
            </a:r>
            <a:r>
              <a:rPr lang="en-US" altLang="pt-BR" dirty="0" smtClean="0">
                <a:solidFill>
                  <a:srgbClr val="091693"/>
                </a:solidFill>
              </a:rPr>
              <a:t>.</a:t>
            </a:r>
          </a:p>
          <a:p>
            <a:pPr lvl="2"/>
            <a:r>
              <a:rPr lang="en-US" altLang="pt-BR" b="1" dirty="0" smtClean="0"/>
              <a:t>(26 28 24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30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25</a:t>
            </a:r>
            <a:r>
              <a:rPr lang="en-US" altLang="pt-BR" b="1" dirty="0" smtClean="0"/>
              <a:t>)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compara</a:t>
            </a:r>
            <a:r>
              <a:rPr lang="en-US" altLang="pt-BR" dirty="0" smtClean="0"/>
              <a:t> (30,25): </a:t>
            </a:r>
            <a:r>
              <a:rPr lang="en-US" altLang="pt-BR" b="1" dirty="0" err="1" smtClean="0">
                <a:solidFill>
                  <a:srgbClr val="091693"/>
                </a:solidFill>
              </a:rPr>
              <a:t>troca</a:t>
            </a:r>
            <a:r>
              <a:rPr lang="en-US" altLang="pt-BR" dirty="0" smtClean="0">
                <a:solidFill>
                  <a:srgbClr val="091693"/>
                </a:solidFill>
              </a:rPr>
              <a:t>.</a:t>
            </a:r>
          </a:p>
          <a:p>
            <a:pPr lvl="2"/>
            <a:r>
              <a:rPr lang="en-US" altLang="pt-BR" b="1" dirty="0" smtClean="0"/>
              <a:t>(26 28 24 25 </a:t>
            </a:r>
            <a:r>
              <a:rPr lang="en-US" altLang="pt-BR" b="1" dirty="0" smtClean="0">
                <a:solidFill>
                  <a:srgbClr val="00B050"/>
                </a:solidFill>
              </a:rPr>
              <a:t>30</a:t>
            </a:r>
            <a:r>
              <a:rPr lang="en-US" altLang="pt-BR" b="1" dirty="0" smtClean="0"/>
              <a:t>)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dirty="0" err="1" smtClean="0"/>
              <a:t>fim</a:t>
            </a:r>
            <a:r>
              <a:rPr lang="en-US" altLang="pt-BR" dirty="0" smtClean="0"/>
              <a:t> da </a:t>
            </a:r>
            <a:r>
              <a:rPr lang="en-US" altLang="pt-BR" dirty="0" err="1" smtClean="0"/>
              <a:t>primeira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varredura</a:t>
            </a:r>
            <a:r>
              <a:rPr lang="en-US" altLang="pt-BR" dirty="0" smtClean="0"/>
              <a:t>.</a:t>
            </a:r>
          </a:p>
          <a:p>
            <a:pPr lvl="1"/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4E7894-1711-464F-BCFA-69B945CECB43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4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8964613" cy="5289451"/>
          </a:xfrm>
        </p:spPr>
        <p:txBody>
          <a:bodyPr/>
          <a:lstStyle/>
          <a:p>
            <a:r>
              <a:rPr lang="pt-BR" altLang="pt-BR" b="1" dirty="0" err="1"/>
              <a:t>Bubblesort</a:t>
            </a:r>
            <a:r>
              <a:rPr lang="pt-BR" altLang="pt-BR" b="1" dirty="0"/>
              <a:t> – </a:t>
            </a:r>
            <a:r>
              <a:rPr lang="pt-BR" altLang="pt-BR" b="1" dirty="0" smtClean="0"/>
              <a:t>Exemplo (cont...)</a:t>
            </a:r>
          </a:p>
          <a:p>
            <a:pPr lvl="1"/>
            <a:r>
              <a:rPr lang="en-US" altLang="pt-BR" dirty="0" err="1" smtClean="0"/>
              <a:t>Vetor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inicial</a:t>
            </a:r>
            <a:r>
              <a:rPr lang="en-US" altLang="pt-BR" dirty="0" smtClean="0"/>
              <a:t> </a:t>
            </a:r>
            <a:r>
              <a:rPr lang="en-US" altLang="pt-BR" b="1" dirty="0" smtClean="0"/>
              <a:t>(26 28 24 25 </a:t>
            </a:r>
            <a:r>
              <a:rPr lang="en-US" altLang="pt-BR" b="1" dirty="0" smtClean="0">
                <a:solidFill>
                  <a:srgbClr val="00B050"/>
                </a:solidFill>
              </a:rPr>
              <a:t>30</a:t>
            </a:r>
            <a:r>
              <a:rPr lang="en-US" altLang="pt-BR" b="1" dirty="0" smtClean="0"/>
              <a:t>)</a:t>
            </a:r>
          </a:p>
          <a:p>
            <a:pPr lvl="1"/>
            <a:r>
              <a:rPr lang="en-US" altLang="pt-BR" dirty="0" err="1" smtClean="0"/>
              <a:t>Segunda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Varredura</a:t>
            </a:r>
            <a:endParaRPr lang="en-US" altLang="pt-BR" dirty="0" smtClean="0"/>
          </a:p>
          <a:p>
            <a:pPr lvl="2"/>
            <a:r>
              <a:rPr lang="en-US" altLang="pt-BR" b="1" dirty="0" smtClean="0"/>
              <a:t>(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26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28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dirty="0" smtClean="0"/>
              <a:t>24 25 </a:t>
            </a:r>
            <a:r>
              <a:rPr lang="en-US" altLang="pt-BR" b="1" dirty="0" smtClean="0">
                <a:solidFill>
                  <a:srgbClr val="00B050"/>
                </a:solidFill>
              </a:rPr>
              <a:t>30</a:t>
            </a:r>
            <a:r>
              <a:rPr lang="en-US" altLang="pt-BR" b="1" dirty="0" smtClean="0"/>
              <a:t>)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dirty="0" err="1" smtClean="0"/>
              <a:t>compara</a:t>
            </a:r>
            <a:r>
              <a:rPr lang="en-US" altLang="pt-BR" dirty="0" smtClean="0"/>
              <a:t> (26,28): </a:t>
            </a:r>
            <a:r>
              <a:rPr lang="en-US" altLang="pt-BR" b="1" dirty="0" err="1" smtClean="0">
                <a:solidFill>
                  <a:srgbClr val="7030A0"/>
                </a:solidFill>
              </a:rPr>
              <a:t>não</a:t>
            </a:r>
            <a:r>
              <a:rPr lang="en-US" altLang="pt-BR" b="1" dirty="0" smtClean="0">
                <a:solidFill>
                  <a:srgbClr val="7030A0"/>
                </a:solidFill>
              </a:rPr>
              <a:t> </a:t>
            </a:r>
            <a:r>
              <a:rPr lang="en-US" altLang="pt-BR" b="1" dirty="0" err="1" smtClean="0">
                <a:solidFill>
                  <a:srgbClr val="7030A0"/>
                </a:solidFill>
              </a:rPr>
              <a:t>troca</a:t>
            </a:r>
            <a:r>
              <a:rPr lang="en-US" altLang="pt-BR" b="1" dirty="0" smtClean="0">
                <a:solidFill>
                  <a:srgbClr val="D892CE"/>
                </a:solidFill>
              </a:rPr>
              <a:t>.</a:t>
            </a:r>
          </a:p>
          <a:p>
            <a:pPr lvl="2"/>
            <a:r>
              <a:rPr lang="en-US" altLang="pt-BR" b="1" dirty="0" smtClean="0"/>
              <a:t>(26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28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24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dirty="0" smtClean="0"/>
              <a:t>25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dirty="0" smtClean="0">
                <a:solidFill>
                  <a:srgbClr val="00B050"/>
                </a:solidFill>
              </a:rPr>
              <a:t>30</a:t>
            </a:r>
            <a:r>
              <a:rPr lang="en-US" altLang="pt-BR" b="1" dirty="0" smtClean="0"/>
              <a:t>)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dirty="0" err="1" smtClean="0"/>
              <a:t>compara</a:t>
            </a:r>
            <a:r>
              <a:rPr lang="en-US" altLang="pt-BR" dirty="0" smtClean="0"/>
              <a:t> (28,24): </a:t>
            </a:r>
            <a:r>
              <a:rPr lang="en-US" altLang="pt-BR" b="1" dirty="0" err="1" smtClean="0">
                <a:solidFill>
                  <a:srgbClr val="091693"/>
                </a:solidFill>
              </a:rPr>
              <a:t>troca</a:t>
            </a:r>
            <a:r>
              <a:rPr lang="en-US" altLang="pt-BR" b="1" dirty="0" smtClean="0">
                <a:solidFill>
                  <a:srgbClr val="091693"/>
                </a:solidFill>
              </a:rPr>
              <a:t>.</a:t>
            </a:r>
          </a:p>
          <a:p>
            <a:pPr lvl="2"/>
            <a:r>
              <a:rPr lang="en-US" altLang="pt-BR" b="1" dirty="0" smtClean="0"/>
              <a:t>(26 24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28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25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dirty="0" smtClean="0">
                <a:solidFill>
                  <a:srgbClr val="00B050"/>
                </a:solidFill>
              </a:rPr>
              <a:t>30</a:t>
            </a:r>
            <a:r>
              <a:rPr lang="en-US" altLang="pt-BR" b="1" dirty="0" smtClean="0"/>
              <a:t>)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dirty="0" err="1" smtClean="0"/>
              <a:t>compara</a:t>
            </a:r>
            <a:r>
              <a:rPr lang="en-US" altLang="pt-BR" dirty="0" smtClean="0"/>
              <a:t> (28,25): </a:t>
            </a:r>
            <a:r>
              <a:rPr lang="en-US" altLang="pt-BR" b="1" dirty="0" err="1" smtClean="0">
                <a:solidFill>
                  <a:srgbClr val="091693"/>
                </a:solidFill>
              </a:rPr>
              <a:t>troca</a:t>
            </a:r>
            <a:r>
              <a:rPr lang="en-US" altLang="pt-BR" b="1" dirty="0" smtClean="0">
                <a:solidFill>
                  <a:srgbClr val="091693"/>
                </a:solidFill>
              </a:rPr>
              <a:t>.</a:t>
            </a:r>
          </a:p>
          <a:p>
            <a:pPr lvl="2"/>
            <a:r>
              <a:rPr lang="en-US" altLang="pt-BR" b="1" dirty="0" smtClean="0"/>
              <a:t>(26 24 25 </a:t>
            </a:r>
            <a:r>
              <a:rPr lang="en-US" altLang="pt-BR" b="1" dirty="0" smtClean="0">
                <a:solidFill>
                  <a:srgbClr val="00B050"/>
                </a:solidFill>
              </a:rPr>
              <a:t>28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dirty="0" smtClean="0">
                <a:solidFill>
                  <a:srgbClr val="00B050"/>
                </a:solidFill>
              </a:rPr>
              <a:t>30</a:t>
            </a:r>
            <a:r>
              <a:rPr lang="en-US" altLang="pt-BR" b="1" dirty="0" smtClean="0"/>
              <a:t>)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fim</a:t>
            </a:r>
            <a:r>
              <a:rPr lang="en-US" altLang="pt-BR" dirty="0" smtClean="0"/>
              <a:t> da </a:t>
            </a:r>
            <a:r>
              <a:rPr lang="en-US" altLang="pt-BR" dirty="0" err="1" smtClean="0"/>
              <a:t>segunda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varredura</a:t>
            </a:r>
            <a:r>
              <a:rPr lang="en-US" altLang="pt-BR" dirty="0" smtClean="0"/>
              <a:t>.</a:t>
            </a:r>
          </a:p>
          <a:p>
            <a:pPr lvl="2"/>
            <a:endParaRPr lang="en-US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77AEFF-CE75-44F2-9BB3-79CDBF4C92D7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1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11215" y="798041"/>
            <a:ext cx="9132785" cy="6059959"/>
          </a:xfrm>
        </p:spPr>
        <p:txBody>
          <a:bodyPr/>
          <a:lstStyle/>
          <a:p>
            <a:r>
              <a:rPr lang="pt-BR" altLang="pt-BR" dirty="0" err="1"/>
              <a:t>Bubblesort</a:t>
            </a:r>
            <a:r>
              <a:rPr lang="pt-BR" altLang="pt-BR" dirty="0"/>
              <a:t> – </a:t>
            </a:r>
            <a:r>
              <a:rPr lang="pt-BR" altLang="pt-BR" dirty="0" smtClean="0"/>
              <a:t>Exemplo: Cont...</a:t>
            </a:r>
          </a:p>
          <a:p>
            <a:pPr lvl="1"/>
            <a:r>
              <a:rPr lang="en-US" altLang="pt-BR" dirty="0" err="1" smtClean="0"/>
              <a:t>Vetor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inicial</a:t>
            </a:r>
            <a:r>
              <a:rPr lang="en-US" altLang="pt-BR" dirty="0" smtClean="0"/>
              <a:t> </a:t>
            </a:r>
            <a:r>
              <a:rPr lang="en-US" altLang="pt-BR" b="1" dirty="0" smtClean="0"/>
              <a:t>(26 24 25 </a:t>
            </a:r>
            <a:r>
              <a:rPr lang="en-US" altLang="pt-BR" b="1" dirty="0" smtClean="0">
                <a:solidFill>
                  <a:srgbClr val="00B050"/>
                </a:solidFill>
              </a:rPr>
              <a:t>28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dirty="0" smtClean="0">
                <a:solidFill>
                  <a:srgbClr val="00B050"/>
                </a:solidFill>
              </a:rPr>
              <a:t>30</a:t>
            </a:r>
            <a:r>
              <a:rPr lang="en-US" altLang="pt-BR" b="1" dirty="0" smtClean="0"/>
              <a:t>)</a:t>
            </a:r>
          </a:p>
          <a:p>
            <a:pPr lvl="1"/>
            <a:r>
              <a:rPr lang="en-US" altLang="pt-BR" dirty="0" smtClean="0"/>
              <a:t>Terceira </a:t>
            </a:r>
            <a:r>
              <a:rPr lang="en-US" altLang="pt-BR" dirty="0" err="1" smtClean="0"/>
              <a:t>Varredura</a:t>
            </a:r>
            <a:endParaRPr lang="en-US" altLang="pt-BR" dirty="0" smtClean="0"/>
          </a:p>
          <a:p>
            <a:pPr lvl="2"/>
            <a:r>
              <a:rPr lang="en-US" altLang="pt-BR" b="1" dirty="0" smtClean="0"/>
              <a:t>(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26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24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dirty="0" smtClean="0"/>
              <a:t>25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dirty="0" smtClean="0">
                <a:solidFill>
                  <a:srgbClr val="00B050"/>
                </a:solidFill>
              </a:rPr>
              <a:t>28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dirty="0" smtClean="0">
                <a:solidFill>
                  <a:srgbClr val="00B050"/>
                </a:solidFill>
              </a:rPr>
              <a:t>30</a:t>
            </a:r>
            <a:r>
              <a:rPr lang="en-US" altLang="pt-BR" b="1" dirty="0" smtClean="0"/>
              <a:t>)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compara</a:t>
            </a:r>
            <a:r>
              <a:rPr lang="en-US" altLang="pt-BR" dirty="0" smtClean="0"/>
              <a:t> (26,24): </a:t>
            </a:r>
            <a:r>
              <a:rPr lang="en-US" altLang="pt-BR" dirty="0" err="1" smtClean="0">
                <a:solidFill>
                  <a:srgbClr val="1F237D"/>
                </a:solidFill>
              </a:rPr>
              <a:t>troca</a:t>
            </a:r>
            <a:r>
              <a:rPr lang="en-US" altLang="pt-BR" dirty="0" smtClean="0">
                <a:solidFill>
                  <a:srgbClr val="1F237D"/>
                </a:solidFill>
              </a:rPr>
              <a:t>.</a:t>
            </a:r>
          </a:p>
          <a:p>
            <a:pPr lvl="2"/>
            <a:r>
              <a:rPr lang="en-US" altLang="pt-BR" b="1" dirty="0" smtClean="0"/>
              <a:t>(24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26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u="sng" dirty="0" smtClean="0">
                <a:solidFill>
                  <a:srgbClr val="0000FF"/>
                </a:solidFill>
              </a:rPr>
              <a:t>25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dirty="0" smtClean="0">
                <a:solidFill>
                  <a:srgbClr val="00B050"/>
                </a:solidFill>
              </a:rPr>
              <a:t>28 30</a:t>
            </a:r>
            <a:r>
              <a:rPr lang="en-US" altLang="pt-BR" b="1" dirty="0" smtClean="0"/>
              <a:t>)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dirty="0" err="1" smtClean="0"/>
              <a:t>compara</a:t>
            </a:r>
            <a:r>
              <a:rPr lang="en-US" altLang="pt-BR" dirty="0" smtClean="0"/>
              <a:t> (26,25): </a:t>
            </a:r>
            <a:r>
              <a:rPr lang="en-US" altLang="pt-BR" b="1" dirty="0" err="1" smtClean="0">
                <a:solidFill>
                  <a:srgbClr val="1F237D"/>
                </a:solidFill>
              </a:rPr>
              <a:t>troca</a:t>
            </a:r>
            <a:r>
              <a:rPr lang="en-US" altLang="pt-BR" b="1" dirty="0" smtClean="0">
                <a:solidFill>
                  <a:srgbClr val="1F237D"/>
                </a:solidFill>
              </a:rPr>
              <a:t>.</a:t>
            </a:r>
          </a:p>
          <a:p>
            <a:pPr lvl="2"/>
            <a:r>
              <a:rPr lang="en-US" altLang="pt-BR" b="1" dirty="0" smtClean="0"/>
              <a:t>(</a:t>
            </a:r>
            <a:r>
              <a:rPr lang="en-US" altLang="pt-BR" b="1" dirty="0" smtClean="0">
                <a:solidFill>
                  <a:srgbClr val="00B050"/>
                </a:solidFill>
              </a:rPr>
              <a:t>24 25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b="1" dirty="0" smtClean="0">
                <a:solidFill>
                  <a:srgbClr val="00B050"/>
                </a:solidFill>
              </a:rPr>
              <a:t>26 28 30</a:t>
            </a:r>
            <a:r>
              <a:rPr lang="en-US" altLang="pt-BR" b="1" dirty="0" smtClean="0"/>
              <a:t>)</a:t>
            </a:r>
            <a:r>
              <a:rPr lang="en-US" altLang="pt-BR" b="1" dirty="0" smtClean="0">
                <a:solidFill>
                  <a:srgbClr val="FF0000"/>
                </a:solidFill>
              </a:rPr>
              <a:t> </a:t>
            </a:r>
            <a:r>
              <a:rPr lang="en-US" altLang="pt-BR" dirty="0" err="1" smtClean="0"/>
              <a:t>fim</a:t>
            </a:r>
            <a:r>
              <a:rPr lang="en-US" altLang="pt-BR" dirty="0" smtClean="0"/>
              <a:t> da </a:t>
            </a:r>
            <a:r>
              <a:rPr lang="en-US" altLang="pt-BR" dirty="0" err="1" smtClean="0"/>
              <a:t>terceira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varredura</a:t>
            </a:r>
            <a:r>
              <a:rPr lang="en-US" altLang="pt-BR" dirty="0" smtClean="0"/>
              <a:t>.</a:t>
            </a:r>
          </a:p>
          <a:p>
            <a:pPr lvl="2"/>
            <a:endParaRPr lang="en-US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63BC5A-558B-429A-AF62-1E41848F4A60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3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98041"/>
            <a:ext cx="9132785" cy="60599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altLang="pt-BR" dirty="0" err="1" smtClean="0"/>
              <a:t>Bubblesort</a:t>
            </a:r>
            <a:r>
              <a:rPr lang="pt-BR" altLang="pt-BR" dirty="0" smtClean="0"/>
              <a:t>: Observações</a:t>
            </a:r>
          </a:p>
          <a:p>
            <a:pPr lvl="1">
              <a:defRPr/>
            </a:pPr>
            <a:r>
              <a:rPr lang="en-US" dirty="0" smtClean="0"/>
              <a:t>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r>
              <a:rPr lang="en-US" dirty="0" smtClean="0"/>
              <a:t> dos n-1 pares de </a:t>
            </a:r>
            <a:r>
              <a:rPr lang="en-US" dirty="0" err="1" smtClean="0"/>
              <a:t>chaves</a:t>
            </a:r>
            <a:r>
              <a:rPr lang="en-US" dirty="0" smtClean="0"/>
              <a:t> é </a:t>
            </a:r>
            <a:r>
              <a:rPr lang="en-US" dirty="0" err="1" smtClean="0"/>
              <a:t>denominado</a:t>
            </a:r>
            <a:r>
              <a:rPr lang="en-US" dirty="0" smtClean="0"/>
              <a:t> </a:t>
            </a:r>
            <a:r>
              <a:rPr lang="en-US" dirty="0" err="1" smtClean="0"/>
              <a:t>varredura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varredura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posicionar</a:t>
            </a:r>
            <a:r>
              <a:rPr lang="en-US" dirty="0" smtClean="0"/>
              <a:t> a </a:t>
            </a:r>
            <a:r>
              <a:rPr lang="en-US" dirty="0" err="1" smtClean="0"/>
              <a:t>chave</a:t>
            </a:r>
            <a:r>
              <a:rPr lang="en-US" dirty="0" smtClean="0"/>
              <a:t> de </a:t>
            </a:r>
            <a:r>
              <a:rPr lang="en-US" dirty="0" err="1" smtClean="0"/>
              <a:t>maior</a:t>
            </a:r>
            <a:r>
              <a:rPr lang="en-US" dirty="0" smtClean="0"/>
              <a:t> valor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correta</a:t>
            </a:r>
            <a:r>
              <a:rPr lang="en-US" dirty="0" smtClean="0"/>
              <a:t>, </a:t>
            </a:r>
            <a:r>
              <a:rPr lang="en-US" dirty="0" err="1" smtClean="0"/>
              <a:t>definitiva</a:t>
            </a:r>
            <a:r>
              <a:rPr lang="en-US" dirty="0" smtClean="0"/>
              <a:t> (no final do </a:t>
            </a:r>
            <a:r>
              <a:rPr lang="en-US" dirty="0" err="1" smtClean="0"/>
              <a:t>vetor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A </a:t>
            </a:r>
            <a:r>
              <a:rPr lang="en-US" dirty="0" err="1" smtClean="0"/>
              <a:t>cada</a:t>
            </a:r>
            <a:r>
              <a:rPr lang="en-US" dirty="0" smtClean="0"/>
              <a:t> nova </a:t>
            </a:r>
            <a:r>
              <a:rPr lang="en-US" dirty="0" err="1" smtClean="0"/>
              <a:t>varredura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desconsiderar</a:t>
            </a:r>
            <a:r>
              <a:rPr lang="en-US" dirty="0" smtClean="0"/>
              <a:t> a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posição</a:t>
            </a:r>
            <a:r>
              <a:rPr lang="en-US" dirty="0" smtClean="0"/>
              <a:t> do </a:t>
            </a:r>
            <a:r>
              <a:rPr lang="en-US" dirty="0" err="1" smtClean="0"/>
              <a:t>vetor</a:t>
            </a:r>
            <a:endParaRPr lang="pt-BR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C99077-7699-49EA-8356-9599D1E63704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8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 idx="4294967295"/>
          </p:nvPr>
        </p:nvSpPr>
        <p:spPr>
          <a:xfrm>
            <a:off x="0" y="692696"/>
            <a:ext cx="9144000" cy="720080"/>
          </a:xfrm>
          <a:prstGeom prst="rect">
            <a:avLst/>
          </a:prstGeo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altLang="pt-BR" sz="3600" dirty="0" smtClean="0"/>
              <a:t>Algoritmo </a:t>
            </a:r>
            <a:r>
              <a:rPr lang="pt-BR" altLang="pt-BR" sz="3600" dirty="0" err="1" smtClean="0"/>
              <a:t>Bubblesort</a:t>
            </a:r>
            <a:r>
              <a:rPr lang="pt-BR" altLang="pt-BR" sz="3600" dirty="0" smtClean="0"/>
              <a:t>: Exemplo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34938"/>
            <a:ext cx="4067944" cy="524081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Algoritimo</a:t>
            </a: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 </a:t>
            </a:r>
          </a:p>
          <a:p>
            <a:pPr>
              <a:buFont typeface="Arial" charset="0"/>
              <a:buNone/>
              <a:defRPr/>
            </a:pP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Var</a:t>
            </a: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lista</a:t>
            </a: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: </a:t>
            </a: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vetor</a:t>
            </a: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 [1..n] de </a:t>
            </a: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inteiro</a:t>
            </a:r>
            <a:endParaRPr lang="en-US" sz="2400" dirty="0" smtClean="0">
              <a:solidFill>
                <a:srgbClr val="1F237D"/>
              </a:solidFill>
              <a:latin typeface="Arial Narrow" panose="020B0606020202030204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       </a:t>
            </a: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chave</a:t>
            </a: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, n, </a:t>
            </a: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i</a:t>
            </a: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fim</a:t>
            </a: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, pos: </a:t>
            </a: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inteiro</a:t>
            </a:r>
            <a:endParaRPr lang="en-US" sz="2400" dirty="0" smtClean="0">
              <a:solidFill>
                <a:srgbClr val="1F237D"/>
              </a:solidFill>
              <a:latin typeface="Arial Narrow" panose="020B0606020202030204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troca</a:t>
            </a: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: </a:t>
            </a: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boleano</a:t>
            </a:r>
            <a:endParaRPr lang="en-US" sz="2400" dirty="0" smtClean="0">
              <a:solidFill>
                <a:srgbClr val="1F237D"/>
              </a:solidFill>
              <a:latin typeface="Arial Narrow" panose="020B0606020202030204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Inicio</a:t>
            </a:r>
            <a:endParaRPr lang="en-US" sz="2400" dirty="0" smtClean="0">
              <a:solidFill>
                <a:srgbClr val="1F237D"/>
              </a:solidFill>
              <a:latin typeface="Arial Narrow" panose="020B0606020202030204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troca</a:t>
            </a: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=</a:t>
            </a: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verdadeiro</a:t>
            </a:r>
            <a:endParaRPr lang="en-US" sz="2400" dirty="0" smtClean="0">
              <a:solidFill>
                <a:srgbClr val="1F237D"/>
              </a:solidFill>
              <a:latin typeface="Arial Narrow" panose="020B0606020202030204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 err="1" smtClean="0">
                <a:solidFill>
                  <a:srgbClr val="1F237D"/>
                </a:solidFill>
                <a:latin typeface="Arial Narrow" panose="020B0606020202030204" pitchFamily="34" charset="0"/>
              </a:rPr>
              <a:t>fim</a:t>
            </a: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=n-1</a:t>
            </a:r>
          </a:p>
          <a:p>
            <a:pPr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	pos=1</a:t>
            </a:r>
          </a:p>
          <a:p>
            <a:pPr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1F237D"/>
                </a:solidFill>
                <a:latin typeface="Arial Narrow" panose="020B0606020202030204" pitchFamily="34" charset="0"/>
              </a:rPr>
              <a:t>	</a:t>
            </a:r>
            <a:endParaRPr lang="pt-BR" sz="2400" dirty="0">
              <a:latin typeface="Arial Narrow" panose="020B0606020202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D515B2-0521-471B-A78D-A232E975AFD2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283968" y="1412776"/>
            <a:ext cx="475252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enquanto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 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troca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=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verdadeiro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 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faça</a:t>
            </a:r>
            <a:endParaRPr lang="en-US" sz="2400" dirty="0">
              <a:solidFill>
                <a:srgbClr val="1F237D"/>
              </a:solidFill>
              <a:latin typeface="Arial Narrow" panose="020B0606020202030204" pitchFamily="34" charset="0"/>
              <a:cs typeface="+mn-cs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		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troca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=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falso</a:t>
            </a:r>
            <a:endParaRPr lang="en-US" sz="2400" dirty="0">
              <a:solidFill>
                <a:srgbClr val="1F237D"/>
              </a:solidFill>
              <a:latin typeface="Arial Narrow" panose="020B0606020202030204" pitchFamily="34" charset="0"/>
              <a:cs typeface="+mn-cs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		para 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i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 de 1 ate 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fim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 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faça</a:t>
            </a:r>
            <a:endParaRPr lang="en-US" sz="2400" dirty="0">
              <a:solidFill>
                <a:srgbClr val="1F237D"/>
              </a:solidFill>
              <a:latin typeface="Arial Narrow" panose="020B0606020202030204" pitchFamily="34" charset="0"/>
              <a:cs typeface="+mn-cs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			se v[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i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]&gt;v[i+1] 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entao</a:t>
            </a:r>
            <a:endParaRPr lang="en-US" sz="2400" dirty="0">
              <a:solidFill>
                <a:srgbClr val="1F237D"/>
              </a:solidFill>
              <a:latin typeface="Arial Narrow" panose="020B0606020202030204" pitchFamily="34" charset="0"/>
              <a:cs typeface="+mn-cs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			        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chave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 = v[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i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];   v[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i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]=v[i+1];   v[i+1]=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chave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;  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pos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=I;</a:t>
            </a: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			         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troca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=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verdadeiro</a:t>
            </a:r>
            <a:endParaRPr lang="en-US" sz="2400" dirty="0">
              <a:solidFill>
                <a:srgbClr val="1F237D"/>
              </a:solidFill>
              <a:latin typeface="Arial Narrow" panose="020B0606020202030204" pitchFamily="34" charset="0"/>
              <a:cs typeface="+mn-cs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			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fimse</a:t>
            </a:r>
            <a:endParaRPr lang="en-US" sz="2400" dirty="0">
              <a:solidFill>
                <a:srgbClr val="1F237D"/>
              </a:solidFill>
              <a:latin typeface="Arial Narrow" panose="020B0606020202030204" pitchFamily="34" charset="0"/>
              <a:cs typeface="+mn-cs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		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fimpara</a:t>
            </a:r>
            <a:endParaRPr lang="en-US" sz="2400" dirty="0">
              <a:solidFill>
                <a:srgbClr val="1F237D"/>
              </a:solidFill>
              <a:latin typeface="Arial Narrow" panose="020B0606020202030204" pitchFamily="34" charset="0"/>
              <a:cs typeface="+mn-cs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		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fim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=pos-1</a:t>
            </a: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	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fim</a:t>
            </a:r>
            <a:r>
              <a:rPr lang="en-US" sz="2400" dirty="0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 </a:t>
            </a: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enquanto</a:t>
            </a:r>
            <a:endParaRPr lang="en-US" sz="2400" dirty="0">
              <a:solidFill>
                <a:srgbClr val="1F237D"/>
              </a:solidFill>
              <a:latin typeface="Arial Narrow" panose="020B0606020202030204" pitchFamily="34" charset="0"/>
              <a:cs typeface="+mn-cs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1F237D"/>
                </a:solidFill>
                <a:latin typeface="Arial Narrow" panose="020B0606020202030204" pitchFamily="34" charset="0"/>
                <a:cs typeface="+mn-cs"/>
              </a:rPr>
              <a:t>fim</a:t>
            </a:r>
            <a:endParaRPr lang="pt-BR" sz="2400" dirty="0">
              <a:solidFill>
                <a:srgbClr val="1F237D"/>
              </a:solidFill>
              <a:latin typeface="Arial Narrow" panose="020B0606020202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9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 idx="4294967295"/>
          </p:nvPr>
        </p:nvSpPr>
        <p:spPr>
          <a:xfrm>
            <a:off x="0" y="764704"/>
            <a:ext cx="9144000" cy="720080"/>
          </a:xfrm>
          <a:prstGeom prst="rect">
            <a:avLst/>
          </a:prstGeo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altLang="pt-BR" dirty="0" smtClean="0"/>
              <a:t>Algoritmo </a:t>
            </a:r>
            <a:r>
              <a:rPr lang="pt-BR" altLang="pt-BR" dirty="0" err="1" smtClean="0"/>
              <a:t>Bubblesort</a:t>
            </a:r>
            <a:r>
              <a:rPr lang="pt-BR" altLang="pt-BR" dirty="0" smtClean="0"/>
              <a:t>: </a:t>
            </a:r>
            <a:r>
              <a:rPr lang="pt-BR" altLang="pt-BR" dirty="0"/>
              <a:t>Exemplo 2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84784"/>
            <a:ext cx="9036496" cy="525658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pt-BR" dirty="0" smtClean="0"/>
              <a:t>procedimento </a:t>
            </a:r>
            <a:r>
              <a:rPr lang="pt-BR" dirty="0" err="1" smtClean="0"/>
              <a:t>BubbleSort</a:t>
            </a:r>
            <a:r>
              <a:rPr lang="pt-BR" dirty="0" smtClean="0"/>
              <a:t> (</a:t>
            </a:r>
            <a:r>
              <a:rPr lang="pt-BR" dirty="0"/>
              <a:t>A : tabela, N: inteiro) </a:t>
            </a:r>
            <a:r>
              <a:rPr lang="pt-BR" dirty="0" smtClean="0"/>
              <a:t>   para </a:t>
            </a:r>
            <a:r>
              <a:rPr lang="pt-BR" dirty="0"/>
              <a:t>j → 1 até N-1 faça </a:t>
            </a:r>
          </a:p>
          <a:p>
            <a:pPr marL="0" indent="0">
              <a:buNone/>
              <a:defRPr/>
            </a:pPr>
            <a:r>
              <a:rPr lang="pt-BR" dirty="0" smtClean="0"/>
              <a:t>         para </a:t>
            </a:r>
            <a:r>
              <a:rPr lang="pt-BR" dirty="0"/>
              <a:t>i → 1 até N-1 faça </a:t>
            </a:r>
            <a:endParaRPr lang="pt-BR" dirty="0" smtClean="0"/>
          </a:p>
          <a:p>
            <a:pPr marL="0" indent="0">
              <a:buNone/>
              <a:defRPr/>
            </a:pPr>
            <a:r>
              <a:rPr lang="pt-BR" dirty="0"/>
              <a:t>	</a:t>
            </a:r>
            <a:r>
              <a:rPr lang="pt-BR" dirty="0" smtClean="0"/>
              <a:t>	se </a:t>
            </a:r>
            <a:r>
              <a:rPr lang="pt-BR" dirty="0"/>
              <a:t>A[i] &gt; A[i+1] então </a:t>
            </a:r>
            <a:endParaRPr lang="pt-BR" dirty="0" smtClean="0"/>
          </a:p>
          <a:p>
            <a:pPr marL="0" indent="0">
              <a:buNone/>
              <a:defRPr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/>
              <a:t>aux</a:t>
            </a:r>
            <a:r>
              <a:rPr lang="pt-BR" dirty="0" smtClean="0"/>
              <a:t> </a:t>
            </a:r>
            <a:r>
              <a:rPr lang="pt-BR" dirty="0"/>
              <a:t>→ A[i]; </a:t>
            </a:r>
            <a:endParaRPr lang="pt-BR" dirty="0" smtClean="0"/>
          </a:p>
          <a:p>
            <a:pPr marL="0" indent="0">
              <a:buNone/>
              <a:defRPr/>
            </a:pPr>
            <a:r>
              <a:rPr lang="pt-BR" dirty="0"/>
              <a:t>	</a:t>
            </a:r>
            <a:r>
              <a:rPr lang="pt-BR" dirty="0" smtClean="0"/>
              <a:t>		A[i</a:t>
            </a:r>
            <a:r>
              <a:rPr lang="pt-BR" dirty="0"/>
              <a:t>] → A[i+1]; (7) A[i+1] → </a:t>
            </a:r>
            <a:r>
              <a:rPr lang="pt-BR" dirty="0" err="1"/>
              <a:t>aux</a:t>
            </a:r>
            <a:r>
              <a:rPr lang="pt-BR" dirty="0"/>
              <a:t>; </a:t>
            </a:r>
            <a:endParaRPr lang="pt-BR" dirty="0" smtClean="0"/>
          </a:p>
          <a:p>
            <a:pPr marL="0" indent="0">
              <a:buNone/>
              <a:defRPr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fim-se</a:t>
            </a:r>
            <a:r>
              <a:rPr lang="pt-BR" dirty="0" smtClean="0"/>
              <a:t> </a:t>
            </a:r>
          </a:p>
          <a:p>
            <a:pPr marL="0" indent="0">
              <a:buNone/>
              <a:defRPr/>
            </a:pPr>
            <a:r>
              <a:rPr lang="pt-BR" dirty="0"/>
              <a:t>	</a:t>
            </a:r>
            <a:r>
              <a:rPr lang="pt-BR" dirty="0" smtClean="0"/>
              <a:t>fim-para </a:t>
            </a:r>
          </a:p>
          <a:p>
            <a:pPr marL="0" indent="0">
              <a:buNone/>
              <a:defRPr/>
            </a:pPr>
            <a:r>
              <a:rPr lang="pt-BR" dirty="0" smtClean="0"/>
              <a:t>fim-para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D515B2-0521-471B-A78D-A232E975AFD2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7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1" y="908721"/>
            <a:ext cx="8964488" cy="5328592"/>
          </a:xfrm>
        </p:spPr>
        <p:txBody>
          <a:bodyPr/>
          <a:lstStyle/>
          <a:p>
            <a:r>
              <a:rPr lang="pt-BR" altLang="pt-BR" dirty="0" err="1" smtClean="0"/>
              <a:t>Bubblesort</a:t>
            </a:r>
            <a:r>
              <a:rPr lang="pt-BR" altLang="pt-BR" dirty="0" smtClean="0"/>
              <a:t>: </a:t>
            </a:r>
            <a:r>
              <a:rPr lang="pt-BR" altLang="pt-BR" dirty="0" err="1" smtClean="0"/>
              <a:t>Funiconamento</a:t>
            </a:r>
            <a:endParaRPr lang="pt-BR" altLang="pt-BR" dirty="0" smtClean="0"/>
          </a:p>
          <a:p>
            <a:pPr lvl="1"/>
            <a:r>
              <a:rPr lang="en-US" altLang="pt-BR" dirty="0" smtClean="0"/>
              <a:t>A </a:t>
            </a:r>
            <a:r>
              <a:rPr lang="en-US" altLang="pt-BR" dirty="0" err="1" smtClean="0"/>
              <a:t>variável</a:t>
            </a:r>
            <a:r>
              <a:rPr lang="en-US" altLang="pt-BR" dirty="0" smtClean="0"/>
              <a:t> </a:t>
            </a:r>
            <a:r>
              <a:rPr lang="en-US" altLang="pt-BR" b="1" dirty="0" smtClean="0"/>
              <a:t>POSI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guarda</a:t>
            </a:r>
            <a:r>
              <a:rPr lang="en-US" altLang="pt-BR" dirty="0" smtClean="0"/>
              <a:t> a </a:t>
            </a:r>
            <a:r>
              <a:rPr lang="en-US" altLang="pt-BR" dirty="0" err="1" smtClean="0"/>
              <a:t>posição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onde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foi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realizada</a:t>
            </a:r>
            <a:r>
              <a:rPr lang="en-US" altLang="pt-BR" dirty="0" smtClean="0"/>
              <a:t> a </a:t>
            </a:r>
            <a:r>
              <a:rPr lang="en-US" altLang="pt-BR" dirty="0" err="1" smtClean="0"/>
              <a:t>última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troca</a:t>
            </a:r>
            <a:r>
              <a:rPr lang="en-US" altLang="pt-BR" dirty="0" smtClean="0"/>
              <a:t> da </a:t>
            </a:r>
            <a:r>
              <a:rPr lang="en-US" altLang="pt-BR" dirty="0" err="1" smtClean="0"/>
              <a:t>varredura</a:t>
            </a:r>
            <a:r>
              <a:rPr lang="en-US" altLang="pt-BR" dirty="0" smtClean="0"/>
              <a:t>;</a:t>
            </a:r>
          </a:p>
          <a:p>
            <a:pPr lvl="1"/>
            <a:r>
              <a:rPr lang="en-US" altLang="pt-BR" dirty="0" smtClean="0"/>
              <a:t>A </a:t>
            </a:r>
            <a:r>
              <a:rPr lang="en-US" altLang="pt-BR" dirty="0" err="1" smtClean="0"/>
              <a:t>partir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dessa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posição</a:t>
            </a:r>
            <a:r>
              <a:rPr lang="en-US" altLang="pt-BR" dirty="0" smtClean="0"/>
              <a:t>, </a:t>
            </a:r>
            <a:r>
              <a:rPr lang="en-US" altLang="pt-BR" dirty="0" err="1" smtClean="0"/>
              <a:t>os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elementos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já</a:t>
            </a:r>
            <a:r>
              <a:rPr lang="en-US" altLang="pt-BR" dirty="0" smtClean="0"/>
              <a:t> se </a:t>
            </a:r>
            <a:r>
              <a:rPr lang="en-US" altLang="pt-BR" dirty="0" err="1" smtClean="0"/>
              <a:t>encontram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ordenados</a:t>
            </a:r>
            <a:r>
              <a:rPr lang="en-US" altLang="pt-BR" dirty="0" smtClean="0"/>
              <a:t> e </a:t>
            </a:r>
            <a:r>
              <a:rPr lang="en-US" altLang="pt-BR" dirty="0" err="1" smtClean="0"/>
              <a:t>podem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ser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ignorados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na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próxima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varredura</a:t>
            </a:r>
            <a:r>
              <a:rPr lang="en-US" altLang="pt-BR" dirty="0" smtClean="0"/>
              <a:t>;</a:t>
            </a:r>
          </a:p>
          <a:p>
            <a:pPr lvl="1"/>
            <a:r>
              <a:rPr lang="en-US" altLang="pt-BR" dirty="0" smtClean="0"/>
              <a:t>O </a:t>
            </a:r>
            <a:r>
              <a:rPr lang="en-US" altLang="pt-BR" dirty="0" err="1"/>
              <a:t>e</a:t>
            </a:r>
            <a:r>
              <a:rPr lang="en-US" altLang="pt-BR" dirty="0" err="1" smtClean="0"/>
              <a:t>xecução</a:t>
            </a:r>
            <a:r>
              <a:rPr lang="en-US" altLang="pt-BR" dirty="0" smtClean="0"/>
              <a:t>/ </a:t>
            </a:r>
            <a:r>
              <a:rPr lang="en-US" altLang="pt-BR" dirty="0" err="1" smtClean="0"/>
              <a:t>varredura</a:t>
            </a:r>
            <a:r>
              <a:rPr lang="en-US" altLang="pt-BR" dirty="0" smtClean="0"/>
              <a:t> é </a:t>
            </a:r>
            <a:r>
              <a:rPr lang="en-US" altLang="pt-BR" dirty="0" err="1" smtClean="0"/>
              <a:t>interrompida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quando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não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houver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mais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elementos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desordenados</a:t>
            </a:r>
            <a:r>
              <a:rPr lang="en-US" altLang="pt-BR" dirty="0" smtClean="0"/>
              <a:t>, </a:t>
            </a:r>
            <a:r>
              <a:rPr lang="en-US" altLang="pt-BR" dirty="0" err="1" smtClean="0"/>
              <a:t>i.é</a:t>
            </a:r>
            <a:r>
              <a:rPr lang="en-US" altLang="pt-BR" dirty="0" smtClean="0"/>
              <a:t>: </a:t>
            </a:r>
            <a:r>
              <a:rPr lang="en-US" altLang="pt-BR" b="1" dirty="0" smtClean="0"/>
              <a:t>POSI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não</a:t>
            </a:r>
            <a:r>
              <a:rPr lang="en-US" altLang="pt-BR" dirty="0" smtClean="0"/>
              <a:t> é </a:t>
            </a:r>
            <a:r>
              <a:rPr lang="en-US" altLang="pt-BR" dirty="0" err="1" smtClean="0"/>
              <a:t>maior</a:t>
            </a:r>
            <a:r>
              <a:rPr lang="en-US" altLang="pt-BR" dirty="0" smtClean="0"/>
              <a:t> que </a:t>
            </a:r>
            <a:r>
              <a:rPr lang="en-US" altLang="pt-BR" b="1" dirty="0" smtClean="0"/>
              <a:t>ANT.</a:t>
            </a:r>
            <a:endParaRPr lang="pt-BR" altLang="pt-BR" b="1" dirty="0" smtClean="0"/>
          </a:p>
          <a:p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50E150-96A0-43E3-B629-C2DC1CBE385C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8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0" y="908720"/>
            <a:ext cx="8686800" cy="5544468"/>
          </a:xfrm>
        </p:spPr>
        <p:txBody>
          <a:bodyPr/>
          <a:lstStyle/>
          <a:p>
            <a:r>
              <a:rPr lang="pt-BR" altLang="pt-BR" dirty="0" err="1" smtClean="0"/>
              <a:t>Bubblesort</a:t>
            </a:r>
            <a:r>
              <a:rPr lang="pt-BR" altLang="pt-BR" dirty="0" smtClean="0"/>
              <a:t>: Análise do Algoritmo</a:t>
            </a:r>
          </a:p>
          <a:p>
            <a:pPr lvl="1"/>
            <a:r>
              <a:rPr lang="en-US" altLang="pt-BR" b="1" dirty="0" err="1" smtClean="0"/>
              <a:t>Melhor</a:t>
            </a:r>
            <a:r>
              <a:rPr lang="en-US" altLang="pt-BR" b="1" dirty="0" smtClean="0"/>
              <a:t> </a:t>
            </a:r>
            <a:r>
              <a:rPr lang="en-US" altLang="pt-BR" b="1" dirty="0" err="1" smtClean="0"/>
              <a:t>caso</a:t>
            </a:r>
            <a:r>
              <a:rPr lang="en-US" altLang="pt-BR" b="1" dirty="0" smtClean="0"/>
              <a:t> </a:t>
            </a:r>
            <a:r>
              <a:rPr lang="en-US" altLang="pt-BR" dirty="0" smtClean="0"/>
              <a:t>(o </a:t>
            </a:r>
            <a:r>
              <a:rPr lang="en-US" altLang="pt-BR" dirty="0" err="1" smtClean="0"/>
              <a:t>vetor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já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ordenado</a:t>
            </a:r>
            <a:r>
              <a:rPr lang="en-US" altLang="pt-BR" dirty="0" smtClean="0"/>
              <a:t>):</a:t>
            </a:r>
          </a:p>
          <a:p>
            <a:pPr lvl="2"/>
            <a:r>
              <a:rPr lang="en-US" altLang="pt-BR" dirty="0" err="1" smtClean="0"/>
              <a:t>Ao</a:t>
            </a:r>
            <a:r>
              <a:rPr lang="en-US" altLang="pt-BR" dirty="0" smtClean="0"/>
              <a:t> final da </a:t>
            </a:r>
            <a:r>
              <a:rPr lang="en-US" altLang="pt-BR" dirty="0" err="1" smtClean="0"/>
              <a:t>primeira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varredura</a:t>
            </a:r>
            <a:r>
              <a:rPr lang="en-US" altLang="pt-BR" dirty="0" smtClean="0"/>
              <a:t>, o </a:t>
            </a:r>
            <a:r>
              <a:rPr lang="en-US" altLang="pt-BR" dirty="0" err="1" smtClean="0"/>
              <a:t>algoritmo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verifica</a:t>
            </a:r>
            <a:r>
              <a:rPr lang="en-US" altLang="pt-BR" dirty="0" smtClean="0"/>
              <a:t> que </a:t>
            </a:r>
            <a:r>
              <a:rPr lang="en-US" altLang="pt-BR" b="1" dirty="0" err="1" smtClean="0"/>
              <a:t>nenhuma</a:t>
            </a:r>
            <a:r>
              <a:rPr lang="en-US" altLang="pt-BR" b="1" dirty="0" smtClean="0"/>
              <a:t> </a:t>
            </a:r>
            <a:r>
              <a:rPr lang="en-US" altLang="pt-BR" b="1" dirty="0" err="1" smtClean="0"/>
              <a:t>troca</a:t>
            </a:r>
            <a:r>
              <a:rPr lang="en-US" altLang="pt-BR" b="1" dirty="0" smtClean="0"/>
              <a:t> </a:t>
            </a:r>
            <a:r>
              <a:rPr lang="en-US" altLang="pt-BR" dirty="0" err="1" smtClean="0"/>
              <a:t>foi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realizada</a:t>
            </a:r>
            <a:r>
              <a:rPr lang="en-US" altLang="pt-BR" dirty="0" smtClean="0"/>
              <a:t> e, </a:t>
            </a:r>
            <a:r>
              <a:rPr lang="en-US" altLang="pt-BR" dirty="0" err="1" smtClean="0"/>
              <a:t>portanto</a:t>
            </a:r>
            <a:r>
              <a:rPr lang="en-US" altLang="pt-BR" dirty="0" smtClean="0"/>
              <a:t>, o </a:t>
            </a:r>
            <a:r>
              <a:rPr lang="en-US" altLang="pt-BR" dirty="0" err="1" smtClean="0"/>
              <a:t>vetor</a:t>
            </a:r>
            <a:r>
              <a:rPr lang="en-US" altLang="pt-BR" dirty="0" smtClean="0"/>
              <a:t> se </a:t>
            </a:r>
            <a:r>
              <a:rPr lang="en-US" altLang="pt-BR" dirty="0" err="1" smtClean="0"/>
              <a:t>encontra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ordenado</a:t>
            </a:r>
            <a:endParaRPr lang="en-US" altLang="pt-BR" dirty="0" smtClean="0"/>
          </a:p>
          <a:p>
            <a:pPr lvl="1"/>
            <a:r>
              <a:rPr lang="en-US" altLang="pt-BR" dirty="0" err="1" smtClean="0"/>
              <a:t>Esta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primeira</a:t>
            </a:r>
            <a:r>
              <a:rPr lang="en-US" altLang="pt-BR" dirty="0" smtClean="0"/>
              <a:t> e </a:t>
            </a:r>
            <a:r>
              <a:rPr lang="en-US" altLang="pt-BR" dirty="0" err="1" smtClean="0"/>
              <a:t>única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varredura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necessita</a:t>
            </a:r>
            <a:r>
              <a:rPr lang="en-US" altLang="pt-BR" dirty="0" smtClean="0"/>
              <a:t> de </a:t>
            </a:r>
            <a:r>
              <a:rPr lang="en-US" altLang="pt-BR" b="1" dirty="0" smtClean="0"/>
              <a:t>n-1 </a:t>
            </a:r>
            <a:r>
              <a:rPr lang="en-US" altLang="pt-BR" dirty="0" err="1" smtClean="0"/>
              <a:t>comparações</a:t>
            </a:r>
            <a:endParaRPr lang="pt-BR" altLang="pt-BR" dirty="0" smtClean="0"/>
          </a:p>
          <a:p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34EEE9F-A348-40E6-85E0-6E12C7AFD227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3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5446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altLang="pt-BR" dirty="0" err="1" smtClean="0"/>
              <a:t>Bubblesort</a:t>
            </a:r>
            <a:r>
              <a:rPr lang="pt-BR" altLang="pt-BR" dirty="0" smtClean="0"/>
              <a:t>:  Análise do Algoritmo</a:t>
            </a:r>
          </a:p>
          <a:p>
            <a:pPr lvl="1">
              <a:defRPr/>
            </a:pPr>
            <a:r>
              <a:rPr lang="en-US" b="1" dirty="0" err="1" smtClean="0"/>
              <a:t>Caso</a:t>
            </a:r>
            <a:r>
              <a:rPr lang="en-US" b="1" dirty="0" smtClean="0"/>
              <a:t> </a:t>
            </a:r>
            <a:r>
              <a:rPr lang="en-US" b="1" dirty="0" err="1" smtClean="0"/>
              <a:t>médio</a:t>
            </a:r>
            <a:r>
              <a:rPr lang="en-US" dirty="0" smtClean="0"/>
              <a:t>:</a:t>
            </a:r>
          </a:p>
          <a:p>
            <a:pPr lvl="2">
              <a:defRPr/>
            </a:pPr>
            <a:r>
              <a:rPr lang="en-US" dirty="0" err="1" smtClean="0"/>
              <a:t>Corresponde</a:t>
            </a:r>
            <a:r>
              <a:rPr lang="en-US" dirty="0" smtClean="0"/>
              <a:t> a </a:t>
            </a:r>
            <a:r>
              <a:rPr lang="en-US" dirty="0" err="1" smtClean="0"/>
              <a:t>média</a:t>
            </a:r>
            <a:r>
              <a:rPr lang="en-US" dirty="0" smtClean="0"/>
              <a:t> do </a:t>
            </a:r>
            <a:r>
              <a:rPr lang="en-US" dirty="0" err="1" smtClean="0"/>
              <a:t>desempenho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extremos</a:t>
            </a:r>
            <a:r>
              <a:rPr lang="en-US" dirty="0" smtClean="0"/>
              <a:t>:</a:t>
            </a:r>
          </a:p>
          <a:p>
            <a:pPr lvl="3">
              <a:defRPr/>
            </a:pPr>
            <a:r>
              <a:rPr lang="en-US" sz="2400" b="1" dirty="0" smtClean="0">
                <a:solidFill>
                  <a:srgbClr val="1F237D"/>
                </a:solidFill>
              </a:rPr>
              <a:t>((n-1) + (n</a:t>
            </a:r>
            <a:r>
              <a:rPr lang="en-US" sz="2400" b="1" baseline="30000" dirty="0" smtClean="0">
                <a:solidFill>
                  <a:srgbClr val="1F237D"/>
                </a:solidFill>
              </a:rPr>
              <a:t>2</a:t>
            </a:r>
            <a:r>
              <a:rPr lang="en-US" sz="2400" b="1" dirty="0" smtClean="0">
                <a:solidFill>
                  <a:srgbClr val="1F237D"/>
                </a:solidFill>
              </a:rPr>
              <a:t>-n)/2)/2 = (n</a:t>
            </a:r>
            <a:r>
              <a:rPr lang="en-US" sz="2400" b="1" baseline="30000" dirty="0" smtClean="0">
                <a:solidFill>
                  <a:srgbClr val="1F237D"/>
                </a:solidFill>
              </a:rPr>
              <a:t>2</a:t>
            </a:r>
            <a:r>
              <a:rPr lang="en-US" sz="2400" b="1" dirty="0" smtClean="0">
                <a:solidFill>
                  <a:srgbClr val="1F237D"/>
                </a:solidFill>
              </a:rPr>
              <a:t> + n - 2)/4 = O(n</a:t>
            </a:r>
            <a:r>
              <a:rPr lang="en-US" sz="2400" b="1" baseline="30000" dirty="0" smtClean="0">
                <a:solidFill>
                  <a:srgbClr val="1F237D"/>
                </a:solidFill>
              </a:rPr>
              <a:t>2</a:t>
            </a:r>
            <a:r>
              <a:rPr lang="en-US" sz="2400" b="1" dirty="0" smtClean="0">
                <a:solidFill>
                  <a:srgbClr val="1F237D"/>
                </a:solidFill>
              </a:rPr>
              <a:t>)</a:t>
            </a:r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r>
              <a:rPr lang="en-US" dirty="0" smtClean="0"/>
              <a:t>O </a:t>
            </a:r>
            <a:r>
              <a:rPr lang="en-US" dirty="0" err="1" smtClean="0"/>
              <a:t>desempenho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 é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r>
              <a:rPr lang="en-US" dirty="0" smtClean="0"/>
              <a:t> de </a:t>
            </a:r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dirty="0" smtClean="0"/>
              <a:t> </a:t>
            </a:r>
          </a:p>
          <a:p>
            <a:pPr lvl="2">
              <a:defRPr/>
            </a:pPr>
            <a:r>
              <a:rPr lang="en-US" dirty="0" smtClean="0"/>
              <a:t>Este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b="1" dirty="0" err="1" smtClean="0"/>
              <a:t>não</a:t>
            </a:r>
            <a:r>
              <a:rPr lang="en-US" b="1" dirty="0" smtClean="0"/>
              <a:t> é </a:t>
            </a:r>
            <a:r>
              <a:rPr lang="en-US" b="1" dirty="0" err="1" smtClean="0"/>
              <a:t>indicado</a:t>
            </a:r>
            <a:r>
              <a:rPr lang="en-US" b="1" dirty="0" smtClean="0"/>
              <a:t> </a:t>
            </a:r>
            <a:r>
              <a:rPr lang="en-US" dirty="0" smtClean="0"/>
              <a:t>para </a:t>
            </a:r>
            <a:r>
              <a:rPr lang="en-US" dirty="0" err="1" smtClean="0"/>
              <a:t>vetores</a:t>
            </a:r>
            <a:r>
              <a:rPr lang="en-US" dirty="0" smtClean="0"/>
              <a:t> com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endParaRPr lang="pt-BR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D55775-9B85-4767-A559-FA73D2F9A0F0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3600" b="1" dirty="0" smtClean="0"/>
              <a:t>Conteúdo</a:t>
            </a:r>
          </a:p>
          <a:p>
            <a:pPr lvl="1"/>
            <a:r>
              <a:rPr lang="pt-BR" altLang="pt-BR" sz="3200" dirty="0" smtClean="0"/>
              <a:t>Conceitos básicos</a:t>
            </a:r>
          </a:p>
          <a:p>
            <a:pPr lvl="1"/>
            <a:r>
              <a:rPr lang="pt-BR" altLang="pt-BR" sz="3200" dirty="0" smtClean="0"/>
              <a:t>Métodos Simples</a:t>
            </a:r>
          </a:p>
          <a:p>
            <a:pPr lvl="2"/>
            <a:r>
              <a:rPr lang="pt-BR" altLang="pt-BR" dirty="0" smtClean="0"/>
              <a:t>Método da Bolha (</a:t>
            </a:r>
            <a:r>
              <a:rPr lang="pt-BR" altLang="pt-BR" dirty="0" err="1" smtClean="0"/>
              <a:t>Bubble</a:t>
            </a:r>
            <a:r>
              <a:rPr lang="pt-BR" altLang="pt-BR" dirty="0" smtClean="0"/>
              <a:t> </a:t>
            </a:r>
            <a:r>
              <a:rPr lang="pt-BR" altLang="pt-BR" dirty="0" err="1" smtClean="0"/>
              <a:t>sort</a:t>
            </a:r>
            <a:r>
              <a:rPr lang="pt-BR" altLang="pt-BR" dirty="0" smtClean="0"/>
              <a:t>)</a:t>
            </a:r>
          </a:p>
          <a:p>
            <a:pPr lvl="3"/>
            <a:r>
              <a:rPr lang="pt-BR" altLang="pt-BR" dirty="0" smtClean="0"/>
              <a:t>Classificação por troca</a:t>
            </a:r>
          </a:p>
          <a:p>
            <a:pPr lvl="2"/>
            <a:r>
              <a:rPr lang="pt-BR" altLang="pt-BR" dirty="0" smtClean="0"/>
              <a:t>Método da Inserção (</a:t>
            </a:r>
            <a:r>
              <a:rPr lang="pt-BR" altLang="pt-BR" dirty="0" err="1" smtClean="0"/>
              <a:t>Inssertion</a:t>
            </a:r>
            <a:r>
              <a:rPr lang="pt-BR" altLang="pt-BR" dirty="0" smtClean="0"/>
              <a:t> </a:t>
            </a:r>
            <a:r>
              <a:rPr lang="pt-BR" altLang="pt-BR" dirty="0" err="1" smtClean="0"/>
              <a:t>sort</a:t>
            </a:r>
            <a:r>
              <a:rPr lang="pt-BR" altLang="pt-BR" dirty="0" smtClean="0"/>
              <a:t>)</a:t>
            </a:r>
          </a:p>
          <a:p>
            <a:pPr lvl="3"/>
            <a:r>
              <a:rPr lang="pt-BR" altLang="pt-BR" dirty="0" smtClean="0"/>
              <a:t>Classificação por inserção</a:t>
            </a:r>
          </a:p>
          <a:p>
            <a:pPr lvl="2"/>
            <a:r>
              <a:rPr lang="pt-BR" altLang="pt-BR" dirty="0" smtClean="0"/>
              <a:t>Método da Seleção (</a:t>
            </a:r>
            <a:r>
              <a:rPr lang="pt-BR" altLang="pt-BR" dirty="0" err="1" smtClean="0"/>
              <a:t>Selection</a:t>
            </a:r>
            <a:r>
              <a:rPr lang="pt-BR" altLang="pt-BR" dirty="0" smtClean="0"/>
              <a:t> </a:t>
            </a:r>
            <a:r>
              <a:rPr lang="pt-BR" altLang="pt-BR" dirty="0" err="1"/>
              <a:t>s</a:t>
            </a:r>
            <a:r>
              <a:rPr lang="pt-BR" altLang="pt-BR" dirty="0" err="1" smtClean="0"/>
              <a:t>ort</a:t>
            </a:r>
            <a:r>
              <a:rPr lang="pt-BR" altLang="pt-BR" dirty="0" smtClean="0"/>
              <a:t>)</a:t>
            </a:r>
          </a:p>
          <a:p>
            <a:pPr lvl="3"/>
            <a:r>
              <a:rPr lang="pt-BR" altLang="pt-BR" dirty="0" smtClean="0"/>
              <a:t>Classificação por seleção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91693"/>
                </a:solidFill>
              </a:rPr>
              <a:t>Método</a:t>
            </a:r>
            <a:r>
              <a:rPr lang="en-US" b="1" dirty="0" smtClean="0">
                <a:solidFill>
                  <a:srgbClr val="091693"/>
                </a:solidFill>
              </a:rPr>
              <a:t> </a:t>
            </a:r>
            <a:r>
              <a:rPr lang="en-US" b="1" dirty="0" err="1">
                <a:solidFill>
                  <a:srgbClr val="091693"/>
                </a:solidFill>
              </a:rPr>
              <a:t>por</a:t>
            </a:r>
            <a:r>
              <a:rPr lang="en-US" b="1" dirty="0">
                <a:solidFill>
                  <a:srgbClr val="091693"/>
                </a:solidFill>
              </a:rPr>
              <a:t> </a:t>
            </a:r>
            <a:r>
              <a:rPr lang="en-US" b="1" dirty="0" err="1">
                <a:solidFill>
                  <a:srgbClr val="091693"/>
                </a:solidFill>
              </a:rPr>
              <a:t>Intercalação</a:t>
            </a:r>
            <a:endParaRPr lang="en-US" b="1" dirty="0">
              <a:solidFill>
                <a:srgbClr val="091693"/>
              </a:solidFill>
            </a:endParaRPr>
          </a:p>
          <a:p>
            <a:pPr lvl="3">
              <a:defRPr/>
            </a:pPr>
            <a:r>
              <a:rPr lang="en-US" b="1" dirty="0" err="1">
                <a:solidFill>
                  <a:srgbClr val="091693"/>
                </a:solidFill>
              </a:rPr>
              <a:t>Método</a:t>
            </a:r>
            <a:r>
              <a:rPr lang="en-US" b="1" dirty="0">
                <a:solidFill>
                  <a:srgbClr val="091693"/>
                </a:solidFill>
              </a:rPr>
              <a:t> da </a:t>
            </a:r>
            <a:r>
              <a:rPr lang="en-US" b="1" dirty="0" err="1">
                <a:solidFill>
                  <a:srgbClr val="091693"/>
                </a:solidFill>
              </a:rPr>
              <a:t>Intercalação</a:t>
            </a:r>
            <a:r>
              <a:rPr lang="en-US" b="1" dirty="0">
                <a:solidFill>
                  <a:srgbClr val="091693"/>
                </a:solidFill>
              </a:rPr>
              <a:t> Simples (</a:t>
            </a:r>
            <a:r>
              <a:rPr lang="en-US" b="1" dirty="0" smtClean="0">
                <a:solidFill>
                  <a:srgbClr val="091693"/>
                </a:solidFill>
              </a:rPr>
              <a:t>Merge sort</a:t>
            </a:r>
            <a:r>
              <a:rPr lang="en-US" b="1" dirty="0">
                <a:solidFill>
                  <a:srgbClr val="091693"/>
                </a:solidFill>
              </a:rPr>
              <a:t>)</a:t>
            </a:r>
          </a:p>
          <a:p>
            <a:pPr eaLnBrk="1" hangingPunct="1"/>
            <a:endParaRPr lang="pt-BR" alt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A3C6F8-F42E-46B9-967C-221DBC4ABA43}" type="slidenum">
              <a:rPr lang="pt-BR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11215" y="798041"/>
            <a:ext cx="9132785" cy="6059959"/>
          </a:xfrm>
        </p:spPr>
        <p:txBody>
          <a:bodyPr/>
          <a:lstStyle/>
          <a:p>
            <a:r>
              <a:rPr lang="pt-BR" altLang="pt-BR" b="1" dirty="0" err="1" smtClean="0"/>
              <a:t>Bubblesort</a:t>
            </a:r>
            <a:r>
              <a:rPr lang="pt-BR" altLang="pt-BR" b="1" dirty="0" smtClean="0"/>
              <a:t> : Análise do </a:t>
            </a:r>
            <a:r>
              <a:rPr lang="pt-BR" altLang="pt-BR" b="1" dirty="0" err="1" smtClean="0"/>
              <a:t>Algorítmo</a:t>
            </a:r>
            <a:r>
              <a:rPr lang="pt-BR" altLang="pt-BR" b="1" dirty="0" smtClean="0"/>
              <a:t> </a:t>
            </a:r>
          </a:p>
          <a:p>
            <a:pPr lvl="1"/>
            <a:r>
              <a:rPr lang="en-US" altLang="pt-BR" b="1" dirty="0" err="1" smtClean="0"/>
              <a:t>Pior</a:t>
            </a:r>
            <a:r>
              <a:rPr lang="en-US" altLang="pt-BR" b="1" dirty="0" smtClean="0"/>
              <a:t> </a:t>
            </a:r>
            <a:r>
              <a:rPr lang="en-US" altLang="pt-BR" b="1" dirty="0" err="1" smtClean="0"/>
              <a:t>caso</a:t>
            </a:r>
            <a:r>
              <a:rPr lang="en-US" altLang="pt-BR" b="1" dirty="0" smtClean="0"/>
              <a:t> </a:t>
            </a:r>
            <a:r>
              <a:rPr lang="en-US" altLang="pt-BR" dirty="0" smtClean="0"/>
              <a:t>(</a:t>
            </a:r>
            <a:r>
              <a:rPr lang="en-US" altLang="pt-BR" dirty="0" err="1" smtClean="0"/>
              <a:t>vetor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inversamente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ordenado</a:t>
            </a:r>
            <a:r>
              <a:rPr lang="en-US" altLang="pt-BR" dirty="0" smtClean="0"/>
              <a:t>)</a:t>
            </a:r>
          </a:p>
          <a:p>
            <a:pPr lvl="1"/>
            <a:r>
              <a:rPr lang="en-US" altLang="pt-BR" dirty="0" smtClean="0"/>
              <a:t>A </a:t>
            </a:r>
            <a:r>
              <a:rPr lang="en-US" altLang="pt-BR" dirty="0" err="1" smtClean="0"/>
              <a:t>cada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varredura</a:t>
            </a:r>
            <a:r>
              <a:rPr lang="en-US" altLang="pt-BR" dirty="0" smtClean="0"/>
              <a:t>, </a:t>
            </a:r>
            <a:r>
              <a:rPr lang="en-US" altLang="pt-BR" b="1" dirty="0" smtClean="0"/>
              <a:t>um </a:t>
            </a:r>
            <a:r>
              <a:rPr lang="en-US" altLang="pt-BR" b="1" dirty="0" err="1" smtClean="0"/>
              <a:t>elemento</a:t>
            </a:r>
            <a:r>
              <a:rPr lang="en-US" altLang="pt-BR" b="1" dirty="0" smtClean="0"/>
              <a:t> do </a:t>
            </a:r>
            <a:r>
              <a:rPr lang="en-US" altLang="pt-BR" b="1" dirty="0" err="1" smtClean="0"/>
              <a:t>vetor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será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posicionada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em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seu</a:t>
            </a:r>
            <a:r>
              <a:rPr lang="en-US" altLang="pt-BR" dirty="0" smtClean="0"/>
              <a:t> local </a:t>
            </a:r>
            <a:r>
              <a:rPr lang="en-US" altLang="pt-BR" dirty="0" err="1" smtClean="0"/>
              <a:t>definitivo</a:t>
            </a:r>
            <a:endParaRPr lang="en-US" altLang="pt-BR" dirty="0" smtClean="0"/>
          </a:p>
          <a:p>
            <a:pPr lvl="1"/>
            <a:r>
              <a:rPr lang="en-US" altLang="pt-BR" dirty="0" smtClean="0"/>
              <a:t>O </a:t>
            </a:r>
            <a:r>
              <a:rPr lang="en-US" altLang="pt-BR" b="1" dirty="0" smtClean="0"/>
              <a:t>total de </a:t>
            </a:r>
            <a:r>
              <a:rPr lang="en-US" altLang="pt-BR" b="1" dirty="0" err="1" smtClean="0"/>
              <a:t>comparações</a:t>
            </a:r>
            <a:r>
              <a:rPr lang="en-US" altLang="pt-BR" b="1" dirty="0" smtClean="0"/>
              <a:t> </a:t>
            </a:r>
            <a:r>
              <a:rPr lang="en-US" altLang="pt-BR" dirty="0" err="1" smtClean="0"/>
              <a:t>necessárias</a:t>
            </a:r>
            <a:r>
              <a:rPr lang="en-US" altLang="pt-BR" dirty="0" smtClean="0"/>
              <a:t> para a </a:t>
            </a:r>
            <a:r>
              <a:rPr lang="en-US" altLang="pt-BR" dirty="0" err="1" smtClean="0"/>
              <a:t>ordenação</a:t>
            </a:r>
            <a:r>
              <a:rPr lang="en-US" altLang="pt-BR" dirty="0" smtClean="0"/>
              <a:t> do </a:t>
            </a:r>
            <a:r>
              <a:rPr lang="en-US" altLang="pt-BR" dirty="0" err="1" smtClean="0"/>
              <a:t>vetor</a:t>
            </a:r>
            <a:r>
              <a:rPr lang="en-US" altLang="pt-BR" dirty="0" smtClean="0"/>
              <a:t>, </a:t>
            </a:r>
            <a:r>
              <a:rPr lang="en-US" altLang="pt-BR" dirty="0" err="1" smtClean="0"/>
              <a:t>nessa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caso</a:t>
            </a:r>
            <a:r>
              <a:rPr lang="en-US" altLang="pt-BR" dirty="0" smtClean="0"/>
              <a:t>, </a:t>
            </a:r>
            <a:r>
              <a:rPr lang="en-US" altLang="pt-BR" dirty="0" err="1" smtClean="0"/>
              <a:t>será</a:t>
            </a:r>
            <a:r>
              <a:rPr lang="en-US" altLang="pt-BR" dirty="0" smtClean="0"/>
              <a:t> a soma da </a:t>
            </a:r>
            <a:r>
              <a:rPr lang="en-US" altLang="pt-BR" dirty="0" err="1" smtClean="0"/>
              <a:t>seguinte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progressão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aritmética</a:t>
            </a:r>
            <a:r>
              <a:rPr lang="en-US" altLang="pt-BR" dirty="0" smtClean="0"/>
              <a:t>:</a:t>
            </a:r>
          </a:p>
          <a:p>
            <a:pPr lvl="1">
              <a:buFont typeface="Arial" charset="0"/>
              <a:buNone/>
            </a:pPr>
            <a:r>
              <a:rPr lang="en-US" altLang="pt-BR" dirty="0" smtClean="0"/>
              <a:t>			</a:t>
            </a:r>
            <a:r>
              <a:rPr lang="en-US" altLang="pt-BR" b="1" dirty="0" smtClean="0">
                <a:solidFill>
                  <a:srgbClr val="1F237D"/>
                </a:solidFill>
              </a:rPr>
              <a:t>(n-1)+(n-2)+…+2+1 = (n</a:t>
            </a:r>
            <a:r>
              <a:rPr lang="en-US" altLang="pt-BR" b="1" baseline="30000" dirty="0" smtClean="0">
                <a:solidFill>
                  <a:srgbClr val="1F237D"/>
                </a:solidFill>
              </a:rPr>
              <a:t>2</a:t>
            </a:r>
            <a:r>
              <a:rPr lang="en-US" altLang="pt-BR" b="1" dirty="0" smtClean="0">
                <a:solidFill>
                  <a:srgbClr val="1F237D"/>
                </a:solidFill>
              </a:rPr>
              <a:t>-n)/2</a:t>
            </a:r>
            <a:endParaRPr lang="pt-BR" altLang="pt-BR" b="1" dirty="0" smtClean="0">
              <a:solidFill>
                <a:srgbClr val="1F237D"/>
              </a:solidFill>
            </a:endParaRPr>
          </a:p>
          <a:p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3BBF9A-0E0C-461D-8810-E2388096AF34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54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err="1" smtClean="0"/>
              <a:t>Bubblesort</a:t>
            </a:r>
            <a:r>
              <a:rPr lang="pt-BR" altLang="pt-BR" dirty="0" smtClean="0"/>
              <a:t>: Exercício</a:t>
            </a:r>
          </a:p>
          <a:p>
            <a:pPr lvl="1"/>
            <a:r>
              <a:rPr lang="en-US" altLang="pt-BR" dirty="0" err="1"/>
              <a:t>Considerando</a:t>
            </a:r>
            <a:r>
              <a:rPr lang="en-US" altLang="pt-BR" dirty="0"/>
              <a:t> o </a:t>
            </a:r>
            <a:r>
              <a:rPr lang="en-US" altLang="pt-BR" dirty="0" err="1"/>
              <a:t>seguinte</a:t>
            </a:r>
            <a:r>
              <a:rPr lang="en-US" altLang="pt-BR" dirty="0"/>
              <a:t> </a:t>
            </a:r>
            <a:r>
              <a:rPr lang="en-US" altLang="pt-BR" dirty="0" err="1"/>
              <a:t>vetor</a:t>
            </a:r>
            <a:r>
              <a:rPr lang="en-US" altLang="pt-BR" dirty="0"/>
              <a:t> :</a:t>
            </a:r>
          </a:p>
          <a:p>
            <a:pPr lvl="1"/>
            <a:endParaRPr lang="pt-BR" altLang="pt-BR" dirty="0" smtClean="0"/>
          </a:p>
          <a:p>
            <a:pPr lvl="1"/>
            <a:endParaRPr lang="pt-BR" altLang="pt-BR" dirty="0"/>
          </a:p>
          <a:p>
            <a:pPr marL="0" indent="0" eaLnBrk="0" hangingPunct="0">
              <a:buNone/>
            </a:pPr>
            <a:endParaRPr lang="en-US" altLang="pt-BR" sz="2000" dirty="0"/>
          </a:p>
          <a:p>
            <a:pPr lvl="1"/>
            <a:r>
              <a:rPr lang="en-US" altLang="pt-BR" sz="2400" dirty="0" err="1"/>
              <a:t>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quantas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varreduras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vetor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classificado</a:t>
            </a:r>
            <a:r>
              <a:rPr lang="en-US" altLang="pt-BR" sz="2400" dirty="0"/>
              <a:t> </a:t>
            </a:r>
            <a:r>
              <a:rPr lang="en-US" altLang="pt-BR" sz="2400" dirty="0" smtClean="0"/>
              <a:t>?</a:t>
            </a:r>
          </a:p>
          <a:p>
            <a:pPr lvl="1"/>
            <a:r>
              <a:rPr lang="en-US" altLang="pt-BR" sz="2400" dirty="0" smtClean="0"/>
              <a:t>Como </a:t>
            </a:r>
            <a:r>
              <a:rPr lang="en-US" altLang="pt-BR" sz="2400" dirty="0" err="1"/>
              <a:t>identificar</a:t>
            </a:r>
            <a:r>
              <a:rPr lang="en-US" altLang="pt-BR" sz="2400" dirty="0"/>
              <a:t>, a </a:t>
            </a:r>
            <a:r>
              <a:rPr lang="en-US" altLang="pt-BR" sz="2400" dirty="0" err="1"/>
              <a:t>partir</a:t>
            </a:r>
            <a:r>
              <a:rPr lang="en-US" altLang="pt-BR" sz="2400" dirty="0"/>
              <a:t> da </a:t>
            </a:r>
            <a:r>
              <a:rPr lang="en-US" altLang="pt-BR" sz="2400" dirty="0" err="1"/>
              <a:t>última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varredura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quantas</a:t>
            </a:r>
            <a:r>
              <a:rPr lang="en-US" altLang="pt-BR" sz="2400" dirty="0"/>
              <a:t> </a:t>
            </a:r>
            <a:r>
              <a:rPr lang="en-US" altLang="pt-BR" sz="2400" dirty="0" err="1" smtClean="0"/>
              <a:t>chaves</a:t>
            </a:r>
            <a:r>
              <a:rPr lang="en-US" altLang="pt-BR" sz="2400" dirty="0" smtClean="0"/>
              <a:t>  </a:t>
            </a:r>
            <a:r>
              <a:rPr lang="en-US" altLang="pt-BR" sz="2400" dirty="0" err="1"/>
              <a:t>já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classificadas</a:t>
            </a:r>
            <a:r>
              <a:rPr lang="en-US" altLang="pt-BR" sz="2400" dirty="0" smtClean="0"/>
              <a:t>?</a:t>
            </a:r>
            <a:r>
              <a:rPr lang="pt-BR" altLang="pt-BR" sz="2400" dirty="0"/>
              <a:t/>
            </a:r>
            <a:br>
              <a:rPr lang="pt-BR" altLang="pt-BR" sz="2400" dirty="0"/>
            </a:b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D55775-9B85-4767-A559-FA73D2F9A0F0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2195513" y="2274888"/>
            <a:ext cx="3516312" cy="685800"/>
            <a:chOff x="2195513" y="2274888"/>
            <a:chExt cx="3516312" cy="685800"/>
          </a:xfrm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2195513" y="2274888"/>
              <a:ext cx="3516312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pt-BR" sz="2000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2624138" y="22748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3138488" y="22748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3652838" y="22748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4167188" y="22748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4683125" y="22748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5197475" y="22748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2195513" y="2427288"/>
              <a:ext cx="4302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pt-BR" sz="2000"/>
                <a:t>13</a:t>
              </a:r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2687638" y="2427288"/>
              <a:ext cx="4302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pt-BR" sz="2000"/>
                <a:t>11</a:t>
              </a: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3179763" y="2427288"/>
              <a:ext cx="4302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pt-BR" sz="2000"/>
                <a:t>25</a:t>
              </a: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3657600" y="2438400"/>
              <a:ext cx="4302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pt-BR" sz="2000"/>
                <a:t>10</a:t>
              </a: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4149725" y="2438400"/>
              <a:ext cx="431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pt-BR" sz="2000"/>
                <a:t>18</a:t>
              </a: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4713288" y="2438400"/>
              <a:ext cx="4302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pt-BR" sz="2000"/>
                <a:t>21</a:t>
              </a:r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5219700" y="2427288"/>
              <a:ext cx="4302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pt-BR" sz="2000"/>
                <a:t>23</a:t>
              </a:r>
            </a:p>
          </p:txBody>
        </p:sp>
      </p:grp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0" y="5085184"/>
            <a:ext cx="9144000" cy="1323439"/>
          </a:xfrm>
          <a:prstGeom prst="rect">
            <a:avLst/>
          </a:prstGeom>
          <a:solidFill>
            <a:schemeClr val="bg1"/>
          </a:solidFill>
          <a:ln w="9525">
            <a:solidFill>
              <a:srgbClr val="09169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pt-BR" sz="2000" b="1" dirty="0" smtClean="0">
                <a:solidFill>
                  <a:srgbClr val="1F237D"/>
                </a:solidFill>
                <a:latin typeface="Verdana" pitchFamily="34" charset="0"/>
              </a:rPr>
              <a:t>Nota: </a:t>
            </a:r>
            <a:r>
              <a:rPr lang="en-US" altLang="pt-BR" sz="2000" i="1" dirty="0" smtClean="0">
                <a:latin typeface="Verdana" pitchFamily="34" charset="0"/>
              </a:rPr>
              <a:t>Observe </a:t>
            </a:r>
            <a:r>
              <a:rPr lang="en-US" altLang="pt-BR" sz="2000" i="1" dirty="0">
                <a:latin typeface="Verdana" pitchFamily="34" charset="0"/>
              </a:rPr>
              <a:t>que a </a:t>
            </a:r>
            <a:r>
              <a:rPr lang="en-US" altLang="pt-BR" sz="2000" i="1" dirty="0" err="1">
                <a:latin typeface="Verdana" pitchFamily="34" charset="0"/>
              </a:rPr>
              <a:t>quantidade</a:t>
            </a:r>
            <a:r>
              <a:rPr lang="en-US" altLang="pt-BR" sz="2000" i="1" dirty="0">
                <a:latin typeface="Verdana" pitchFamily="34" charset="0"/>
              </a:rPr>
              <a:t> de </a:t>
            </a:r>
            <a:r>
              <a:rPr lang="en-US" altLang="pt-BR" sz="2000" i="1" dirty="0" err="1">
                <a:latin typeface="Verdana" pitchFamily="34" charset="0"/>
              </a:rPr>
              <a:t>chaves</a:t>
            </a:r>
            <a:r>
              <a:rPr lang="en-US" altLang="pt-BR" sz="2000" i="1" dirty="0">
                <a:latin typeface="Verdana" pitchFamily="34" charset="0"/>
              </a:rPr>
              <a:t>, a </a:t>
            </a:r>
            <a:r>
              <a:rPr lang="en-US" altLang="pt-BR" sz="2000" i="1" dirty="0" err="1">
                <a:latin typeface="Verdana" pitchFamily="34" charset="0"/>
              </a:rPr>
              <a:t>partir</a:t>
            </a:r>
            <a:r>
              <a:rPr lang="en-US" altLang="pt-BR" sz="2000" i="1" dirty="0">
                <a:latin typeface="Verdana" pitchFamily="34" charset="0"/>
              </a:rPr>
              <a:t> da </a:t>
            </a:r>
            <a:r>
              <a:rPr lang="en-US" altLang="pt-BR" sz="2000" i="1" dirty="0" err="1">
                <a:latin typeface="Verdana" pitchFamily="34" charset="0"/>
              </a:rPr>
              <a:t>última</a:t>
            </a:r>
            <a:r>
              <a:rPr lang="en-US" altLang="pt-BR" sz="2000" i="1" dirty="0" smtClean="0">
                <a:latin typeface="Verdana" pitchFamily="34" charset="0"/>
              </a:rPr>
              <a:t>, que </a:t>
            </a:r>
            <a:r>
              <a:rPr lang="en-US" altLang="pt-BR" sz="2000" i="1" dirty="0" err="1">
                <a:latin typeface="Verdana" pitchFamily="34" charset="0"/>
              </a:rPr>
              <a:t>pode</a:t>
            </a:r>
            <a:r>
              <a:rPr lang="en-US" altLang="pt-BR" sz="2000" i="1" dirty="0">
                <a:latin typeface="Verdana" pitchFamily="34" charset="0"/>
              </a:rPr>
              <a:t> </a:t>
            </a:r>
            <a:r>
              <a:rPr lang="en-US" altLang="pt-BR" sz="2000" i="1" dirty="0" err="1">
                <a:latin typeface="Verdana" pitchFamily="34" charset="0"/>
              </a:rPr>
              <a:t>ser</a:t>
            </a:r>
            <a:r>
              <a:rPr lang="en-US" altLang="pt-BR" sz="2000" i="1" dirty="0">
                <a:latin typeface="Verdana" pitchFamily="34" charset="0"/>
              </a:rPr>
              <a:t> </a:t>
            </a:r>
            <a:r>
              <a:rPr lang="en-US" altLang="pt-BR" sz="2000" i="1" dirty="0" err="1">
                <a:latin typeface="Verdana" pitchFamily="34" charset="0"/>
              </a:rPr>
              <a:t>ignorada</a:t>
            </a:r>
            <a:r>
              <a:rPr lang="en-US" altLang="pt-BR" sz="2000" i="1" dirty="0">
                <a:latin typeface="Verdana" pitchFamily="34" charset="0"/>
              </a:rPr>
              <a:t> de </a:t>
            </a:r>
            <a:r>
              <a:rPr lang="en-US" altLang="pt-BR" sz="2000" i="1" dirty="0" err="1">
                <a:latin typeface="Verdana" pitchFamily="34" charset="0"/>
              </a:rPr>
              <a:t>uma</a:t>
            </a:r>
            <a:r>
              <a:rPr lang="en-US" altLang="pt-BR" sz="2000" i="1" dirty="0">
                <a:latin typeface="Verdana" pitchFamily="34" charset="0"/>
              </a:rPr>
              <a:t> </a:t>
            </a:r>
            <a:r>
              <a:rPr lang="en-US" altLang="pt-BR" sz="2000" i="1" dirty="0" err="1">
                <a:latin typeface="Verdana" pitchFamily="34" charset="0"/>
              </a:rPr>
              <a:t>varredura</a:t>
            </a:r>
            <a:r>
              <a:rPr lang="en-US" altLang="pt-BR" sz="2000" i="1" dirty="0">
                <a:latin typeface="Verdana" pitchFamily="34" charset="0"/>
              </a:rPr>
              <a:t> para a </a:t>
            </a:r>
            <a:r>
              <a:rPr lang="en-US" altLang="pt-BR" sz="2000" i="1" dirty="0" err="1">
                <a:latin typeface="Verdana" pitchFamily="34" charset="0"/>
              </a:rPr>
              <a:t>outra</a:t>
            </a:r>
            <a:r>
              <a:rPr lang="en-US" altLang="pt-BR" sz="2000" i="1" dirty="0">
                <a:latin typeface="Verdana" pitchFamily="34" charset="0"/>
              </a:rPr>
              <a:t> é </a:t>
            </a:r>
            <a:r>
              <a:rPr lang="en-US" altLang="pt-BR" sz="2000" i="1" dirty="0" err="1" smtClean="0">
                <a:latin typeface="Verdana" pitchFamily="34" charset="0"/>
              </a:rPr>
              <a:t>conhecida</a:t>
            </a:r>
            <a:r>
              <a:rPr lang="en-US" altLang="pt-BR" sz="2000" i="1" dirty="0" smtClean="0">
                <a:latin typeface="Verdana" pitchFamily="34" charset="0"/>
              </a:rPr>
              <a:t> </a:t>
            </a:r>
            <a:r>
              <a:rPr lang="en-US" altLang="pt-BR" sz="2000" i="1" dirty="0">
                <a:latin typeface="Verdana" pitchFamily="34" charset="0"/>
              </a:rPr>
              <a:t>pela </a:t>
            </a:r>
            <a:r>
              <a:rPr lang="en-US" altLang="pt-BR" sz="2000" i="1" dirty="0" err="1">
                <a:latin typeface="Verdana" pitchFamily="34" charset="0"/>
              </a:rPr>
              <a:t>posição</a:t>
            </a:r>
            <a:r>
              <a:rPr lang="en-US" altLang="pt-BR" sz="2000" i="1" dirty="0">
                <a:latin typeface="Verdana" pitchFamily="34" charset="0"/>
              </a:rPr>
              <a:t> </a:t>
            </a:r>
            <a:r>
              <a:rPr lang="en-US" altLang="pt-BR" sz="2000" i="1" dirty="0" err="1">
                <a:latin typeface="Verdana" pitchFamily="34" charset="0"/>
              </a:rPr>
              <a:t>na</a:t>
            </a:r>
            <a:r>
              <a:rPr lang="en-US" altLang="pt-BR" sz="2000" i="1" dirty="0">
                <a:latin typeface="Verdana" pitchFamily="34" charset="0"/>
              </a:rPr>
              <a:t> </a:t>
            </a:r>
            <a:r>
              <a:rPr lang="en-US" altLang="pt-BR" sz="2000" i="1" dirty="0" err="1">
                <a:latin typeface="Verdana" pitchFamily="34" charset="0"/>
              </a:rPr>
              <a:t>qual</a:t>
            </a:r>
            <a:r>
              <a:rPr lang="en-US" altLang="pt-BR" sz="2000" i="1" dirty="0">
                <a:latin typeface="Verdana" pitchFamily="34" charset="0"/>
              </a:rPr>
              <a:t> </a:t>
            </a:r>
            <a:r>
              <a:rPr lang="en-US" altLang="pt-BR" sz="2000" i="1" dirty="0" err="1">
                <a:latin typeface="Verdana" pitchFamily="34" charset="0"/>
              </a:rPr>
              <a:t>ocorreu</a:t>
            </a:r>
            <a:r>
              <a:rPr lang="en-US" altLang="pt-BR" sz="2000" i="1" dirty="0">
                <a:latin typeface="Verdana" pitchFamily="34" charset="0"/>
              </a:rPr>
              <a:t> a </a:t>
            </a:r>
            <a:r>
              <a:rPr lang="en-US" altLang="pt-BR" sz="2000" i="1" dirty="0" err="1">
                <a:latin typeface="Verdana" pitchFamily="34" charset="0"/>
              </a:rPr>
              <a:t>última</a:t>
            </a:r>
            <a:r>
              <a:rPr lang="en-US" altLang="pt-BR" sz="2000" i="1" dirty="0">
                <a:latin typeface="Verdana" pitchFamily="34" charset="0"/>
              </a:rPr>
              <a:t> </a:t>
            </a:r>
            <a:r>
              <a:rPr lang="en-US" altLang="pt-BR" sz="2000" i="1" dirty="0" err="1">
                <a:latin typeface="Verdana" pitchFamily="34" charset="0"/>
              </a:rPr>
              <a:t>troca</a:t>
            </a:r>
            <a:r>
              <a:rPr lang="en-US" altLang="pt-BR" sz="2000" i="1" dirty="0" smtClean="0">
                <a:latin typeface="Verdana" pitchFamily="34" charset="0"/>
              </a:rPr>
              <a:t>. A </a:t>
            </a:r>
            <a:r>
              <a:rPr lang="en-US" altLang="pt-BR" sz="2000" i="1" dirty="0" err="1">
                <a:latin typeface="Verdana" pitchFamily="34" charset="0"/>
              </a:rPr>
              <a:t>partir</a:t>
            </a:r>
            <a:r>
              <a:rPr lang="en-US" altLang="pt-BR" sz="2000" i="1" dirty="0">
                <a:latin typeface="Verdana" pitchFamily="34" charset="0"/>
              </a:rPr>
              <a:t> </a:t>
            </a:r>
            <a:r>
              <a:rPr lang="en-US" altLang="pt-BR" sz="2000" i="1" dirty="0" err="1">
                <a:latin typeface="Verdana" pitchFamily="34" charset="0"/>
              </a:rPr>
              <a:t>daquele</a:t>
            </a:r>
            <a:r>
              <a:rPr lang="en-US" altLang="pt-BR" sz="2000" i="1" dirty="0">
                <a:latin typeface="Verdana" pitchFamily="34" charset="0"/>
              </a:rPr>
              <a:t> </a:t>
            </a:r>
            <a:r>
              <a:rPr lang="en-US" altLang="pt-BR" sz="2000" i="1" dirty="0" err="1">
                <a:latin typeface="Verdana" pitchFamily="34" charset="0"/>
              </a:rPr>
              <a:t>ponto</a:t>
            </a:r>
            <a:r>
              <a:rPr lang="en-US" altLang="pt-BR" sz="2000" i="1" dirty="0">
                <a:latin typeface="Verdana" pitchFamily="34" charset="0"/>
              </a:rPr>
              <a:t> o </a:t>
            </a:r>
            <a:r>
              <a:rPr lang="en-US" altLang="pt-BR" sz="2000" i="1" dirty="0" err="1">
                <a:latin typeface="Verdana" pitchFamily="34" charset="0"/>
              </a:rPr>
              <a:t>vetor</a:t>
            </a:r>
            <a:r>
              <a:rPr lang="en-US" altLang="pt-BR" sz="2000" i="1" dirty="0">
                <a:latin typeface="Verdana" pitchFamily="34" charset="0"/>
              </a:rPr>
              <a:t> </a:t>
            </a:r>
            <a:r>
              <a:rPr lang="en-US" altLang="pt-BR" sz="2000" i="1" dirty="0" err="1">
                <a:latin typeface="Verdana" pitchFamily="34" charset="0"/>
              </a:rPr>
              <a:t>já</a:t>
            </a:r>
            <a:r>
              <a:rPr lang="en-US" altLang="pt-BR" sz="2000" i="1" dirty="0">
                <a:latin typeface="Verdana" pitchFamily="34" charset="0"/>
              </a:rPr>
              <a:t> se </a:t>
            </a:r>
            <a:r>
              <a:rPr lang="en-US" altLang="pt-BR" sz="2000" i="1" dirty="0" err="1" smtClean="0">
                <a:latin typeface="Verdana" pitchFamily="34" charset="0"/>
              </a:rPr>
              <a:t>encontra</a:t>
            </a:r>
            <a:r>
              <a:rPr lang="en-US" altLang="pt-BR" sz="2000" i="1" dirty="0" smtClean="0">
                <a:latin typeface="Verdana" pitchFamily="34" charset="0"/>
              </a:rPr>
              <a:t> </a:t>
            </a:r>
            <a:r>
              <a:rPr lang="en-US" altLang="pt-BR" sz="2000" i="1" dirty="0" err="1" smtClean="0">
                <a:latin typeface="Verdana" pitchFamily="34" charset="0"/>
              </a:rPr>
              <a:t>classificado</a:t>
            </a:r>
            <a:r>
              <a:rPr lang="en-US" altLang="pt-BR" sz="2000" i="1" dirty="0">
                <a:latin typeface="Verdana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61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08720"/>
            <a:ext cx="8974832" cy="576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500" b="1" dirty="0" smtClean="0"/>
              <a:t>Insertion Sort: </a:t>
            </a:r>
            <a:r>
              <a:rPr lang="en-US" sz="3500" b="1" dirty="0" err="1" smtClean="0"/>
              <a:t>Ordenação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por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Inserção</a:t>
            </a:r>
            <a:endParaRPr lang="en-US" sz="3500" b="1" dirty="0"/>
          </a:p>
          <a:p>
            <a:pPr lvl="1"/>
            <a:r>
              <a:rPr lang="en-US" altLang="pt-BR" dirty="0" smtClean="0"/>
              <a:t>O </a:t>
            </a:r>
            <a:r>
              <a:rPr lang="en-US" altLang="pt-BR" dirty="0" err="1"/>
              <a:t>método</a:t>
            </a:r>
            <a:r>
              <a:rPr lang="en-US" altLang="pt-BR" dirty="0"/>
              <a:t> </a:t>
            </a:r>
            <a:r>
              <a:rPr lang="en-US" altLang="pt-BR" dirty="0" err="1" smtClean="0"/>
              <a:t>consiste</a:t>
            </a:r>
            <a:r>
              <a:rPr lang="en-US" altLang="pt-BR" dirty="0" smtClean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realizar</a:t>
            </a:r>
            <a:r>
              <a:rPr lang="en-US" altLang="pt-BR" dirty="0"/>
              <a:t> a </a:t>
            </a:r>
            <a:r>
              <a:rPr lang="en-US" altLang="pt-BR" dirty="0" err="1" smtClean="0"/>
              <a:t>ordenação</a:t>
            </a:r>
            <a:r>
              <a:rPr lang="en-US" altLang="pt-BR" dirty="0" smtClean="0"/>
              <a:t>/</a:t>
            </a:r>
            <a:r>
              <a:rPr lang="en-US" altLang="pt-BR" dirty="0" err="1" smtClean="0"/>
              <a:t>classificação</a:t>
            </a:r>
            <a:r>
              <a:rPr lang="en-US" altLang="pt-BR" dirty="0" smtClean="0"/>
              <a:t> </a:t>
            </a:r>
            <a:r>
              <a:rPr lang="en-US" altLang="pt-BR" dirty="0"/>
              <a:t>pela </a:t>
            </a:r>
            <a:r>
              <a:rPr lang="en-US" altLang="pt-BR" b="1" dirty="0" err="1"/>
              <a:t>inserção</a:t>
            </a:r>
            <a:r>
              <a:rPr lang="en-US" altLang="pt-BR" dirty="0"/>
              <a:t> de </a:t>
            </a:r>
            <a:r>
              <a:rPr lang="en-US" altLang="pt-BR" dirty="0" err="1"/>
              <a:t>cada</a:t>
            </a:r>
            <a:r>
              <a:rPr lang="en-US" altLang="pt-BR" dirty="0"/>
              <a:t> um dos </a:t>
            </a:r>
            <a:r>
              <a:rPr lang="en-US" altLang="pt-BR" dirty="0" err="1"/>
              <a:t>elementos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sua</a:t>
            </a:r>
            <a:r>
              <a:rPr lang="en-US" altLang="pt-BR" dirty="0"/>
              <a:t> </a:t>
            </a:r>
            <a:r>
              <a:rPr lang="en-US" altLang="pt-BR" b="1" dirty="0" err="1"/>
              <a:t>posição</a:t>
            </a:r>
            <a:r>
              <a:rPr lang="en-US" altLang="pt-BR" b="1" dirty="0"/>
              <a:t> </a:t>
            </a:r>
            <a:r>
              <a:rPr lang="en-US" altLang="pt-BR" b="1" dirty="0" err="1"/>
              <a:t>correta</a:t>
            </a:r>
            <a:r>
              <a:rPr lang="en-US" altLang="pt-BR" dirty="0"/>
              <a:t>, </a:t>
            </a:r>
            <a:r>
              <a:rPr lang="en-US" altLang="pt-BR" dirty="0" err="1"/>
              <a:t>levando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consideração</a:t>
            </a:r>
            <a:r>
              <a:rPr lang="en-US" altLang="pt-BR" dirty="0"/>
              <a:t>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elementos</a:t>
            </a:r>
            <a:r>
              <a:rPr lang="en-US" altLang="pt-BR" dirty="0"/>
              <a:t> </a:t>
            </a:r>
            <a:r>
              <a:rPr lang="en-US" altLang="pt-BR" b="1" dirty="0" err="1"/>
              <a:t>já</a:t>
            </a:r>
            <a:r>
              <a:rPr lang="en-US" altLang="pt-BR" b="1" dirty="0"/>
              <a:t> </a:t>
            </a:r>
            <a:r>
              <a:rPr lang="en-US" altLang="pt-BR" b="1" dirty="0" err="1" smtClean="0"/>
              <a:t>ordenados</a:t>
            </a:r>
            <a:r>
              <a:rPr lang="en-US" altLang="pt-BR" b="1" dirty="0" smtClean="0"/>
              <a:t>.</a:t>
            </a:r>
          </a:p>
          <a:p>
            <a:pPr lvl="2"/>
            <a:r>
              <a:rPr lang="en-US" altLang="pt-BR" dirty="0" err="1" smtClean="0"/>
              <a:t>Consiste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em</a:t>
            </a:r>
            <a:r>
              <a:rPr lang="en-US" altLang="pt-BR" dirty="0" smtClean="0"/>
              <a:t> </a:t>
            </a:r>
            <a:r>
              <a:rPr lang="en-US" altLang="pt-BR" b="1" dirty="0" err="1" smtClean="0"/>
              <a:t>inserção</a:t>
            </a:r>
            <a:r>
              <a:rPr lang="en-US" altLang="pt-BR" b="1" dirty="0" smtClean="0"/>
              <a:t> </a:t>
            </a:r>
            <a:r>
              <a:rPr lang="en-US" altLang="pt-BR" b="1" dirty="0" err="1" smtClean="0"/>
              <a:t>direta</a:t>
            </a:r>
            <a:r>
              <a:rPr lang="en-US" altLang="pt-BR" b="1" dirty="0" smtClean="0"/>
              <a:t>.</a:t>
            </a:r>
            <a:endParaRPr lang="en-US" altLang="pt-BR" b="1" dirty="0"/>
          </a:p>
          <a:p>
            <a:pPr lvl="1"/>
            <a:r>
              <a:rPr lang="en-US" altLang="pt-BR" dirty="0" err="1"/>
              <a:t>Semelhante</a:t>
            </a:r>
            <a:r>
              <a:rPr lang="en-US" altLang="pt-BR" dirty="0"/>
              <a:t> a </a:t>
            </a:r>
            <a:r>
              <a:rPr lang="en-US" altLang="pt-BR" dirty="0" err="1"/>
              <a:t>organizar</a:t>
            </a:r>
            <a:r>
              <a:rPr lang="en-US" altLang="pt-BR" dirty="0"/>
              <a:t> </a:t>
            </a:r>
            <a:r>
              <a:rPr lang="en-US" altLang="pt-BR" b="1" dirty="0">
                <a:solidFill>
                  <a:srgbClr val="1F237D"/>
                </a:solidFill>
              </a:rPr>
              <a:t>cartas</a:t>
            </a:r>
            <a:r>
              <a:rPr lang="en-US" altLang="pt-BR" dirty="0">
                <a:solidFill>
                  <a:srgbClr val="1F237D"/>
                </a:solidFill>
              </a:rPr>
              <a:t> </a:t>
            </a:r>
            <a:r>
              <a:rPr lang="en-US" altLang="pt-BR" dirty="0"/>
              <a:t>no </a:t>
            </a:r>
            <a:r>
              <a:rPr lang="en-US" altLang="pt-BR" dirty="0" err="1"/>
              <a:t>baralho</a:t>
            </a:r>
            <a:endParaRPr lang="pt-BR" altLang="pt-BR" dirty="0"/>
          </a:p>
          <a:p>
            <a:pPr>
              <a:defRPr/>
            </a:pPr>
            <a:endParaRPr lang="en-US" sz="3500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FF4A2C7-E720-4A1B-A04D-3A4F5BA6470F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07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260" y="792469"/>
            <a:ext cx="9036496" cy="56166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Insertion Sort: </a:t>
            </a:r>
            <a:r>
              <a:rPr lang="en-US" b="1" dirty="0" err="1" smtClean="0"/>
              <a:t>Inserção</a:t>
            </a:r>
            <a:r>
              <a:rPr lang="en-US" b="1" dirty="0" smtClean="0"/>
              <a:t> </a:t>
            </a:r>
            <a:r>
              <a:rPr lang="en-US" b="1" dirty="0" err="1" smtClean="0"/>
              <a:t>Direta</a:t>
            </a:r>
            <a:endParaRPr lang="en-US" b="1" dirty="0" smtClean="0"/>
          </a:p>
          <a:p>
            <a:pPr lvl="1">
              <a:defRPr/>
            </a:pPr>
            <a:r>
              <a:rPr lang="en-US" dirty="0" smtClean="0"/>
              <a:t>O </a:t>
            </a:r>
            <a:r>
              <a:rPr lang="en-US" dirty="0" err="1" smtClean="0"/>
              <a:t>vetor</a:t>
            </a:r>
            <a:r>
              <a:rPr lang="en-US" dirty="0" smtClean="0"/>
              <a:t> </a:t>
            </a:r>
            <a:r>
              <a:rPr lang="en-US" dirty="0" smtClean="0"/>
              <a:t>é </a:t>
            </a:r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b="1" dirty="0" err="1" smtClean="0"/>
              <a:t>dois</a:t>
            </a:r>
            <a:r>
              <a:rPr lang="en-US" b="1" dirty="0" smtClean="0"/>
              <a:t> </a:t>
            </a:r>
            <a:r>
              <a:rPr lang="en-US" b="1" dirty="0" err="1" smtClean="0"/>
              <a:t>segmentos</a:t>
            </a:r>
            <a:r>
              <a:rPr lang="en-US" dirty="0" smtClean="0"/>
              <a:t>: 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contendo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91693"/>
                </a:solidFill>
              </a:rPr>
              <a:t>já</a:t>
            </a:r>
            <a:r>
              <a:rPr lang="en-US" b="1" dirty="0" smtClean="0">
                <a:solidFill>
                  <a:srgbClr val="091693"/>
                </a:solidFill>
              </a:rPr>
              <a:t> </a:t>
            </a:r>
            <a:r>
              <a:rPr lang="en-US" b="1" dirty="0" err="1" smtClean="0">
                <a:solidFill>
                  <a:srgbClr val="091693"/>
                </a:solidFill>
              </a:rPr>
              <a:t>classificados</a:t>
            </a:r>
            <a:r>
              <a:rPr lang="en-US" b="1" dirty="0" smtClean="0">
                <a:solidFill>
                  <a:srgbClr val="091693"/>
                </a:solidFill>
              </a:rPr>
              <a:t> </a:t>
            </a:r>
            <a:r>
              <a:rPr lang="en-US" dirty="0" smtClean="0"/>
              <a:t>e o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contendo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91693"/>
                </a:solidFill>
              </a:rPr>
              <a:t>não</a:t>
            </a:r>
            <a:r>
              <a:rPr lang="en-US" b="1" dirty="0" smtClean="0">
                <a:solidFill>
                  <a:srgbClr val="091693"/>
                </a:solidFill>
              </a:rPr>
              <a:t> </a:t>
            </a:r>
            <a:r>
              <a:rPr lang="en-US" b="1" dirty="0" err="1" smtClean="0">
                <a:solidFill>
                  <a:srgbClr val="091693"/>
                </a:solidFill>
              </a:rPr>
              <a:t>classificados</a:t>
            </a:r>
            <a:endParaRPr lang="en-US" b="1" dirty="0" smtClean="0">
              <a:solidFill>
                <a:srgbClr val="091693"/>
              </a:solidFill>
            </a:endParaRPr>
          </a:p>
          <a:p>
            <a:pPr lvl="1">
              <a:defRPr/>
            </a:pPr>
            <a:r>
              <a:rPr lang="en-US" dirty="0" err="1" smtClean="0"/>
              <a:t>Inicialmente</a:t>
            </a:r>
            <a:r>
              <a:rPr lang="en-US" dirty="0" smtClean="0"/>
              <a:t>, 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segmento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91693"/>
                </a:solidFill>
              </a:rPr>
              <a:t>o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091693"/>
                </a:solidFill>
              </a:rPr>
              <a:t>primeiro</a:t>
            </a:r>
            <a:r>
              <a:rPr lang="en-US" b="1" dirty="0" smtClean="0">
                <a:solidFill>
                  <a:srgbClr val="091693"/>
                </a:solidFill>
              </a:rPr>
              <a:t> </a:t>
            </a:r>
            <a:r>
              <a:rPr lang="en-US" b="1" dirty="0" err="1" smtClean="0">
                <a:solidFill>
                  <a:srgbClr val="091693"/>
                </a:solidFill>
              </a:rPr>
              <a:t>elemento</a:t>
            </a:r>
            <a:r>
              <a:rPr lang="en-US" b="1" dirty="0" smtClean="0">
                <a:solidFill>
                  <a:srgbClr val="091693"/>
                </a:solidFill>
              </a:rPr>
              <a:t> </a:t>
            </a:r>
            <a:r>
              <a:rPr lang="en-US" dirty="0" smtClean="0"/>
              <a:t>do </a:t>
            </a:r>
            <a:r>
              <a:rPr lang="en-US" dirty="0" err="1" smtClean="0"/>
              <a:t>vetor</a:t>
            </a:r>
            <a:r>
              <a:rPr lang="en-US" dirty="0" smtClean="0"/>
              <a:t> e o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C02C49-1AF9-4EDB-9C74-BCA26728ACB2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0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66" y="798041"/>
            <a:ext cx="9132785" cy="6059959"/>
          </a:xfrm>
        </p:spPr>
        <p:txBody>
          <a:bodyPr/>
          <a:lstStyle/>
          <a:p>
            <a:pPr>
              <a:defRPr/>
            </a:pPr>
            <a:r>
              <a:rPr lang="en-US" b="1" dirty="0"/>
              <a:t>Insertion Sort: </a:t>
            </a:r>
            <a:r>
              <a:rPr lang="en-US" b="1" dirty="0" err="1"/>
              <a:t>Inserção</a:t>
            </a:r>
            <a:r>
              <a:rPr lang="en-US" b="1" dirty="0"/>
              <a:t> </a:t>
            </a:r>
            <a:r>
              <a:rPr lang="en-US" b="1" dirty="0" err="1"/>
              <a:t>Direta</a:t>
            </a:r>
            <a:endParaRPr lang="en-US" b="1" dirty="0"/>
          </a:p>
          <a:p>
            <a:pPr marL="1088136" lvl="2" indent="-457200">
              <a:buFont typeface="+mj-lt"/>
              <a:buAutoNum type="arabicPeriod"/>
              <a:defRPr/>
            </a:pPr>
            <a:r>
              <a:rPr lang="en-US" sz="3200" b="1" dirty="0" err="1" smtClean="0">
                <a:solidFill>
                  <a:srgbClr val="1F237D"/>
                </a:solidFill>
              </a:rPr>
              <a:t>Retira</a:t>
            </a:r>
            <a:r>
              <a:rPr lang="en-US" sz="3200" b="1" dirty="0" smtClean="0">
                <a:solidFill>
                  <a:srgbClr val="1F237D"/>
                </a:solidFill>
              </a:rPr>
              <a:t>-se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o </a:t>
            </a:r>
            <a:r>
              <a:rPr lang="en-US" sz="3200" dirty="0" err="1" smtClean="0"/>
              <a:t>primeiro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elemento</a:t>
            </a:r>
            <a:r>
              <a:rPr lang="en-US" sz="3200" dirty="0" smtClean="0"/>
              <a:t> do </a:t>
            </a:r>
            <a:r>
              <a:rPr lang="en-US" sz="3200" dirty="0" err="1" smtClean="0"/>
              <a:t>vetor</a:t>
            </a:r>
            <a:r>
              <a:rPr lang="en-US" sz="3200" dirty="0" smtClean="0"/>
              <a:t> </a:t>
            </a:r>
            <a:r>
              <a:rPr lang="en-US" sz="3200" dirty="0" err="1" smtClean="0"/>
              <a:t>não</a:t>
            </a:r>
            <a:r>
              <a:rPr lang="en-US" sz="3200" dirty="0" smtClean="0"/>
              <a:t> </a:t>
            </a:r>
            <a:r>
              <a:rPr lang="en-US" sz="3200" dirty="0" err="1" smtClean="0"/>
              <a:t>ordenado</a:t>
            </a:r>
            <a:r>
              <a:rPr lang="en-US" sz="3200" dirty="0" smtClean="0"/>
              <a:t> e </a:t>
            </a:r>
            <a:r>
              <a:rPr lang="en-US" sz="3200" dirty="0" err="1" smtClean="0"/>
              <a:t>coloca</a:t>
            </a:r>
            <a:r>
              <a:rPr lang="en-US" sz="3200" dirty="0" smtClean="0"/>
              <a:t>-se </a:t>
            </a:r>
            <a:r>
              <a:rPr lang="en-US" sz="3200" dirty="0" err="1" smtClean="0"/>
              <a:t>esse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elemento</a:t>
            </a:r>
            <a:r>
              <a:rPr lang="en-US" sz="3200" dirty="0" smtClean="0"/>
              <a:t> no </a:t>
            </a:r>
            <a:r>
              <a:rPr lang="en-US" sz="3200" dirty="0" err="1" smtClean="0"/>
              <a:t>vetor</a:t>
            </a:r>
            <a:r>
              <a:rPr lang="en-US" sz="3200" dirty="0" smtClean="0"/>
              <a:t> </a:t>
            </a:r>
            <a:r>
              <a:rPr lang="en-US" sz="3200" dirty="0" err="1" smtClean="0"/>
              <a:t>ordenado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1F237D"/>
                </a:solidFill>
              </a:rPr>
              <a:t>posição</a:t>
            </a:r>
            <a:r>
              <a:rPr lang="en-US" sz="3200" b="1" dirty="0" smtClean="0">
                <a:solidFill>
                  <a:srgbClr val="1F237D"/>
                </a:solidFill>
              </a:rPr>
              <a:t> </a:t>
            </a:r>
            <a:r>
              <a:rPr lang="en-US" sz="3200" b="1" dirty="0" err="1" smtClean="0">
                <a:solidFill>
                  <a:srgbClr val="1F237D"/>
                </a:solidFill>
              </a:rPr>
              <a:t>correta</a:t>
            </a:r>
            <a:endParaRPr lang="en-US" sz="3200" b="1" dirty="0" smtClean="0">
              <a:solidFill>
                <a:srgbClr val="1F237D"/>
              </a:solidFill>
            </a:endParaRPr>
          </a:p>
          <a:p>
            <a:pPr marL="1088136" lvl="2" indent="-457200">
              <a:buFont typeface="+mj-lt"/>
              <a:buAutoNum type="arabicPeriod"/>
              <a:defRPr/>
            </a:pPr>
            <a:r>
              <a:rPr lang="en-US" sz="3200" b="1" dirty="0" err="1" smtClean="0">
                <a:solidFill>
                  <a:srgbClr val="1F237D"/>
                </a:solidFill>
              </a:rPr>
              <a:t>Repete</a:t>
            </a:r>
            <a:r>
              <a:rPr lang="en-US" sz="3200" b="1" dirty="0" smtClean="0">
                <a:solidFill>
                  <a:srgbClr val="1F237D"/>
                </a:solidFill>
              </a:rPr>
              <a:t>-se</a:t>
            </a:r>
            <a:r>
              <a:rPr lang="en-US" sz="3200" dirty="0" smtClean="0">
                <a:solidFill>
                  <a:srgbClr val="1F237D"/>
                </a:solidFill>
              </a:rPr>
              <a:t> </a:t>
            </a:r>
            <a:r>
              <a:rPr lang="en-US" sz="3200" dirty="0" smtClean="0"/>
              <a:t>o </a:t>
            </a:r>
            <a:r>
              <a:rPr lang="en-US" sz="3200" dirty="0" err="1" smtClean="0"/>
              <a:t>processo</a:t>
            </a:r>
            <a:r>
              <a:rPr lang="en-US" sz="3200" dirty="0" smtClean="0"/>
              <a:t> </a:t>
            </a:r>
            <a:r>
              <a:rPr lang="en-US" sz="3200" dirty="0" err="1" smtClean="0"/>
              <a:t>até</a:t>
            </a:r>
            <a:r>
              <a:rPr lang="en-US" sz="3200" dirty="0" smtClean="0"/>
              <a:t> que </a:t>
            </a:r>
            <a:r>
              <a:rPr lang="en-US" sz="3200" dirty="0" err="1" smtClean="0"/>
              <a:t>todos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elementos</a:t>
            </a:r>
            <a:r>
              <a:rPr lang="en-US" sz="3200" dirty="0" smtClean="0"/>
              <a:t> do </a:t>
            </a:r>
            <a:r>
              <a:rPr lang="en-US" sz="3200" dirty="0" err="1" smtClean="0"/>
              <a:t>vetor</a:t>
            </a:r>
            <a:r>
              <a:rPr lang="en-US" sz="3200" dirty="0" smtClean="0"/>
              <a:t> </a:t>
            </a:r>
            <a:r>
              <a:rPr lang="en-US" sz="3200" dirty="0" err="1" smtClean="0"/>
              <a:t>não</a:t>
            </a:r>
            <a:r>
              <a:rPr lang="en-US" sz="3200" dirty="0" smtClean="0"/>
              <a:t> </a:t>
            </a:r>
            <a:r>
              <a:rPr lang="en-US" sz="3200" dirty="0" err="1" smtClean="0"/>
              <a:t>ordenados</a:t>
            </a:r>
            <a:r>
              <a:rPr lang="en-US" sz="3200" dirty="0" smtClean="0"/>
              <a:t> </a:t>
            </a:r>
            <a:r>
              <a:rPr lang="en-US" sz="3200" dirty="0" err="1" smtClean="0"/>
              <a:t>tenham</a:t>
            </a:r>
            <a:r>
              <a:rPr lang="en-US" sz="3200" dirty="0" smtClean="0"/>
              <a:t> </a:t>
            </a:r>
            <a:r>
              <a:rPr lang="en-US" sz="3200" dirty="0" err="1" smtClean="0"/>
              <a:t>passado</a:t>
            </a:r>
            <a:r>
              <a:rPr lang="en-US" sz="3200" dirty="0" smtClean="0"/>
              <a:t> para o </a:t>
            </a:r>
            <a:r>
              <a:rPr lang="en-US" sz="3200" dirty="0" err="1" smtClean="0"/>
              <a:t>vetor</a:t>
            </a:r>
            <a:r>
              <a:rPr lang="en-US" sz="3200" dirty="0" smtClean="0"/>
              <a:t> </a:t>
            </a:r>
            <a:r>
              <a:rPr lang="en-US" sz="3200" dirty="0" err="1" smtClean="0"/>
              <a:t>ordenado</a:t>
            </a:r>
            <a:endParaRPr lang="en-US" sz="3200" dirty="0" smtClean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D8D29C8-2B19-47AB-A896-70FC71EC327D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0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008" y="1556792"/>
            <a:ext cx="9036496" cy="4895825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/>
              <a:t>Vetor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	</a:t>
            </a:r>
            <a:r>
              <a:rPr lang="en-US" sz="3900" b="1" dirty="0" smtClean="0"/>
              <a:t>(27  12  20  37  19  17  15)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/>
              <a:t>Passo</a:t>
            </a:r>
            <a:r>
              <a:rPr lang="en-US" dirty="0" smtClean="0"/>
              <a:t> 1:         	</a:t>
            </a:r>
            <a:r>
              <a:rPr lang="en-US" sz="3900" b="1" dirty="0" smtClean="0"/>
              <a:t>(</a:t>
            </a:r>
            <a:r>
              <a:rPr lang="en-US" sz="3900" b="1" dirty="0" smtClean="0">
                <a:solidFill>
                  <a:srgbClr val="091693"/>
                </a:solidFill>
              </a:rPr>
              <a:t>27</a:t>
            </a:r>
            <a:r>
              <a:rPr lang="en-US" sz="3900" b="1" dirty="0" smtClean="0">
                <a:solidFill>
                  <a:srgbClr val="0000FF"/>
                </a:solidFill>
              </a:rPr>
              <a:t> </a:t>
            </a:r>
            <a:r>
              <a:rPr lang="en-US" sz="3900" b="1" dirty="0" smtClean="0">
                <a:solidFill>
                  <a:srgbClr val="00B050"/>
                </a:solidFill>
              </a:rPr>
              <a:t>|</a:t>
            </a:r>
            <a:r>
              <a:rPr lang="en-US" sz="3900" b="1" u="sng" dirty="0" smtClean="0">
                <a:solidFill>
                  <a:srgbClr val="FF0000"/>
                </a:solidFill>
              </a:rPr>
              <a:t>12</a:t>
            </a:r>
            <a:r>
              <a:rPr lang="en-US" sz="3900" b="1" dirty="0" smtClean="0">
                <a:solidFill>
                  <a:srgbClr val="0000FF"/>
                </a:solidFill>
              </a:rPr>
              <a:t>  </a:t>
            </a:r>
            <a:r>
              <a:rPr lang="en-US" sz="3900" b="1" dirty="0" smtClean="0"/>
              <a:t>20  37  19  17  15)</a:t>
            </a:r>
          </a:p>
          <a:p>
            <a:pPr>
              <a:buNone/>
              <a:defRPr/>
            </a:pPr>
            <a:r>
              <a:rPr lang="en-US" dirty="0" err="1"/>
              <a:t>Passo</a:t>
            </a:r>
            <a:r>
              <a:rPr lang="en-US" dirty="0"/>
              <a:t> 2</a:t>
            </a:r>
            <a:r>
              <a:rPr lang="en-US" dirty="0" smtClean="0"/>
              <a:t>:         	</a:t>
            </a:r>
            <a:r>
              <a:rPr lang="en-US" sz="3900" b="1" dirty="0" smtClean="0"/>
              <a:t>(</a:t>
            </a:r>
            <a:r>
              <a:rPr lang="en-US" sz="3900" b="1" dirty="0" smtClean="0">
                <a:solidFill>
                  <a:srgbClr val="091693"/>
                </a:solidFill>
              </a:rPr>
              <a:t>12  27 </a:t>
            </a:r>
            <a:r>
              <a:rPr lang="en-US" sz="3900" b="1" dirty="0" smtClean="0">
                <a:solidFill>
                  <a:srgbClr val="00B050"/>
                </a:solidFill>
              </a:rPr>
              <a:t>|</a:t>
            </a:r>
            <a:r>
              <a:rPr lang="en-US" sz="3900" b="1" dirty="0" smtClean="0">
                <a:solidFill>
                  <a:srgbClr val="0000FF"/>
                </a:solidFill>
              </a:rPr>
              <a:t> </a:t>
            </a:r>
            <a:r>
              <a:rPr lang="en-US" sz="3900" b="1" u="sng" dirty="0" smtClean="0">
                <a:solidFill>
                  <a:srgbClr val="FF0000"/>
                </a:solidFill>
              </a:rPr>
              <a:t>20</a:t>
            </a:r>
            <a:r>
              <a:rPr lang="en-US" sz="3900" b="1" dirty="0" smtClean="0">
                <a:solidFill>
                  <a:srgbClr val="0000FF"/>
                </a:solidFill>
              </a:rPr>
              <a:t>  </a:t>
            </a:r>
            <a:r>
              <a:rPr lang="en-US" sz="3900" b="1" dirty="0" smtClean="0"/>
              <a:t>37  19  17  15)</a:t>
            </a:r>
          </a:p>
          <a:p>
            <a:pPr>
              <a:buNone/>
              <a:defRPr/>
            </a:pPr>
            <a:r>
              <a:rPr lang="en-US" dirty="0" err="1"/>
              <a:t>Passo</a:t>
            </a:r>
            <a:r>
              <a:rPr lang="en-US" dirty="0"/>
              <a:t> 3</a:t>
            </a:r>
            <a:r>
              <a:rPr lang="en-US" dirty="0" smtClean="0"/>
              <a:t>:         	</a:t>
            </a:r>
            <a:r>
              <a:rPr lang="en-US" sz="3900" b="1" dirty="0" smtClean="0"/>
              <a:t>(</a:t>
            </a:r>
            <a:r>
              <a:rPr lang="en-US" sz="3900" b="1" dirty="0" smtClean="0">
                <a:solidFill>
                  <a:srgbClr val="091693"/>
                </a:solidFill>
              </a:rPr>
              <a:t>12  20  27 </a:t>
            </a:r>
            <a:r>
              <a:rPr lang="en-US" sz="3900" b="1" dirty="0" smtClean="0">
                <a:solidFill>
                  <a:srgbClr val="00B050"/>
                </a:solidFill>
              </a:rPr>
              <a:t>|</a:t>
            </a:r>
            <a:r>
              <a:rPr lang="en-US" sz="3900" b="1" dirty="0" smtClean="0">
                <a:solidFill>
                  <a:srgbClr val="0000FF"/>
                </a:solidFill>
              </a:rPr>
              <a:t> </a:t>
            </a:r>
            <a:r>
              <a:rPr lang="en-US" sz="3900" b="1" u="sng" dirty="0" smtClean="0">
                <a:solidFill>
                  <a:srgbClr val="FF0000"/>
                </a:solidFill>
              </a:rPr>
              <a:t>37</a:t>
            </a:r>
            <a:r>
              <a:rPr lang="en-US" sz="3900" b="1" dirty="0" smtClean="0">
                <a:solidFill>
                  <a:srgbClr val="0000FF"/>
                </a:solidFill>
              </a:rPr>
              <a:t>  </a:t>
            </a:r>
            <a:r>
              <a:rPr lang="en-US" sz="3900" b="1" dirty="0" smtClean="0"/>
              <a:t>19  17  15)</a:t>
            </a:r>
          </a:p>
          <a:p>
            <a:pPr>
              <a:buNone/>
              <a:defRPr/>
            </a:pPr>
            <a:r>
              <a:rPr lang="en-US" dirty="0" err="1"/>
              <a:t>Passo</a:t>
            </a:r>
            <a:r>
              <a:rPr lang="en-US" dirty="0"/>
              <a:t> 4</a:t>
            </a:r>
            <a:r>
              <a:rPr lang="en-US" dirty="0" smtClean="0"/>
              <a:t>:         	</a:t>
            </a:r>
            <a:r>
              <a:rPr lang="en-US" sz="3900" b="1" dirty="0" smtClean="0"/>
              <a:t>(</a:t>
            </a:r>
            <a:r>
              <a:rPr lang="en-US" sz="3900" b="1" dirty="0" smtClean="0">
                <a:solidFill>
                  <a:srgbClr val="091693"/>
                </a:solidFill>
              </a:rPr>
              <a:t>12  20  27  37 </a:t>
            </a:r>
            <a:r>
              <a:rPr lang="en-US" sz="3900" b="1" dirty="0" smtClean="0">
                <a:solidFill>
                  <a:srgbClr val="00B050"/>
                </a:solidFill>
              </a:rPr>
              <a:t>|</a:t>
            </a:r>
            <a:r>
              <a:rPr lang="en-US" sz="3900" b="1" dirty="0" smtClean="0">
                <a:solidFill>
                  <a:srgbClr val="0000FF"/>
                </a:solidFill>
              </a:rPr>
              <a:t> </a:t>
            </a:r>
            <a:r>
              <a:rPr lang="en-US" sz="3900" b="1" u="sng" dirty="0" smtClean="0">
                <a:solidFill>
                  <a:srgbClr val="FF0000"/>
                </a:solidFill>
              </a:rPr>
              <a:t>19</a:t>
            </a:r>
            <a:r>
              <a:rPr lang="en-US" sz="3900" b="1" dirty="0" smtClean="0">
                <a:solidFill>
                  <a:srgbClr val="0000FF"/>
                </a:solidFill>
              </a:rPr>
              <a:t>  </a:t>
            </a:r>
            <a:r>
              <a:rPr lang="en-US" sz="3900" b="1" dirty="0" smtClean="0"/>
              <a:t>17  15)</a:t>
            </a:r>
          </a:p>
          <a:p>
            <a:pPr>
              <a:buNone/>
              <a:defRPr/>
            </a:pPr>
            <a:r>
              <a:rPr lang="en-US" dirty="0" err="1"/>
              <a:t>Passo</a:t>
            </a:r>
            <a:r>
              <a:rPr lang="en-US" dirty="0"/>
              <a:t> 5</a:t>
            </a:r>
            <a:r>
              <a:rPr lang="en-US" dirty="0" smtClean="0"/>
              <a:t>:         	</a:t>
            </a:r>
            <a:r>
              <a:rPr lang="en-US" sz="3900" b="1" dirty="0" smtClean="0"/>
              <a:t>(</a:t>
            </a:r>
            <a:r>
              <a:rPr lang="en-US" sz="3900" b="1" dirty="0" smtClean="0">
                <a:solidFill>
                  <a:srgbClr val="091693"/>
                </a:solidFill>
              </a:rPr>
              <a:t>12  19  20  27  37 </a:t>
            </a:r>
            <a:r>
              <a:rPr lang="en-US" sz="3900" b="1" dirty="0" smtClean="0">
                <a:solidFill>
                  <a:srgbClr val="00B050"/>
                </a:solidFill>
              </a:rPr>
              <a:t>|</a:t>
            </a:r>
            <a:r>
              <a:rPr lang="en-US" sz="3900" b="1" dirty="0" smtClean="0">
                <a:solidFill>
                  <a:srgbClr val="0000FF"/>
                </a:solidFill>
              </a:rPr>
              <a:t> </a:t>
            </a:r>
            <a:r>
              <a:rPr lang="en-US" sz="3900" b="1" u="sng" dirty="0" smtClean="0">
                <a:solidFill>
                  <a:srgbClr val="FF0000"/>
                </a:solidFill>
              </a:rPr>
              <a:t>17</a:t>
            </a:r>
            <a:r>
              <a:rPr lang="en-US" sz="3900" b="1" dirty="0" smtClean="0">
                <a:solidFill>
                  <a:srgbClr val="0000FF"/>
                </a:solidFill>
              </a:rPr>
              <a:t>  </a:t>
            </a:r>
            <a:r>
              <a:rPr lang="en-US" sz="3900" b="1" dirty="0" smtClean="0"/>
              <a:t>15)</a:t>
            </a:r>
          </a:p>
          <a:p>
            <a:pPr>
              <a:buNone/>
              <a:defRPr/>
            </a:pPr>
            <a:r>
              <a:rPr lang="en-US" dirty="0" err="1"/>
              <a:t>Passo</a:t>
            </a:r>
            <a:r>
              <a:rPr lang="en-US" dirty="0"/>
              <a:t> 6</a:t>
            </a:r>
            <a:r>
              <a:rPr lang="en-US" dirty="0" smtClean="0"/>
              <a:t>:         	</a:t>
            </a:r>
            <a:r>
              <a:rPr lang="en-US" sz="3900" b="1" dirty="0" smtClean="0"/>
              <a:t>(</a:t>
            </a:r>
            <a:r>
              <a:rPr lang="en-US" sz="3900" b="1" dirty="0" smtClean="0">
                <a:solidFill>
                  <a:srgbClr val="091693"/>
                </a:solidFill>
              </a:rPr>
              <a:t>12  17  19  20  27  37 </a:t>
            </a:r>
            <a:r>
              <a:rPr lang="en-US" sz="3900" b="1" dirty="0" smtClean="0">
                <a:solidFill>
                  <a:srgbClr val="00B050"/>
                </a:solidFill>
              </a:rPr>
              <a:t>|</a:t>
            </a:r>
            <a:r>
              <a:rPr lang="en-US" sz="3900" b="1" dirty="0" smtClean="0">
                <a:solidFill>
                  <a:srgbClr val="0000FF"/>
                </a:solidFill>
              </a:rPr>
              <a:t> </a:t>
            </a:r>
            <a:r>
              <a:rPr lang="en-US" sz="3900" b="1" u="sng" dirty="0" smtClean="0">
                <a:solidFill>
                  <a:srgbClr val="FF0000"/>
                </a:solidFill>
              </a:rPr>
              <a:t>15</a:t>
            </a:r>
            <a:r>
              <a:rPr lang="en-US" sz="3900" b="1" dirty="0" smtClean="0"/>
              <a:t>)</a:t>
            </a:r>
            <a:r>
              <a:rPr lang="en-US" sz="3900" b="1" dirty="0" smtClean="0">
                <a:solidFill>
                  <a:srgbClr val="0000FF"/>
                </a:solidFill>
              </a:rPr>
              <a:t> </a:t>
            </a:r>
          </a:p>
          <a:p>
            <a:pPr>
              <a:buNone/>
              <a:defRPr/>
            </a:pPr>
            <a:r>
              <a:rPr lang="en-US" dirty="0" err="1"/>
              <a:t>Passo</a:t>
            </a:r>
            <a:r>
              <a:rPr lang="en-US" dirty="0"/>
              <a:t> 7</a:t>
            </a:r>
            <a:r>
              <a:rPr lang="en-US" dirty="0" smtClean="0"/>
              <a:t>:         	</a:t>
            </a:r>
            <a:r>
              <a:rPr lang="en-US" sz="3900" b="1" dirty="0" smtClean="0"/>
              <a:t>(</a:t>
            </a:r>
            <a:r>
              <a:rPr lang="en-US" sz="3900" b="1" dirty="0" smtClean="0">
                <a:solidFill>
                  <a:srgbClr val="091693"/>
                </a:solidFill>
              </a:rPr>
              <a:t>12  15  17  19  20  27  37</a:t>
            </a:r>
            <a:r>
              <a:rPr lang="en-US" sz="3900" b="1" dirty="0" smtClean="0"/>
              <a:t>)</a:t>
            </a:r>
          </a:p>
        </p:txBody>
      </p:sp>
      <p:sp>
        <p:nvSpPr>
          <p:cNvPr id="27651" name="Title 2"/>
          <p:cNvSpPr>
            <a:spLocks noGrp="1"/>
          </p:cNvSpPr>
          <p:nvPr>
            <p:ph type="title" idx="4294967295"/>
          </p:nvPr>
        </p:nvSpPr>
        <p:spPr>
          <a:xfrm>
            <a:off x="0" y="692696"/>
            <a:ext cx="9144000" cy="720080"/>
          </a:xfrm>
          <a:prstGeom prst="rect">
            <a:avLst/>
          </a:prstGeo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pt-BR" dirty="0" smtClean="0"/>
              <a:t>Insertion Sort: </a:t>
            </a:r>
            <a:r>
              <a:rPr lang="en-US" altLang="pt-BR" dirty="0" err="1" smtClean="0"/>
              <a:t>Exemplo</a:t>
            </a:r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15F666-F23D-468C-A76F-4587506F7E28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5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1340769"/>
            <a:ext cx="6336704" cy="5420924"/>
          </a:xfrm>
        </p:spPr>
        <p:txBody>
          <a:bodyPr>
            <a:normAutofit fontScale="77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pt-BR" dirty="0" err="1" smtClean="0">
                <a:latin typeface="Arial Narrow" panose="020B0606020202030204" pitchFamily="34" charset="0"/>
              </a:rPr>
              <a:t>Algoritimo</a:t>
            </a:r>
            <a:r>
              <a:rPr lang="pt-BR" dirty="0" smtClean="0">
                <a:latin typeface="Arial Narrow" panose="020B0606020202030204" pitchFamily="34" charset="0"/>
              </a:rPr>
              <a:t> </a:t>
            </a:r>
            <a:r>
              <a:rPr lang="pt-BR" dirty="0" err="1">
                <a:latin typeface="Arial Narrow" panose="020B0606020202030204" pitchFamily="34" charset="0"/>
              </a:rPr>
              <a:t>i</a:t>
            </a:r>
            <a:r>
              <a:rPr lang="pt-BR" dirty="0" err="1" smtClean="0">
                <a:latin typeface="Arial Narrow" panose="020B0606020202030204" pitchFamily="34" charset="0"/>
              </a:rPr>
              <a:t>nserção_direta</a:t>
            </a:r>
            <a:endParaRPr lang="pt-BR" dirty="0" smtClean="0">
              <a:latin typeface="Arial Narrow" panose="020B0606020202030204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pt-BR" dirty="0" smtClean="0">
                <a:latin typeface="Arial Narrow" panose="020B0606020202030204" pitchFamily="34" charset="0"/>
              </a:rPr>
              <a:t>	var v:</a:t>
            </a:r>
            <a:r>
              <a:rPr lang="en-US" b="1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vetor</a:t>
            </a:r>
            <a:r>
              <a:rPr lang="en-US" dirty="0" smtClean="0">
                <a:latin typeface="Arial Narrow" panose="020B0606020202030204" pitchFamily="34" charset="0"/>
              </a:rPr>
              <a:t> [1..n] de </a:t>
            </a:r>
            <a:r>
              <a:rPr lang="en-US" dirty="0" err="1" smtClean="0">
                <a:latin typeface="Arial Narrow" panose="020B0606020202030204" pitchFamily="34" charset="0"/>
              </a:rPr>
              <a:t>inteiro</a:t>
            </a:r>
            <a:endParaRPr lang="pt-BR" dirty="0" smtClean="0">
              <a:latin typeface="Arial Narrow" panose="020B0606020202030204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pt-BR" dirty="0" smtClean="0">
                <a:latin typeface="Arial Narrow" panose="020B0606020202030204" pitchFamily="34" charset="0"/>
              </a:rPr>
              <a:t>  </a:t>
            </a:r>
            <a:r>
              <a:rPr lang="pt-BR" dirty="0">
                <a:latin typeface="Arial Narrow" panose="020B0606020202030204" pitchFamily="34" charset="0"/>
              </a:rPr>
              <a:t> </a:t>
            </a:r>
            <a:r>
              <a:rPr lang="pt-BR" dirty="0" smtClean="0">
                <a:latin typeface="Arial Narrow" panose="020B0606020202030204" pitchFamily="34" charset="0"/>
              </a:rPr>
              <a:t>	chave, n i,j: inteiro</a:t>
            </a:r>
          </a:p>
          <a:p>
            <a:pPr>
              <a:buFont typeface="Arial" charset="0"/>
              <a:buNone/>
              <a:defRPr/>
            </a:pPr>
            <a:r>
              <a:rPr lang="pt-BR" dirty="0" smtClean="0">
                <a:latin typeface="Arial Narrow" panose="020B0606020202030204" pitchFamily="34" charset="0"/>
              </a:rPr>
              <a:t>início</a:t>
            </a:r>
          </a:p>
          <a:p>
            <a:pPr>
              <a:buFont typeface="Arial" charset="0"/>
              <a:buNone/>
              <a:defRPr/>
            </a:pPr>
            <a:r>
              <a:rPr lang="pt-BR" dirty="0" smtClean="0">
                <a:latin typeface="Arial Narrow" panose="020B0606020202030204" pitchFamily="34" charset="0"/>
              </a:rPr>
              <a:t>  para i de 2 até n faça</a:t>
            </a:r>
          </a:p>
          <a:p>
            <a:pPr>
              <a:buFont typeface="Arial" charset="0"/>
              <a:buNone/>
              <a:defRPr/>
            </a:pPr>
            <a:r>
              <a:rPr lang="pt-BR" dirty="0" smtClean="0">
                <a:latin typeface="Arial Narrow" panose="020B0606020202030204" pitchFamily="34" charset="0"/>
              </a:rPr>
              <a:t>     	chave&lt;--v[i]</a:t>
            </a:r>
          </a:p>
          <a:p>
            <a:pPr>
              <a:buFont typeface="Arial" charset="0"/>
              <a:buNone/>
              <a:defRPr/>
            </a:pPr>
            <a:r>
              <a:rPr lang="pt-BR" dirty="0" smtClean="0">
                <a:latin typeface="Arial Narrow" panose="020B0606020202030204" pitchFamily="34" charset="0"/>
              </a:rPr>
              <a:t>   		 j&lt;-- i - 1</a:t>
            </a:r>
          </a:p>
          <a:p>
            <a:pPr>
              <a:buFont typeface="Arial" charset="0"/>
              <a:buNone/>
              <a:defRPr/>
            </a:pPr>
            <a:r>
              <a:rPr lang="pt-BR" dirty="0" smtClean="0">
                <a:latin typeface="Arial Narrow" panose="020B0606020202030204" pitchFamily="34" charset="0"/>
              </a:rPr>
              <a:t>    		enquanto (j&gt;0) e (v[j]&gt;chave) faça</a:t>
            </a:r>
          </a:p>
          <a:p>
            <a:pPr>
              <a:buFont typeface="Arial" charset="0"/>
              <a:buNone/>
              <a:defRPr/>
            </a:pPr>
            <a:r>
              <a:rPr lang="pt-BR" dirty="0" smtClean="0">
                <a:latin typeface="Arial Narrow" panose="020B0606020202030204" pitchFamily="34" charset="0"/>
              </a:rPr>
              <a:t>          		v[j+1]&lt;-- v[j]</a:t>
            </a:r>
          </a:p>
          <a:p>
            <a:pPr>
              <a:buFont typeface="Arial" charset="0"/>
              <a:buNone/>
              <a:defRPr/>
            </a:pPr>
            <a:r>
              <a:rPr lang="pt-BR" dirty="0" smtClean="0">
                <a:latin typeface="Arial Narrow" panose="020B0606020202030204" pitchFamily="34" charset="0"/>
              </a:rPr>
              <a:t>         		 j&lt;-- j - 1</a:t>
            </a:r>
          </a:p>
          <a:p>
            <a:pPr>
              <a:buFont typeface="Arial" charset="0"/>
              <a:buNone/>
              <a:defRPr/>
            </a:pPr>
            <a:r>
              <a:rPr lang="pt-BR" dirty="0" smtClean="0">
                <a:latin typeface="Arial Narrow" panose="020B0606020202030204" pitchFamily="34" charset="0"/>
              </a:rPr>
              <a:t>    		fim enquanto</a:t>
            </a:r>
          </a:p>
          <a:p>
            <a:pPr>
              <a:buFont typeface="Arial" charset="0"/>
              <a:buNone/>
              <a:defRPr/>
            </a:pPr>
            <a:r>
              <a:rPr lang="pt-BR" dirty="0" smtClean="0">
                <a:latin typeface="Arial Narrow" panose="020B0606020202030204" pitchFamily="34" charset="0"/>
              </a:rPr>
              <a:t>    			v[j+1]&lt;-- chave</a:t>
            </a:r>
          </a:p>
          <a:p>
            <a:pPr>
              <a:buFont typeface="Arial" charset="0"/>
              <a:buNone/>
              <a:defRPr/>
            </a:pPr>
            <a:r>
              <a:rPr lang="pt-BR" dirty="0" smtClean="0">
                <a:latin typeface="Arial Narrow" panose="020B0606020202030204" pitchFamily="34" charset="0"/>
              </a:rPr>
              <a:t>  fim para</a:t>
            </a:r>
          </a:p>
          <a:p>
            <a:pPr>
              <a:buFont typeface="Arial" charset="0"/>
              <a:buNone/>
              <a:defRPr/>
            </a:pPr>
            <a:r>
              <a:rPr lang="pt-BR" dirty="0" smtClean="0">
                <a:latin typeface="Arial Narrow" panose="020B0606020202030204" pitchFamily="34" charset="0"/>
              </a:rPr>
              <a:t>fim</a:t>
            </a:r>
            <a:endParaRPr lang="en-US" dirty="0" smtClean="0">
              <a:latin typeface="Arial Narrow" panose="020B0606020202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5C84A0-5945-4852-B845-5F80308BFDAF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5496" y="755412"/>
            <a:ext cx="9108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1F237D"/>
                </a:solidFill>
              </a:rPr>
              <a:t>Insertion </a:t>
            </a:r>
            <a:r>
              <a:rPr lang="en-US" sz="2400" b="1" dirty="0" smtClean="0">
                <a:solidFill>
                  <a:srgbClr val="1F237D"/>
                </a:solidFill>
              </a:rPr>
              <a:t>sort</a:t>
            </a:r>
            <a:r>
              <a:rPr lang="en-US" sz="2400" b="1" dirty="0">
                <a:solidFill>
                  <a:srgbClr val="1F237D"/>
                </a:solidFill>
              </a:rPr>
              <a:t>: </a:t>
            </a:r>
            <a:r>
              <a:rPr lang="en-US" sz="2400" b="1" dirty="0" err="1" smtClean="0">
                <a:solidFill>
                  <a:srgbClr val="1F237D"/>
                </a:solidFill>
              </a:rPr>
              <a:t>Algoritmo</a:t>
            </a:r>
            <a:r>
              <a:rPr lang="en-US" sz="2400" b="1" dirty="0" smtClean="0">
                <a:solidFill>
                  <a:srgbClr val="1F237D"/>
                </a:solidFill>
              </a:rPr>
              <a:t> de </a:t>
            </a:r>
            <a:r>
              <a:rPr lang="en-US" sz="2400" b="1" dirty="0" err="1" smtClean="0">
                <a:solidFill>
                  <a:srgbClr val="1F237D"/>
                </a:solidFill>
              </a:rPr>
              <a:t>Inserção</a:t>
            </a:r>
            <a:r>
              <a:rPr lang="en-US" sz="2400" b="1" dirty="0" smtClean="0">
                <a:solidFill>
                  <a:srgbClr val="1F237D"/>
                </a:solidFill>
              </a:rPr>
              <a:t> </a:t>
            </a:r>
            <a:r>
              <a:rPr lang="en-US" sz="2400" b="1" dirty="0" err="1">
                <a:solidFill>
                  <a:srgbClr val="1F237D"/>
                </a:solidFill>
              </a:rPr>
              <a:t>Direta</a:t>
            </a:r>
            <a:endParaRPr lang="en-US" sz="2400" b="1" dirty="0">
              <a:solidFill>
                <a:srgbClr val="1F23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328592"/>
          </a:xfrm>
        </p:spPr>
        <p:txBody>
          <a:bodyPr/>
          <a:lstStyle/>
          <a:p>
            <a:r>
              <a:rPr lang="en-US" altLang="pt-BR" sz="3600" b="1" dirty="0"/>
              <a:t>Insertion Sort </a:t>
            </a:r>
            <a:r>
              <a:rPr lang="en-US" altLang="pt-BR" sz="3600" b="1" dirty="0" smtClean="0"/>
              <a:t>: </a:t>
            </a:r>
            <a:r>
              <a:rPr lang="en-US" altLang="pt-BR" sz="3600" b="1" dirty="0" err="1" smtClean="0"/>
              <a:t>Análise</a:t>
            </a:r>
            <a:r>
              <a:rPr lang="en-US" altLang="pt-BR" sz="3600" b="1" dirty="0" smtClean="0"/>
              <a:t> do </a:t>
            </a:r>
            <a:r>
              <a:rPr lang="en-US" altLang="pt-BR" sz="3600" b="1" dirty="0" err="1" smtClean="0"/>
              <a:t>Algoritimo</a:t>
            </a:r>
            <a:endParaRPr lang="en-US" altLang="pt-BR" sz="3600" b="1" dirty="0" smtClean="0"/>
          </a:p>
          <a:p>
            <a:pPr lvl="1"/>
            <a:r>
              <a:rPr lang="en-US" altLang="pt-BR" b="1" dirty="0" err="1" smtClean="0">
                <a:solidFill>
                  <a:srgbClr val="1F237D"/>
                </a:solidFill>
              </a:rPr>
              <a:t>Melhor</a:t>
            </a:r>
            <a:r>
              <a:rPr lang="en-US" altLang="pt-BR" b="1" dirty="0" smtClean="0">
                <a:solidFill>
                  <a:srgbClr val="1F237D"/>
                </a:solidFill>
              </a:rPr>
              <a:t> </a:t>
            </a:r>
            <a:r>
              <a:rPr lang="en-US" altLang="pt-BR" b="1" dirty="0" err="1" smtClean="0">
                <a:solidFill>
                  <a:srgbClr val="1F237D"/>
                </a:solidFill>
              </a:rPr>
              <a:t>caso</a:t>
            </a:r>
            <a:r>
              <a:rPr lang="en-US" altLang="pt-BR" b="1" dirty="0" smtClean="0">
                <a:solidFill>
                  <a:srgbClr val="1F237D"/>
                </a:solidFill>
              </a:rPr>
              <a:t> </a:t>
            </a:r>
            <a:r>
              <a:rPr lang="en-US" altLang="pt-BR" dirty="0" smtClean="0">
                <a:sym typeface="Wingdings" pitchFamily="2" charset="2"/>
              </a:rPr>
              <a:t> o </a:t>
            </a:r>
            <a:r>
              <a:rPr lang="en-US" altLang="pt-BR" dirty="0" err="1" smtClean="0">
                <a:sym typeface="Wingdings" pitchFamily="2" charset="2"/>
              </a:rPr>
              <a:t>vetor</a:t>
            </a:r>
            <a:r>
              <a:rPr lang="en-US" altLang="pt-BR" dirty="0" smtClean="0">
                <a:sym typeface="Wingdings" pitchFamily="2" charset="2"/>
              </a:rPr>
              <a:t> </a:t>
            </a:r>
            <a:r>
              <a:rPr lang="en-US" altLang="pt-BR" dirty="0" err="1" smtClean="0">
                <a:sym typeface="Wingdings" pitchFamily="2" charset="2"/>
              </a:rPr>
              <a:t>já</a:t>
            </a:r>
            <a:r>
              <a:rPr lang="en-US" altLang="pt-BR" dirty="0" smtClean="0">
                <a:sym typeface="Wingdings" pitchFamily="2" charset="2"/>
              </a:rPr>
              <a:t> </a:t>
            </a:r>
            <a:r>
              <a:rPr lang="en-US" altLang="pt-BR" dirty="0" err="1" smtClean="0">
                <a:sym typeface="Wingdings" pitchFamily="2" charset="2"/>
              </a:rPr>
              <a:t>esta</a:t>
            </a:r>
            <a:r>
              <a:rPr lang="en-US" altLang="pt-BR" dirty="0" smtClean="0">
                <a:sym typeface="Wingdings" pitchFamily="2" charset="2"/>
              </a:rPr>
              <a:t> </a:t>
            </a:r>
            <a:r>
              <a:rPr lang="en-US" altLang="pt-BR" dirty="0" err="1" smtClean="0">
                <a:sym typeface="Wingdings" pitchFamily="2" charset="2"/>
              </a:rPr>
              <a:t>ordenado</a:t>
            </a:r>
            <a:r>
              <a:rPr lang="en-US" altLang="pt-BR" dirty="0" smtClean="0">
                <a:sym typeface="Wingdings" pitchFamily="2" charset="2"/>
              </a:rPr>
              <a:t>:</a:t>
            </a:r>
          </a:p>
          <a:p>
            <a:pPr lvl="2"/>
            <a:r>
              <a:rPr lang="en-US" altLang="pt-BR" dirty="0" smtClean="0">
                <a:sym typeface="Wingdings" pitchFamily="2" charset="2"/>
              </a:rPr>
              <a:t>É </a:t>
            </a:r>
            <a:r>
              <a:rPr lang="en-US" altLang="pt-BR" dirty="0" err="1" smtClean="0">
                <a:sym typeface="Wingdings" pitchFamily="2" charset="2"/>
              </a:rPr>
              <a:t>necessário</a:t>
            </a:r>
            <a:r>
              <a:rPr lang="en-US" altLang="pt-BR" dirty="0" smtClean="0">
                <a:sym typeface="Wingdings" pitchFamily="2" charset="2"/>
              </a:rPr>
              <a:t> </a:t>
            </a:r>
            <a:r>
              <a:rPr lang="en-US" altLang="pt-BR" dirty="0" err="1" smtClean="0">
                <a:sym typeface="Wingdings" pitchFamily="2" charset="2"/>
              </a:rPr>
              <a:t>pelo</a:t>
            </a:r>
            <a:r>
              <a:rPr lang="en-US" altLang="pt-BR" dirty="0" smtClean="0">
                <a:sym typeface="Wingdings" pitchFamily="2" charset="2"/>
              </a:rPr>
              <a:t> </a:t>
            </a:r>
            <a:r>
              <a:rPr lang="en-US" altLang="pt-BR" dirty="0" err="1" smtClean="0">
                <a:sym typeface="Wingdings" pitchFamily="2" charset="2"/>
              </a:rPr>
              <a:t>menos</a:t>
            </a:r>
            <a:r>
              <a:rPr lang="en-US" altLang="pt-BR" dirty="0" smtClean="0">
                <a:sym typeface="Wingdings" pitchFamily="2" charset="2"/>
              </a:rPr>
              <a:t> </a:t>
            </a:r>
            <a:r>
              <a:rPr lang="en-US" altLang="pt-BR" b="1" dirty="0" err="1" smtClean="0">
                <a:sym typeface="Wingdings" pitchFamily="2" charset="2"/>
              </a:rPr>
              <a:t>uma</a:t>
            </a:r>
            <a:r>
              <a:rPr lang="en-US" altLang="pt-BR" dirty="0" smtClean="0">
                <a:sym typeface="Wingdings" pitchFamily="2" charset="2"/>
              </a:rPr>
              <a:t> </a:t>
            </a:r>
            <a:r>
              <a:rPr lang="en-US" altLang="pt-BR" dirty="0" err="1" smtClean="0">
                <a:sym typeface="Wingdings" pitchFamily="2" charset="2"/>
              </a:rPr>
              <a:t>compração</a:t>
            </a:r>
            <a:r>
              <a:rPr lang="en-US" altLang="pt-BR" dirty="0" smtClean="0">
                <a:sym typeface="Wingdings" pitchFamily="2" charset="2"/>
              </a:rPr>
              <a:t> para </a:t>
            </a:r>
            <a:r>
              <a:rPr lang="en-US" altLang="pt-BR" dirty="0" err="1" smtClean="0">
                <a:sym typeface="Wingdings" pitchFamily="2" charset="2"/>
              </a:rPr>
              <a:t>localizar</a:t>
            </a:r>
            <a:r>
              <a:rPr lang="en-US" altLang="pt-BR" dirty="0" smtClean="0">
                <a:sym typeface="Wingdings" pitchFamily="2" charset="2"/>
              </a:rPr>
              <a:t> a </a:t>
            </a:r>
            <a:r>
              <a:rPr lang="en-US" altLang="pt-BR" dirty="0" err="1" smtClean="0">
                <a:sym typeface="Wingdings" pitchFamily="2" charset="2"/>
              </a:rPr>
              <a:t>posição</a:t>
            </a:r>
            <a:r>
              <a:rPr lang="en-US" altLang="pt-BR" dirty="0" smtClean="0">
                <a:sym typeface="Wingdings" pitchFamily="2" charset="2"/>
              </a:rPr>
              <a:t> da </a:t>
            </a:r>
            <a:r>
              <a:rPr lang="en-US" altLang="pt-BR" dirty="0" err="1" smtClean="0">
                <a:sym typeface="Wingdings" pitchFamily="2" charset="2"/>
              </a:rPr>
              <a:t>chave</a:t>
            </a:r>
            <a:endParaRPr lang="en-US" altLang="pt-BR" dirty="0" smtClean="0">
              <a:sym typeface="Wingdings" pitchFamily="2" charset="2"/>
            </a:endParaRPr>
          </a:p>
          <a:p>
            <a:pPr lvl="2"/>
            <a:r>
              <a:rPr lang="en-US" altLang="pt-BR" dirty="0" smtClean="0"/>
              <a:t>O </a:t>
            </a:r>
            <a:r>
              <a:rPr lang="en-US" altLang="pt-BR" dirty="0" err="1" smtClean="0"/>
              <a:t>método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efetuará</a:t>
            </a:r>
            <a:r>
              <a:rPr lang="en-US" altLang="pt-BR" dirty="0" smtClean="0"/>
              <a:t> um total de </a:t>
            </a:r>
            <a:r>
              <a:rPr lang="en-US" altLang="pt-BR" b="1" dirty="0" smtClean="0"/>
              <a:t>n-1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iterações</a:t>
            </a:r>
            <a:r>
              <a:rPr lang="en-US" altLang="pt-BR" dirty="0" smtClean="0"/>
              <a:t> para </a:t>
            </a:r>
            <a:r>
              <a:rPr lang="en-US" altLang="pt-BR" dirty="0" err="1" smtClean="0"/>
              <a:t>dar</a:t>
            </a:r>
            <a:r>
              <a:rPr lang="en-US" altLang="pt-BR" dirty="0" smtClean="0"/>
              <a:t> o </a:t>
            </a:r>
            <a:r>
              <a:rPr lang="en-US" altLang="pt-BR" dirty="0" err="1" smtClean="0"/>
              <a:t>vetor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como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ordenado</a:t>
            </a:r>
            <a:r>
              <a:rPr lang="en-US" altLang="pt-BR" dirty="0" smtClean="0"/>
              <a:t>.</a:t>
            </a:r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26F2B8-F0F3-42E2-8EF9-0BC17AC90CE6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8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4724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pt-BR" b="1" dirty="0"/>
              <a:t>Insertion Sort : </a:t>
            </a:r>
            <a:r>
              <a:rPr lang="en-US" altLang="pt-BR" b="1" dirty="0" err="1"/>
              <a:t>Análise</a:t>
            </a:r>
            <a:r>
              <a:rPr lang="en-US" altLang="pt-BR" b="1" dirty="0"/>
              <a:t> do </a:t>
            </a:r>
            <a:r>
              <a:rPr lang="en-US" altLang="pt-BR" b="1" dirty="0" err="1"/>
              <a:t>Algoritimo</a:t>
            </a:r>
            <a:r>
              <a:rPr lang="en-US" altLang="pt-BR" b="1" dirty="0"/>
              <a:t> </a:t>
            </a:r>
            <a:endParaRPr lang="en-US" altLang="pt-BR" b="1" dirty="0" smtClean="0"/>
          </a:p>
          <a:p>
            <a:pPr lvl="1">
              <a:defRPr/>
            </a:pPr>
            <a:r>
              <a:rPr lang="en-US" dirty="0" err="1" smtClean="0"/>
              <a:t>Desempenho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 (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):</a:t>
            </a:r>
          </a:p>
          <a:p>
            <a:pPr lvl="2">
              <a:defRPr/>
            </a:pPr>
            <a:r>
              <a:rPr lang="en-US" dirty="0" err="1" smtClean="0"/>
              <a:t>Corresponde</a:t>
            </a:r>
            <a:r>
              <a:rPr lang="en-US" dirty="0" smtClean="0"/>
              <a:t> a </a:t>
            </a:r>
            <a:r>
              <a:rPr lang="en-US" dirty="0" err="1" smtClean="0"/>
              <a:t>média</a:t>
            </a:r>
            <a:r>
              <a:rPr lang="en-US" dirty="0" smtClean="0"/>
              <a:t> do </a:t>
            </a:r>
            <a:r>
              <a:rPr lang="en-US" dirty="0" err="1" smtClean="0"/>
              <a:t>desempenho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extremos</a:t>
            </a:r>
            <a:r>
              <a:rPr lang="en-US" dirty="0" smtClean="0"/>
              <a:t>:</a:t>
            </a:r>
          </a:p>
          <a:p>
            <a:pPr marL="1371600" lvl="3" indent="0">
              <a:buNone/>
              <a:defRPr/>
            </a:pPr>
            <a:r>
              <a:rPr lang="en-US" sz="2400" dirty="0" smtClean="0"/>
              <a:t>         (</a:t>
            </a:r>
            <a:r>
              <a:rPr lang="en-US" sz="2400" b="1" dirty="0" smtClean="0"/>
              <a:t>(n-1)</a:t>
            </a:r>
            <a:r>
              <a:rPr lang="en-US" sz="2400" dirty="0" smtClean="0"/>
              <a:t> + </a:t>
            </a:r>
            <a:r>
              <a:rPr lang="en-US" sz="2400" b="1" dirty="0" smtClean="0"/>
              <a:t>(n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-n)/2</a:t>
            </a:r>
            <a:r>
              <a:rPr lang="en-US" sz="2400" dirty="0" smtClean="0"/>
              <a:t>)/2 = 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n - 2)/4 = </a:t>
            </a:r>
            <a:r>
              <a:rPr lang="en-US" sz="2400" b="1" dirty="0" smtClean="0"/>
              <a:t>O(n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)</a:t>
            </a:r>
          </a:p>
          <a:p>
            <a:pPr marL="1371600" lvl="3" indent="0">
              <a:buNone/>
              <a:defRPr/>
            </a:pPr>
            <a:endParaRPr lang="en-US" sz="1600" b="1" dirty="0" smtClean="0"/>
          </a:p>
          <a:p>
            <a:pPr lvl="1">
              <a:defRPr/>
            </a:pPr>
            <a:r>
              <a:rPr lang="en-US" dirty="0" smtClean="0"/>
              <a:t>O </a:t>
            </a:r>
            <a:r>
              <a:rPr lang="en-US" dirty="0" err="1" smtClean="0"/>
              <a:t>desempenho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 é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r>
              <a:rPr lang="en-US" dirty="0" smtClean="0"/>
              <a:t> de </a:t>
            </a:r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, </a:t>
            </a:r>
          </a:p>
          <a:p>
            <a:pPr lvl="2">
              <a:defRPr/>
            </a:pPr>
            <a:r>
              <a:rPr lang="en-US" dirty="0" smtClean="0"/>
              <a:t>é </a:t>
            </a:r>
            <a:r>
              <a:rPr lang="en-US" dirty="0" err="1" smtClean="0"/>
              <a:t>proporcional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quadrado</a:t>
            </a:r>
            <a:r>
              <a:rPr lang="en-US" dirty="0" smtClean="0"/>
              <a:t> do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do </a:t>
            </a:r>
            <a:r>
              <a:rPr lang="en-US" dirty="0" err="1" smtClean="0"/>
              <a:t>vetor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9BF62AA-B5AC-47E2-B0C1-4C338A034086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94928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pt-BR" b="1" dirty="0"/>
              <a:t>Insertion Sort : </a:t>
            </a:r>
            <a:r>
              <a:rPr lang="en-US" altLang="pt-BR" b="1" dirty="0" err="1"/>
              <a:t>Análise</a:t>
            </a:r>
            <a:r>
              <a:rPr lang="en-US" altLang="pt-BR" b="1" dirty="0"/>
              <a:t> do </a:t>
            </a:r>
            <a:r>
              <a:rPr lang="en-US" altLang="pt-BR" b="1" dirty="0" err="1"/>
              <a:t>Algoritimo</a:t>
            </a:r>
            <a:r>
              <a:rPr lang="en-US" altLang="pt-BR" b="1" dirty="0"/>
              <a:t> </a:t>
            </a:r>
          </a:p>
          <a:p>
            <a:pPr lvl="1">
              <a:defRPr/>
            </a:pPr>
            <a:r>
              <a:rPr lang="en-US" b="1" dirty="0" err="1" smtClean="0"/>
              <a:t>Pior</a:t>
            </a:r>
            <a:r>
              <a:rPr lang="en-US" b="1" dirty="0" smtClean="0"/>
              <a:t> </a:t>
            </a:r>
            <a:r>
              <a:rPr lang="en-US" b="1" dirty="0" err="1" smtClean="0"/>
              <a:t>Caso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vetor</a:t>
            </a:r>
            <a:r>
              <a:rPr lang="en-US" dirty="0" smtClean="0"/>
              <a:t> </a:t>
            </a:r>
            <a:r>
              <a:rPr lang="en-US" dirty="0" err="1" smtClean="0"/>
              <a:t>inversamente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sz="3400" dirty="0" err="1" smtClean="0"/>
              <a:t>Cada</a:t>
            </a:r>
            <a:r>
              <a:rPr lang="en-US" sz="3400" dirty="0" smtClean="0"/>
              <a:t> </a:t>
            </a:r>
            <a:r>
              <a:rPr lang="en-US" sz="3400" dirty="0" err="1" smtClean="0"/>
              <a:t>elemento</a:t>
            </a:r>
            <a:r>
              <a:rPr lang="en-US" sz="3400" dirty="0" smtClean="0"/>
              <a:t> a ser </a:t>
            </a:r>
            <a:r>
              <a:rPr lang="en-US" sz="3400" dirty="0" err="1" smtClean="0"/>
              <a:t>inserido</a:t>
            </a:r>
            <a:r>
              <a:rPr lang="en-US" sz="3400" dirty="0" smtClean="0"/>
              <a:t> </a:t>
            </a:r>
            <a:r>
              <a:rPr lang="en-US" sz="3400" dirty="0" err="1" smtClean="0"/>
              <a:t>será</a:t>
            </a:r>
            <a:r>
              <a:rPr lang="en-US" sz="3400" dirty="0" smtClean="0"/>
              <a:t> </a:t>
            </a:r>
            <a:r>
              <a:rPr lang="en-US" sz="3400" dirty="0" err="1" smtClean="0"/>
              <a:t>menor</a:t>
            </a:r>
            <a:r>
              <a:rPr lang="en-US" sz="3400" dirty="0" smtClean="0"/>
              <a:t> </a:t>
            </a:r>
            <a:r>
              <a:rPr lang="en-US" sz="3400" dirty="0" err="1" smtClean="0"/>
              <a:t>que</a:t>
            </a:r>
            <a:r>
              <a:rPr lang="en-US" sz="3400" dirty="0" smtClean="0"/>
              <a:t> </a:t>
            </a:r>
            <a:r>
              <a:rPr lang="en-US" sz="3400" dirty="0" err="1" smtClean="0"/>
              <a:t>todos</a:t>
            </a:r>
            <a:r>
              <a:rPr lang="en-US" sz="3400" dirty="0" smtClean="0"/>
              <a:t> </a:t>
            </a:r>
            <a:r>
              <a:rPr lang="en-US" sz="3400" dirty="0" err="1" smtClean="0"/>
              <a:t>os</a:t>
            </a:r>
            <a:r>
              <a:rPr lang="en-US" sz="3400" dirty="0" smtClean="0"/>
              <a:t> </a:t>
            </a:r>
            <a:r>
              <a:rPr lang="en-US" sz="3400" dirty="0" err="1" smtClean="0"/>
              <a:t>demais</a:t>
            </a:r>
            <a:r>
              <a:rPr lang="en-US" sz="3400" dirty="0" smtClean="0"/>
              <a:t> </a:t>
            </a:r>
            <a:r>
              <a:rPr lang="en-US" sz="3400" dirty="0" err="1" smtClean="0"/>
              <a:t>já</a:t>
            </a:r>
            <a:r>
              <a:rPr lang="en-US" sz="3400" dirty="0" smtClean="0"/>
              <a:t> </a:t>
            </a:r>
            <a:r>
              <a:rPr lang="en-US" sz="3400" dirty="0" err="1" smtClean="0"/>
              <a:t>ordenados</a:t>
            </a:r>
            <a:endParaRPr lang="en-US" sz="3400" dirty="0" smtClean="0"/>
          </a:p>
          <a:p>
            <a:pPr lvl="2">
              <a:defRPr/>
            </a:pPr>
            <a:r>
              <a:rPr lang="en-US" sz="3400" dirty="0" err="1" smtClean="0"/>
              <a:t>Todos</a:t>
            </a:r>
            <a:r>
              <a:rPr lang="en-US" sz="3400" dirty="0" smtClean="0"/>
              <a:t> </a:t>
            </a:r>
            <a:r>
              <a:rPr lang="en-US" sz="3400" dirty="0" err="1" smtClean="0"/>
              <a:t>os</a:t>
            </a:r>
            <a:r>
              <a:rPr lang="en-US" sz="3400" dirty="0" smtClean="0"/>
              <a:t> </a:t>
            </a:r>
            <a:r>
              <a:rPr lang="en-US" sz="3400" dirty="0" err="1" smtClean="0"/>
              <a:t>elementos</a:t>
            </a:r>
            <a:r>
              <a:rPr lang="en-US" sz="3400" dirty="0" smtClean="0"/>
              <a:t> </a:t>
            </a:r>
            <a:r>
              <a:rPr lang="en-US" sz="3400" dirty="0" err="1" smtClean="0"/>
              <a:t>terão</a:t>
            </a:r>
            <a:r>
              <a:rPr lang="en-US" sz="3400" dirty="0" smtClean="0"/>
              <a:t> que ser </a:t>
            </a:r>
            <a:r>
              <a:rPr lang="en-US" sz="3400" dirty="0" err="1" smtClean="0"/>
              <a:t>deslocados</a:t>
            </a:r>
            <a:r>
              <a:rPr lang="en-US" sz="3400" dirty="0" smtClean="0"/>
              <a:t> </a:t>
            </a:r>
            <a:r>
              <a:rPr lang="en-US" sz="3400" dirty="0" err="1" smtClean="0"/>
              <a:t>uma</a:t>
            </a:r>
            <a:r>
              <a:rPr lang="en-US" sz="3400" dirty="0" smtClean="0"/>
              <a:t> </a:t>
            </a:r>
            <a:r>
              <a:rPr lang="en-US" sz="3400" dirty="0" err="1" smtClean="0"/>
              <a:t>posição</a:t>
            </a:r>
            <a:r>
              <a:rPr lang="en-US" sz="3400" dirty="0" smtClean="0"/>
              <a:t> a </a:t>
            </a:r>
            <a:r>
              <a:rPr lang="en-US" sz="3400" dirty="0" err="1" smtClean="0"/>
              <a:t>direita</a:t>
            </a:r>
            <a:r>
              <a:rPr lang="en-US" sz="3400" dirty="0" smtClean="0"/>
              <a:t>.</a:t>
            </a:r>
          </a:p>
          <a:p>
            <a:pPr lvl="2">
              <a:defRPr/>
            </a:pPr>
            <a:r>
              <a:rPr lang="en-US" sz="3400" dirty="0" smtClean="0"/>
              <a:t>O </a:t>
            </a:r>
            <a:r>
              <a:rPr lang="en-US" sz="3400" b="1" dirty="0" smtClean="0"/>
              <a:t>total de </a:t>
            </a:r>
            <a:r>
              <a:rPr lang="en-US" sz="3400" b="1" dirty="0" err="1" smtClean="0"/>
              <a:t>comparações</a:t>
            </a:r>
            <a:r>
              <a:rPr lang="en-US" sz="3400" b="1" dirty="0" smtClean="0"/>
              <a:t> </a:t>
            </a:r>
            <a:r>
              <a:rPr lang="en-US" sz="3400" dirty="0" err="1" smtClean="0"/>
              <a:t>necessárias</a:t>
            </a:r>
            <a:r>
              <a:rPr lang="en-US" sz="3400" dirty="0" smtClean="0"/>
              <a:t> para a </a:t>
            </a:r>
            <a:r>
              <a:rPr lang="en-US" sz="3400" dirty="0" err="1" smtClean="0"/>
              <a:t>ordenação</a:t>
            </a:r>
            <a:r>
              <a:rPr lang="en-US" sz="3400" dirty="0" smtClean="0"/>
              <a:t> do </a:t>
            </a:r>
            <a:r>
              <a:rPr lang="en-US" sz="3400" dirty="0" err="1" smtClean="0"/>
              <a:t>vetor</a:t>
            </a:r>
            <a:r>
              <a:rPr lang="en-US" sz="3400" dirty="0" smtClean="0"/>
              <a:t>, </a:t>
            </a:r>
            <a:r>
              <a:rPr lang="en-US" sz="3400" dirty="0" err="1" smtClean="0"/>
              <a:t>nessa</a:t>
            </a:r>
            <a:r>
              <a:rPr lang="en-US" sz="3400" dirty="0" smtClean="0"/>
              <a:t> </a:t>
            </a:r>
            <a:r>
              <a:rPr lang="en-US" sz="3400" dirty="0" err="1" smtClean="0"/>
              <a:t>caso</a:t>
            </a:r>
            <a:r>
              <a:rPr lang="en-US" sz="3400" dirty="0" smtClean="0"/>
              <a:t>, </a:t>
            </a:r>
            <a:r>
              <a:rPr lang="en-US" sz="3400" dirty="0" err="1" smtClean="0"/>
              <a:t>será</a:t>
            </a:r>
            <a:r>
              <a:rPr lang="en-US" sz="3400" dirty="0" smtClean="0"/>
              <a:t> a soma da </a:t>
            </a:r>
            <a:r>
              <a:rPr lang="en-US" sz="3400" dirty="0" err="1" smtClean="0"/>
              <a:t>seguinte</a:t>
            </a:r>
            <a:r>
              <a:rPr lang="en-US" sz="3400" dirty="0" smtClean="0"/>
              <a:t> </a:t>
            </a:r>
            <a:r>
              <a:rPr lang="en-US" sz="3400" dirty="0" err="1" smtClean="0"/>
              <a:t>progressão</a:t>
            </a:r>
            <a:r>
              <a:rPr lang="en-US" sz="3400" dirty="0" smtClean="0"/>
              <a:t> </a:t>
            </a:r>
            <a:r>
              <a:rPr lang="en-US" sz="3400" dirty="0" err="1" smtClean="0"/>
              <a:t>aritmética</a:t>
            </a:r>
            <a:r>
              <a:rPr lang="en-US" sz="3400" dirty="0" smtClean="0"/>
              <a:t>:</a:t>
            </a:r>
          </a:p>
          <a:p>
            <a:pPr marL="900113" lvl="2" indent="14288">
              <a:buFont typeface="Arial" charset="0"/>
              <a:buNone/>
              <a:defRPr/>
            </a:pPr>
            <a:r>
              <a:rPr lang="en-US" sz="2900" dirty="0" smtClean="0"/>
              <a:t>		</a:t>
            </a:r>
            <a:r>
              <a:rPr lang="en-US" sz="2900" b="1" dirty="0" smtClean="0">
                <a:solidFill>
                  <a:srgbClr val="7030A0"/>
                </a:solidFill>
              </a:rPr>
              <a:t>(n-1)+(n-2)+…+2+1 = (n</a:t>
            </a:r>
            <a:r>
              <a:rPr lang="en-US" sz="2900" b="1" baseline="30000" dirty="0" smtClean="0">
                <a:solidFill>
                  <a:srgbClr val="7030A0"/>
                </a:solidFill>
              </a:rPr>
              <a:t>2</a:t>
            </a:r>
            <a:r>
              <a:rPr lang="en-US" sz="2900" b="1" dirty="0" smtClean="0">
                <a:solidFill>
                  <a:srgbClr val="7030A0"/>
                </a:solidFill>
              </a:rPr>
              <a:t>-n)/</a:t>
            </a:r>
          </a:p>
          <a:p>
            <a:pPr lvl="1">
              <a:defRPr/>
            </a:pPr>
            <a:r>
              <a:rPr lang="en-US" dirty="0" smtClean="0">
                <a:solidFill>
                  <a:srgbClr val="091693"/>
                </a:solidFill>
              </a:rPr>
              <a:t>O </a:t>
            </a:r>
            <a:r>
              <a:rPr lang="en-US" dirty="0" err="1" smtClean="0">
                <a:solidFill>
                  <a:srgbClr val="091693"/>
                </a:solidFill>
              </a:rPr>
              <a:t>método</a:t>
            </a:r>
            <a:r>
              <a:rPr lang="en-US" dirty="0" smtClean="0">
                <a:solidFill>
                  <a:srgbClr val="091693"/>
                </a:solidFill>
              </a:rPr>
              <a:t> </a:t>
            </a:r>
            <a:r>
              <a:rPr lang="en-US" b="1" dirty="0" err="1" smtClean="0">
                <a:solidFill>
                  <a:srgbClr val="091693"/>
                </a:solidFill>
              </a:rPr>
              <a:t>não</a:t>
            </a:r>
            <a:r>
              <a:rPr lang="en-US" b="1" dirty="0" smtClean="0">
                <a:solidFill>
                  <a:srgbClr val="091693"/>
                </a:solidFill>
              </a:rPr>
              <a:t> é </a:t>
            </a:r>
            <a:r>
              <a:rPr lang="en-US" b="1" dirty="0" err="1">
                <a:solidFill>
                  <a:srgbClr val="091693"/>
                </a:solidFill>
              </a:rPr>
              <a:t>indicado</a:t>
            </a:r>
            <a:r>
              <a:rPr lang="en-US" b="1" dirty="0">
                <a:solidFill>
                  <a:srgbClr val="091693"/>
                </a:solidFill>
              </a:rPr>
              <a:t> </a:t>
            </a:r>
            <a:r>
              <a:rPr lang="en-US" dirty="0">
                <a:solidFill>
                  <a:srgbClr val="091693"/>
                </a:solidFill>
              </a:rPr>
              <a:t>para </a:t>
            </a:r>
            <a:r>
              <a:rPr lang="en-US" dirty="0" err="1">
                <a:solidFill>
                  <a:srgbClr val="091693"/>
                </a:solidFill>
              </a:rPr>
              <a:t>vetores</a:t>
            </a:r>
            <a:r>
              <a:rPr lang="en-US" dirty="0">
                <a:solidFill>
                  <a:srgbClr val="091693"/>
                </a:solidFill>
              </a:rPr>
              <a:t> com </a:t>
            </a:r>
            <a:r>
              <a:rPr lang="en-US" dirty="0" err="1">
                <a:solidFill>
                  <a:srgbClr val="091693"/>
                </a:solidFill>
              </a:rPr>
              <a:t>muito</a:t>
            </a:r>
            <a:r>
              <a:rPr lang="en-US" dirty="0">
                <a:solidFill>
                  <a:srgbClr val="091693"/>
                </a:solidFill>
              </a:rPr>
              <a:t> </a:t>
            </a:r>
            <a:r>
              <a:rPr lang="en-US" dirty="0" err="1" smtClean="0">
                <a:solidFill>
                  <a:srgbClr val="091693"/>
                </a:solidFill>
              </a:rPr>
              <a:t>elementos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563F9-8D2C-49D4-8AC5-0CC937609FE0}" type="slidenum">
              <a:rPr lang="pt-BR" smtClean="0"/>
              <a:pPr>
                <a:defRPr/>
              </a:pPr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1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214" y="798041"/>
            <a:ext cx="9132785" cy="5223247"/>
          </a:xfrm>
        </p:spPr>
        <p:txBody>
          <a:bodyPr/>
          <a:lstStyle/>
          <a:p>
            <a:r>
              <a:rPr lang="pt-BR" sz="3600" b="1" dirty="0" smtClean="0"/>
              <a:t>Método Eficientes</a:t>
            </a:r>
          </a:p>
          <a:p>
            <a:pPr lvl="1"/>
            <a:r>
              <a:rPr lang="en-US" altLang="pt-BR" dirty="0" err="1"/>
              <a:t>Ordenação</a:t>
            </a:r>
            <a:r>
              <a:rPr lang="en-US" altLang="pt-BR" dirty="0"/>
              <a:t> </a:t>
            </a:r>
            <a:r>
              <a:rPr lang="en-US" altLang="pt-BR" dirty="0" err="1"/>
              <a:t>por</a:t>
            </a:r>
            <a:r>
              <a:rPr lang="en-US" altLang="pt-BR" dirty="0"/>
              <a:t> </a:t>
            </a:r>
            <a:r>
              <a:rPr lang="en-US" altLang="pt-BR" dirty="0" err="1" smtClean="0"/>
              <a:t>Partição</a:t>
            </a:r>
            <a:r>
              <a:rPr lang="en-US" altLang="pt-BR" dirty="0" smtClean="0"/>
              <a:t> (</a:t>
            </a:r>
            <a:r>
              <a:rPr lang="en-US" altLang="pt-BR" b="1" dirty="0" err="1" smtClean="0"/>
              <a:t>Troca</a:t>
            </a:r>
            <a:r>
              <a:rPr lang="en-US" altLang="pt-BR" b="1" dirty="0" smtClean="0"/>
              <a:t>)</a:t>
            </a:r>
            <a:endParaRPr lang="en-US" altLang="pt-BR" b="1" dirty="0"/>
          </a:p>
          <a:p>
            <a:pPr lvl="2"/>
            <a:r>
              <a:rPr lang="en-US" altLang="pt-BR" dirty="0" err="1"/>
              <a:t>Método</a:t>
            </a:r>
            <a:r>
              <a:rPr lang="en-US" altLang="pt-BR" dirty="0"/>
              <a:t> de </a:t>
            </a:r>
            <a:r>
              <a:rPr lang="en-US" altLang="pt-BR" dirty="0" err="1"/>
              <a:t>Partição</a:t>
            </a:r>
            <a:r>
              <a:rPr lang="en-US" altLang="pt-BR" dirty="0"/>
              <a:t> e </a:t>
            </a:r>
            <a:r>
              <a:rPr lang="en-US" altLang="pt-BR" dirty="0" err="1" smtClean="0"/>
              <a:t>Troca</a:t>
            </a:r>
            <a:r>
              <a:rPr lang="en-US" altLang="pt-BR" dirty="0" smtClean="0"/>
              <a:t> (</a:t>
            </a:r>
            <a:r>
              <a:rPr lang="en-US" altLang="pt-BR" dirty="0"/>
              <a:t>Quicksort)</a:t>
            </a:r>
          </a:p>
          <a:p>
            <a:pPr lvl="2"/>
            <a:endParaRPr lang="en-US" altLang="pt-BR" dirty="0"/>
          </a:p>
          <a:p>
            <a:pPr lvl="1"/>
            <a:r>
              <a:rPr lang="en-US" altLang="pt-BR" dirty="0" err="1"/>
              <a:t>Ordenação</a:t>
            </a:r>
            <a:r>
              <a:rPr lang="en-US" altLang="pt-BR" dirty="0"/>
              <a:t> </a:t>
            </a:r>
            <a:r>
              <a:rPr lang="en-US" altLang="pt-BR" dirty="0" err="1"/>
              <a:t>por</a:t>
            </a:r>
            <a:r>
              <a:rPr lang="en-US" altLang="pt-BR" dirty="0"/>
              <a:t> </a:t>
            </a:r>
            <a:r>
              <a:rPr lang="en-US" altLang="pt-BR" dirty="0" err="1" smtClean="0"/>
              <a:t>Empilhamento</a:t>
            </a:r>
            <a:r>
              <a:rPr lang="en-US" altLang="pt-BR" dirty="0" smtClean="0"/>
              <a:t>/Heap (</a:t>
            </a:r>
            <a:r>
              <a:rPr lang="en-US" altLang="pt-BR" b="1" dirty="0" err="1" smtClean="0"/>
              <a:t>Seleção</a:t>
            </a:r>
            <a:r>
              <a:rPr lang="en-US" altLang="pt-BR" b="1" dirty="0" smtClean="0"/>
              <a:t>)</a:t>
            </a:r>
            <a:endParaRPr lang="en-US" altLang="pt-BR" b="1" dirty="0"/>
          </a:p>
          <a:p>
            <a:pPr lvl="2"/>
            <a:r>
              <a:rPr lang="en-US" altLang="pt-BR" dirty="0" err="1"/>
              <a:t>Método</a:t>
            </a:r>
            <a:r>
              <a:rPr lang="en-US" altLang="pt-BR" dirty="0"/>
              <a:t> de </a:t>
            </a:r>
            <a:r>
              <a:rPr lang="en-US" altLang="pt-BR" dirty="0" err="1"/>
              <a:t>Seleção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 smtClean="0"/>
              <a:t>Árvores</a:t>
            </a:r>
            <a:r>
              <a:rPr lang="en-US" altLang="pt-BR" dirty="0" smtClean="0"/>
              <a:t> (</a:t>
            </a:r>
            <a:r>
              <a:rPr lang="en-US" altLang="pt-BR" dirty="0"/>
              <a:t>Heapsort)</a:t>
            </a:r>
          </a:p>
          <a:p>
            <a:pPr lvl="1"/>
            <a:endParaRPr lang="pt-BR" altLang="pt-BR" dirty="0"/>
          </a:p>
          <a:p>
            <a:pPr lvl="2"/>
            <a:endParaRPr lang="pt-BR" dirty="0" smtClean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4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0" y="980728"/>
            <a:ext cx="8964488" cy="5145435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1F237D"/>
                </a:solidFill>
              </a:rPr>
              <a:t>Selection </a:t>
            </a:r>
            <a:r>
              <a:rPr lang="en-US" sz="4000" b="1" dirty="0" smtClean="0">
                <a:solidFill>
                  <a:srgbClr val="1F237D"/>
                </a:solidFill>
              </a:rPr>
              <a:t>Sort: </a:t>
            </a:r>
            <a:r>
              <a:rPr lang="en-US" sz="4000" b="1" dirty="0" err="1" smtClean="0">
                <a:solidFill>
                  <a:srgbClr val="1F237D"/>
                </a:solidFill>
              </a:rPr>
              <a:t>Ordenação</a:t>
            </a:r>
            <a:r>
              <a:rPr lang="en-US" sz="4000" b="1" dirty="0" smtClean="0">
                <a:solidFill>
                  <a:srgbClr val="1F237D"/>
                </a:solidFill>
              </a:rPr>
              <a:t> </a:t>
            </a:r>
            <a:r>
              <a:rPr lang="en-US" sz="4000" b="1" dirty="0" err="1" smtClean="0">
                <a:solidFill>
                  <a:srgbClr val="1F237D"/>
                </a:solidFill>
              </a:rPr>
              <a:t>por</a:t>
            </a:r>
            <a:r>
              <a:rPr lang="en-US" sz="4000" b="1" dirty="0" smtClean="0">
                <a:solidFill>
                  <a:srgbClr val="1F237D"/>
                </a:solidFill>
              </a:rPr>
              <a:t> </a:t>
            </a:r>
            <a:r>
              <a:rPr lang="en-US" sz="4000" b="1" dirty="0" err="1" smtClean="0">
                <a:solidFill>
                  <a:srgbClr val="1F237D"/>
                </a:solidFill>
              </a:rPr>
              <a:t>seleção</a:t>
            </a:r>
            <a:endParaRPr lang="en-US" sz="4000" b="1" dirty="0">
              <a:solidFill>
                <a:srgbClr val="1F237D"/>
              </a:solidFill>
            </a:endParaRPr>
          </a:p>
          <a:p>
            <a:pPr lvl="1"/>
            <a:r>
              <a:rPr lang="en-US" altLang="pt-BR" dirty="0" err="1" smtClean="0"/>
              <a:t>Médetodo</a:t>
            </a:r>
            <a:r>
              <a:rPr lang="en-US" altLang="pt-BR" dirty="0" smtClean="0"/>
              <a:t> de </a:t>
            </a:r>
            <a:r>
              <a:rPr lang="en-US" altLang="pt-BR" dirty="0" err="1" smtClean="0"/>
              <a:t>ordenação</a:t>
            </a:r>
            <a:r>
              <a:rPr lang="en-US" altLang="pt-BR" dirty="0" smtClean="0"/>
              <a:t> /</a:t>
            </a:r>
            <a:r>
              <a:rPr lang="en-US" altLang="pt-BR" dirty="0" err="1" smtClean="0"/>
              <a:t>classificação</a:t>
            </a:r>
            <a:r>
              <a:rPr lang="en-US" altLang="pt-BR" dirty="0" smtClean="0"/>
              <a:t> que  </a:t>
            </a:r>
            <a:r>
              <a:rPr lang="en-US" altLang="pt-BR" dirty="0" err="1" smtClean="0"/>
              <a:t>consiste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em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uma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seleção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sucessiva</a:t>
            </a:r>
            <a:r>
              <a:rPr lang="en-US" altLang="pt-BR" dirty="0" smtClean="0"/>
              <a:t> do </a:t>
            </a:r>
            <a:r>
              <a:rPr lang="en-US" altLang="pt-BR" b="1" dirty="0" err="1" smtClean="0"/>
              <a:t>menor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ou</a:t>
            </a:r>
            <a:r>
              <a:rPr lang="en-US" altLang="pt-BR" dirty="0" smtClean="0"/>
              <a:t> do </a:t>
            </a:r>
            <a:r>
              <a:rPr lang="en-US" altLang="pt-BR" b="1" dirty="0" err="1" smtClean="0"/>
              <a:t>maior</a:t>
            </a:r>
            <a:r>
              <a:rPr lang="en-US" altLang="pt-BR" dirty="0" smtClean="0"/>
              <a:t> valor </a:t>
            </a:r>
            <a:r>
              <a:rPr lang="en-US" altLang="pt-BR" dirty="0" err="1" smtClean="0"/>
              <a:t>contido</a:t>
            </a:r>
            <a:r>
              <a:rPr lang="en-US" altLang="pt-BR" dirty="0" smtClean="0"/>
              <a:t> no </a:t>
            </a:r>
            <a:r>
              <a:rPr lang="en-US" altLang="pt-BR" dirty="0" err="1" smtClean="0"/>
              <a:t>vetor</a:t>
            </a:r>
            <a:r>
              <a:rPr lang="en-US" altLang="pt-BR" dirty="0" smtClean="0"/>
              <a:t>, </a:t>
            </a:r>
            <a:r>
              <a:rPr lang="en-US" altLang="pt-BR" dirty="0" err="1" smtClean="0"/>
              <a:t>dependendo</a:t>
            </a:r>
            <a:r>
              <a:rPr lang="en-US" altLang="pt-BR" dirty="0" smtClean="0"/>
              <a:t> se a </a:t>
            </a:r>
            <a:r>
              <a:rPr lang="en-US" altLang="pt-BR" dirty="0" err="1" smtClean="0"/>
              <a:t>classificação</a:t>
            </a:r>
            <a:r>
              <a:rPr lang="en-US" altLang="pt-BR" dirty="0" smtClean="0"/>
              <a:t> dos </a:t>
            </a:r>
            <a:r>
              <a:rPr lang="en-US" altLang="pt-BR" dirty="0" err="1" smtClean="0"/>
              <a:t>elementos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será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em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ordem</a:t>
            </a:r>
            <a:r>
              <a:rPr lang="en-US" altLang="pt-BR" dirty="0" smtClean="0"/>
              <a:t> </a:t>
            </a:r>
            <a:r>
              <a:rPr lang="en-US" altLang="pt-BR" b="1" dirty="0" err="1" smtClean="0"/>
              <a:t>crescente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ou</a:t>
            </a:r>
            <a:r>
              <a:rPr lang="en-US" altLang="pt-BR" dirty="0" smtClean="0"/>
              <a:t> </a:t>
            </a:r>
            <a:r>
              <a:rPr lang="en-US" altLang="pt-BR" b="1" dirty="0" err="1" smtClean="0"/>
              <a:t>decrescente</a:t>
            </a:r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5D158C-BA86-4F31-9779-6FC0CCBD7393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8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545038"/>
          </a:xfrm>
        </p:spPr>
        <p:txBody>
          <a:bodyPr/>
          <a:lstStyle/>
          <a:p>
            <a:pPr>
              <a:defRPr/>
            </a:pPr>
            <a:r>
              <a:rPr lang="en-US" sz="3600" b="1" dirty="0"/>
              <a:t>Selection Sort: </a:t>
            </a:r>
            <a:r>
              <a:rPr lang="en-US" sz="3600" b="1" dirty="0" err="1" smtClean="0"/>
              <a:t>Método</a:t>
            </a:r>
            <a:r>
              <a:rPr lang="en-US" sz="3600" b="1" dirty="0" smtClean="0"/>
              <a:t> </a:t>
            </a:r>
            <a:r>
              <a:rPr lang="en-US" sz="3600" b="1" dirty="0" err="1"/>
              <a:t>por</a:t>
            </a:r>
            <a:r>
              <a:rPr lang="en-US" sz="3600" b="1" dirty="0"/>
              <a:t> </a:t>
            </a:r>
            <a:r>
              <a:rPr lang="en-US" sz="3600" b="1" dirty="0" err="1"/>
              <a:t>seleção</a:t>
            </a:r>
            <a:endParaRPr lang="en-US" sz="3600" b="1" dirty="0"/>
          </a:p>
          <a:p>
            <a:pPr lvl="1">
              <a:defRPr/>
            </a:pPr>
            <a:r>
              <a:rPr lang="en-US" sz="3200" b="1" dirty="0" err="1"/>
              <a:t>Método</a:t>
            </a:r>
            <a:r>
              <a:rPr lang="en-US" sz="3200" b="1" dirty="0"/>
              <a:t> de </a:t>
            </a:r>
            <a:r>
              <a:rPr lang="en-US" sz="3200" b="1" dirty="0" err="1"/>
              <a:t>ordenação</a:t>
            </a:r>
            <a:r>
              <a:rPr lang="en-US" sz="3200" b="1" dirty="0"/>
              <a:t> do </a:t>
            </a:r>
            <a:r>
              <a:rPr lang="en-US" sz="3200" b="1" dirty="0" err="1"/>
              <a:t>algoritmo</a:t>
            </a:r>
            <a:endParaRPr lang="en-US" sz="3200" b="1" dirty="0"/>
          </a:p>
          <a:p>
            <a:pPr lvl="2"/>
            <a:r>
              <a:rPr lang="en-US" altLang="pt-BR" sz="3200" dirty="0" smtClean="0"/>
              <a:t>A </a:t>
            </a:r>
            <a:r>
              <a:rPr lang="en-US" altLang="pt-BR" sz="3200" dirty="0" err="1" smtClean="0"/>
              <a:t>cada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passo</a:t>
            </a:r>
            <a:r>
              <a:rPr lang="en-US" altLang="pt-BR" sz="3200" dirty="0" smtClean="0"/>
              <a:t>, o </a:t>
            </a:r>
            <a:r>
              <a:rPr lang="en-US" altLang="pt-BR" sz="3200" dirty="0" err="1" smtClean="0"/>
              <a:t>elemento</a:t>
            </a:r>
            <a:r>
              <a:rPr lang="en-US" altLang="pt-BR" sz="3200" dirty="0" smtClean="0"/>
              <a:t> de </a:t>
            </a:r>
            <a:r>
              <a:rPr lang="en-US" altLang="pt-BR" sz="3200" dirty="0" err="1" smtClean="0"/>
              <a:t>menor</a:t>
            </a:r>
            <a:r>
              <a:rPr lang="en-US" altLang="pt-BR" sz="3200" dirty="0" smtClean="0"/>
              <a:t> (</a:t>
            </a:r>
            <a:r>
              <a:rPr lang="en-US" altLang="pt-BR" sz="3200" dirty="0" err="1" smtClean="0"/>
              <a:t>ou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maior</a:t>
            </a:r>
            <a:r>
              <a:rPr lang="en-US" altLang="pt-BR" sz="3200" dirty="0" smtClean="0"/>
              <a:t>) valor é </a:t>
            </a:r>
            <a:r>
              <a:rPr lang="en-US" altLang="pt-BR" sz="3200" b="1" dirty="0" err="1" smtClean="0"/>
              <a:t>selecionado</a:t>
            </a:r>
            <a:r>
              <a:rPr lang="en-US" altLang="pt-BR" sz="3200" dirty="0" smtClean="0"/>
              <a:t> e </a:t>
            </a:r>
            <a:r>
              <a:rPr lang="en-US" altLang="pt-BR" sz="3200" dirty="0" err="1" smtClean="0"/>
              <a:t>colocado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em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sua</a:t>
            </a:r>
            <a:r>
              <a:rPr lang="en-US" altLang="pt-BR" sz="3200" dirty="0" smtClean="0"/>
              <a:t> </a:t>
            </a:r>
            <a:r>
              <a:rPr lang="en-US" altLang="pt-BR" sz="3200" b="1" dirty="0" err="1" smtClean="0"/>
              <a:t>posição</a:t>
            </a:r>
            <a:r>
              <a:rPr lang="en-US" altLang="pt-BR" sz="3200" b="1" dirty="0" smtClean="0"/>
              <a:t> </a:t>
            </a:r>
            <a:r>
              <a:rPr lang="en-US" altLang="pt-BR" sz="3200" b="1" dirty="0" err="1" smtClean="0"/>
              <a:t>correta</a:t>
            </a:r>
            <a:r>
              <a:rPr lang="en-US" altLang="pt-BR" sz="3200" b="1" dirty="0" smtClean="0"/>
              <a:t> </a:t>
            </a:r>
            <a:r>
              <a:rPr lang="en-US" altLang="pt-BR" sz="3200" dirty="0" err="1" smtClean="0"/>
              <a:t>dentro</a:t>
            </a:r>
            <a:r>
              <a:rPr lang="en-US" altLang="pt-BR" sz="3200" dirty="0" smtClean="0"/>
              <a:t> do </a:t>
            </a:r>
            <a:r>
              <a:rPr lang="en-US" altLang="pt-BR" sz="3200" dirty="0" err="1" smtClean="0"/>
              <a:t>vetor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classificado</a:t>
            </a:r>
            <a:r>
              <a:rPr lang="en-US" altLang="pt-BR" sz="3200" dirty="0" smtClean="0"/>
              <a:t> </a:t>
            </a:r>
          </a:p>
          <a:p>
            <a:pPr lvl="2"/>
            <a:r>
              <a:rPr lang="en-US" altLang="pt-BR" sz="3200" dirty="0" err="1" smtClean="0"/>
              <a:t>Esse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processo</a:t>
            </a:r>
            <a:r>
              <a:rPr lang="en-US" altLang="pt-BR" sz="3200" dirty="0" smtClean="0"/>
              <a:t> é </a:t>
            </a:r>
            <a:r>
              <a:rPr lang="en-US" altLang="pt-BR" sz="3200" b="1" dirty="0" err="1" smtClean="0"/>
              <a:t>repetido</a:t>
            </a:r>
            <a:r>
              <a:rPr lang="en-US" altLang="pt-BR" sz="3200" dirty="0" smtClean="0"/>
              <a:t> para o </a:t>
            </a:r>
            <a:r>
              <a:rPr lang="en-US" altLang="pt-BR" sz="3200" dirty="0" err="1" smtClean="0"/>
              <a:t>segmento</a:t>
            </a:r>
            <a:r>
              <a:rPr lang="en-US" altLang="pt-BR" sz="3200" dirty="0" smtClean="0"/>
              <a:t> do </a:t>
            </a:r>
            <a:r>
              <a:rPr lang="en-US" altLang="pt-BR" sz="3200" dirty="0" err="1" smtClean="0"/>
              <a:t>vetor</a:t>
            </a:r>
            <a:r>
              <a:rPr lang="en-US" altLang="pt-BR" sz="3200" dirty="0" smtClean="0"/>
              <a:t> que </a:t>
            </a:r>
            <a:r>
              <a:rPr lang="en-US" altLang="pt-BR" sz="3200" dirty="0" err="1" smtClean="0"/>
              <a:t>contém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os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elementos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ainda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não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selecionados</a:t>
            </a:r>
            <a:r>
              <a:rPr lang="en-US" altLang="pt-BR" sz="3200" dirty="0" smtClean="0"/>
              <a:t>.</a:t>
            </a:r>
            <a:endParaRPr lang="pt-BR" altLang="pt-BR" sz="3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11F672-E207-451F-B578-01DC56F1D672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6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/>
              <a:t>Selection </a:t>
            </a:r>
            <a:r>
              <a:rPr lang="en-US" sz="3600" b="1" dirty="0"/>
              <a:t>Sort: </a:t>
            </a:r>
            <a:r>
              <a:rPr lang="en-US" sz="3600" b="1" dirty="0" err="1" smtClean="0"/>
              <a:t>Ordenação</a:t>
            </a:r>
            <a:r>
              <a:rPr lang="en-US" sz="3600" b="1" dirty="0" smtClean="0"/>
              <a:t> </a:t>
            </a:r>
            <a:r>
              <a:rPr lang="en-US" sz="3600" b="1" dirty="0" err="1"/>
              <a:t>por</a:t>
            </a:r>
            <a:r>
              <a:rPr lang="en-US" sz="3600" b="1" dirty="0"/>
              <a:t> </a:t>
            </a:r>
            <a:r>
              <a:rPr lang="en-US" sz="3600" b="1" dirty="0" err="1"/>
              <a:t>seleção</a:t>
            </a:r>
            <a:endParaRPr lang="en-US" sz="3600" b="1" dirty="0" smtClean="0"/>
          </a:p>
          <a:p>
            <a:pPr lvl="1">
              <a:defRPr/>
            </a:pPr>
            <a:r>
              <a:rPr lang="en-US" sz="3200" b="1" dirty="0" err="1" smtClean="0"/>
              <a:t>Método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ordenação</a:t>
            </a:r>
            <a:r>
              <a:rPr lang="en-US" sz="3200" b="1" dirty="0" smtClean="0"/>
              <a:t> do </a:t>
            </a:r>
            <a:r>
              <a:rPr lang="en-US" sz="3200" b="1" dirty="0" err="1" smtClean="0"/>
              <a:t>algoritmo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cont</a:t>
            </a:r>
            <a:r>
              <a:rPr lang="en-US" sz="3200" b="1" dirty="0" smtClean="0"/>
              <a:t>…)</a:t>
            </a:r>
          </a:p>
          <a:p>
            <a:pPr lvl="2">
              <a:defRPr/>
            </a:pPr>
            <a:r>
              <a:rPr lang="en-US" sz="2800" dirty="0" smtClean="0"/>
              <a:t>O </a:t>
            </a:r>
            <a:r>
              <a:rPr lang="en-US" sz="2800" dirty="0" err="1" smtClean="0"/>
              <a:t>vetor</a:t>
            </a:r>
            <a:r>
              <a:rPr lang="en-US" sz="2800" dirty="0" smtClean="0"/>
              <a:t> é </a:t>
            </a:r>
            <a:r>
              <a:rPr lang="en-US" sz="2800" dirty="0" err="1" smtClean="0"/>
              <a:t>dividido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dois</a:t>
            </a:r>
            <a:r>
              <a:rPr lang="en-US" sz="2800" dirty="0" smtClean="0"/>
              <a:t> </a:t>
            </a:r>
            <a:r>
              <a:rPr lang="en-US" sz="2800" dirty="0" err="1" smtClean="0"/>
              <a:t>segmentos</a:t>
            </a:r>
            <a:r>
              <a:rPr lang="en-US" sz="2800" dirty="0" smtClean="0"/>
              <a:t>: o </a:t>
            </a:r>
            <a:r>
              <a:rPr lang="en-US" sz="2800" b="1" dirty="0" err="1" smtClean="0"/>
              <a:t>primeiro</a:t>
            </a:r>
            <a:r>
              <a:rPr lang="en-US" sz="2800" b="1" dirty="0" smtClean="0"/>
              <a:t> </a:t>
            </a:r>
            <a:r>
              <a:rPr lang="en-US" sz="2800" dirty="0" err="1" smtClean="0"/>
              <a:t>contendo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b="1" dirty="0" err="1" smtClean="0"/>
              <a:t>valores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já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classificados</a:t>
            </a:r>
            <a:r>
              <a:rPr lang="en-US" sz="2800" dirty="0" smtClean="0"/>
              <a:t> e o </a:t>
            </a:r>
            <a:r>
              <a:rPr lang="en-US" sz="2800" b="1" dirty="0" err="1" smtClean="0"/>
              <a:t>segundo</a:t>
            </a:r>
            <a:r>
              <a:rPr lang="en-US" sz="2800" b="1" dirty="0" smtClean="0"/>
              <a:t> </a:t>
            </a:r>
            <a:r>
              <a:rPr lang="en-US" sz="2800" dirty="0" err="1" smtClean="0"/>
              <a:t>contendo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b="1" dirty="0" err="1" smtClean="0"/>
              <a:t>elementos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ainda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não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selecionados</a:t>
            </a:r>
            <a:endParaRPr lang="en-US" sz="2800" dirty="0" smtClean="0"/>
          </a:p>
          <a:p>
            <a:pPr lvl="2">
              <a:defRPr/>
            </a:pPr>
            <a:r>
              <a:rPr lang="en-US" sz="2800" b="1" dirty="0" err="1" smtClean="0"/>
              <a:t>Inicialmente</a:t>
            </a:r>
            <a:r>
              <a:rPr lang="en-US" sz="2800" dirty="0" smtClean="0"/>
              <a:t>, o </a:t>
            </a:r>
            <a:r>
              <a:rPr lang="en-US" sz="2800" dirty="0" err="1" smtClean="0"/>
              <a:t>primeiro</a:t>
            </a:r>
            <a:r>
              <a:rPr lang="en-US" sz="2800" dirty="0" smtClean="0"/>
              <a:t> </a:t>
            </a:r>
            <a:r>
              <a:rPr lang="en-US" sz="2800" dirty="0" err="1" smtClean="0"/>
              <a:t>segmento</a:t>
            </a:r>
            <a:r>
              <a:rPr lang="en-US" sz="2800" dirty="0" smtClean="0"/>
              <a:t> </a:t>
            </a:r>
            <a:r>
              <a:rPr lang="en-US" sz="2800" dirty="0" err="1" smtClean="0"/>
              <a:t>está</a:t>
            </a:r>
            <a:r>
              <a:rPr lang="en-US" sz="2800" dirty="0" smtClean="0"/>
              <a:t> </a:t>
            </a:r>
            <a:r>
              <a:rPr lang="en-US" sz="2800" dirty="0" err="1" smtClean="0"/>
              <a:t>vazio</a:t>
            </a:r>
            <a:r>
              <a:rPr lang="en-US" sz="2800" dirty="0" smtClean="0"/>
              <a:t> e o </a:t>
            </a:r>
            <a:r>
              <a:rPr lang="en-US" sz="2800" dirty="0" err="1" smtClean="0"/>
              <a:t>segundo</a:t>
            </a:r>
            <a:r>
              <a:rPr lang="en-US" sz="2800" dirty="0" smtClean="0"/>
              <a:t> </a:t>
            </a:r>
            <a:r>
              <a:rPr lang="en-US" sz="2800" dirty="0" err="1" smtClean="0"/>
              <a:t>segmento</a:t>
            </a:r>
            <a:r>
              <a:rPr lang="en-US" sz="2800" dirty="0" smtClean="0"/>
              <a:t> </a:t>
            </a:r>
            <a:r>
              <a:rPr lang="en-US" sz="2800" dirty="0" err="1" smtClean="0"/>
              <a:t>contém</a:t>
            </a:r>
            <a:r>
              <a:rPr lang="en-US" sz="2800" dirty="0" smtClean="0"/>
              <a:t> </a:t>
            </a:r>
            <a:r>
              <a:rPr lang="en-US" sz="2800" dirty="0" err="1" smtClean="0"/>
              <a:t>todos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elementos</a:t>
            </a:r>
            <a:r>
              <a:rPr lang="en-US" sz="2800" dirty="0" smtClean="0"/>
              <a:t> do </a:t>
            </a:r>
            <a:r>
              <a:rPr lang="en-US" sz="2800" dirty="0" err="1" smtClean="0"/>
              <a:t>vetor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18A0EA-844A-4C54-A01E-CEE8D4B77CD8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2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80728"/>
            <a:ext cx="9036496" cy="5544616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 err="1" smtClean="0"/>
              <a:t>Método</a:t>
            </a:r>
            <a:r>
              <a:rPr lang="en-US" b="1" dirty="0" smtClean="0"/>
              <a:t> Selection </a:t>
            </a:r>
            <a:r>
              <a:rPr lang="en-US" b="1" dirty="0"/>
              <a:t>s</a:t>
            </a:r>
            <a:r>
              <a:rPr lang="en-US" b="1" dirty="0" smtClean="0"/>
              <a:t>ort</a:t>
            </a:r>
          </a:p>
          <a:p>
            <a:pPr marL="850392" lvl="1" indent="-457200">
              <a:buFont typeface="+mj-lt"/>
              <a:buAutoNum type="arabicPeriod"/>
              <a:defRPr/>
            </a:pPr>
            <a:r>
              <a:rPr lang="en-US" sz="3300" dirty="0" smtClean="0"/>
              <a:t>É </a:t>
            </a:r>
            <a:r>
              <a:rPr lang="en-US" sz="3300" dirty="0" err="1" smtClean="0"/>
              <a:t>feita</a:t>
            </a:r>
            <a:r>
              <a:rPr lang="en-US" sz="3300" dirty="0" smtClean="0"/>
              <a:t> </a:t>
            </a:r>
            <a:r>
              <a:rPr lang="en-US" sz="3300" dirty="0" err="1" smtClean="0"/>
              <a:t>uma</a:t>
            </a:r>
            <a:r>
              <a:rPr lang="en-US" sz="3300" dirty="0" smtClean="0"/>
              <a:t> </a:t>
            </a:r>
            <a:r>
              <a:rPr lang="en-US" sz="3300" dirty="0" err="1" smtClean="0"/>
              <a:t>varredura</a:t>
            </a:r>
            <a:r>
              <a:rPr lang="en-US" sz="3300" dirty="0" smtClean="0"/>
              <a:t> no </a:t>
            </a:r>
            <a:r>
              <a:rPr lang="en-US" sz="3300" dirty="0" err="1" smtClean="0"/>
              <a:t>segmento</a:t>
            </a:r>
            <a:r>
              <a:rPr lang="en-US" sz="3300" dirty="0" smtClean="0"/>
              <a:t> que </a:t>
            </a:r>
            <a:r>
              <a:rPr lang="en-US" sz="3300" dirty="0" err="1" smtClean="0"/>
              <a:t>contém</a:t>
            </a:r>
            <a:r>
              <a:rPr lang="en-US" sz="3300" dirty="0" smtClean="0"/>
              <a:t> </a:t>
            </a:r>
            <a:r>
              <a:rPr lang="en-US" sz="3300" dirty="0" err="1" smtClean="0"/>
              <a:t>os</a:t>
            </a:r>
            <a:r>
              <a:rPr lang="en-US" sz="3300" dirty="0" smtClean="0"/>
              <a:t> </a:t>
            </a:r>
            <a:r>
              <a:rPr lang="en-US" sz="3300" dirty="0" err="1" smtClean="0"/>
              <a:t>elementos</a:t>
            </a:r>
            <a:r>
              <a:rPr lang="en-US" sz="3300" dirty="0" smtClean="0"/>
              <a:t> </a:t>
            </a:r>
            <a:r>
              <a:rPr lang="en-US" sz="3300" dirty="0" err="1" smtClean="0"/>
              <a:t>ainda</a:t>
            </a:r>
            <a:r>
              <a:rPr lang="en-US" sz="3300" dirty="0" smtClean="0"/>
              <a:t> </a:t>
            </a:r>
            <a:r>
              <a:rPr lang="en-US" sz="3300" dirty="0" err="1" smtClean="0"/>
              <a:t>não</a:t>
            </a:r>
            <a:r>
              <a:rPr lang="en-US" sz="3300" dirty="0" smtClean="0"/>
              <a:t> </a:t>
            </a:r>
            <a:r>
              <a:rPr lang="en-US" sz="3300" dirty="0" err="1" smtClean="0"/>
              <a:t>selecionados</a:t>
            </a:r>
            <a:r>
              <a:rPr lang="en-US" sz="3300" dirty="0" smtClean="0"/>
              <a:t>, </a:t>
            </a:r>
            <a:r>
              <a:rPr lang="en-US" sz="3300" dirty="0" err="1" smtClean="0"/>
              <a:t>identificando</a:t>
            </a:r>
            <a:r>
              <a:rPr lang="en-US" sz="3300" dirty="0" smtClean="0"/>
              <a:t> o </a:t>
            </a:r>
            <a:r>
              <a:rPr lang="en-US" sz="3300" dirty="0" err="1" smtClean="0"/>
              <a:t>elemento</a:t>
            </a:r>
            <a:r>
              <a:rPr lang="en-US" sz="3300" dirty="0" smtClean="0"/>
              <a:t> de </a:t>
            </a:r>
            <a:r>
              <a:rPr lang="en-US" sz="3300" b="1" dirty="0" err="1" smtClean="0"/>
              <a:t>menor</a:t>
            </a:r>
            <a:r>
              <a:rPr lang="en-US" sz="3300" dirty="0" smtClean="0"/>
              <a:t> (</a:t>
            </a:r>
            <a:r>
              <a:rPr lang="en-US" sz="3300" dirty="0" err="1" smtClean="0"/>
              <a:t>ou</a:t>
            </a:r>
            <a:r>
              <a:rPr lang="en-US" sz="3300" dirty="0" smtClean="0"/>
              <a:t> </a:t>
            </a:r>
            <a:r>
              <a:rPr lang="en-US" sz="3300" dirty="0" err="1" smtClean="0"/>
              <a:t>maior</a:t>
            </a:r>
            <a:r>
              <a:rPr lang="en-US" sz="3300" dirty="0" smtClean="0"/>
              <a:t>) valor</a:t>
            </a:r>
          </a:p>
          <a:p>
            <a:pPr marL="850392" lvl="1" indent="-457200">
              <a:buFont typeface="+mj-lt"/>
              <a:buAutoNum type="arabicPeriod"/>
              <a:defRPr/>
            </a:pPr>
            <a:r>
              <a:rPr lang="en-US" sz="3300" dirty="0" smtClean="0"/>
              <a:t>O </a:t>
            </a:r>
            <a:r>
              <a:rPr lang="en-US" sz="3300" dirty="0" err="1" smtClean="0"/>
              <a:t>elemento</a:t>
            </a:r>
            <a:r>
              <a:rPr lang="en-US" sz="3300" dirty="0" smtClean="0"/>
              <a:t> </a:t>
            </a:r>
            <a:r>
              <a:rPr lang="en-US" sz="3300" dirty="0" err="1" smtClean="0"/>
              <a:t>identificado</a:t>
            </a:r>
            <a:r>
              <a:rPr lang="en-US" sz="3300" dirty="0" smtClean="0"/>
              <a:t> no </a:t>
            </a:r>
            <a:r>
              <a:rPr lang="en-US" sz="3300" dirty="0" err="1" smtClean="0"/>
              <a:t>passo</a:t>
            </a:r>
            <a:r>
              <a:rPr lang="en-US" sz="3300" dirty="0" smtClean="0"/>
              <a:t> 1 é </a:t>
            </a:r>
            <a:r>
              <a:rPr lang="en-US" sz="3300" dirty="0" err="1" smtClean="0"/>
              <a:t>inserido</a:t>
            </a:r>
            <a:r>
              <a:rPr lang="en-US" sz="3300" dirty="0" smtClean="0"/>
              <a:t> no </a:t>
            </a:r>
            <a:r>
              <a:rPr lang="en-US" sz="3300" dirty="0" err="1" smtClean="0"/>
              <a:t>segmento</a:t>
            </a:r>
            <a:r>
              <a:rPr lang="en-US" sz="3300" dirty="0" smtClean="0"/>
              <a:t> </a:t>
            </a:r>
            <a:r>
              <a:rPr lang="en-US" sz="3300" dirty="0" err="1" smtClean="0"/>
              <a:t>classificado</a:t>
            </a:r>
            <a:r>
              <a:rPr lang="en-US" sz="3300" dirty="0" smtClean="0"/>
              <a:t> </a:t>
            </a:r>
            <a:r>
              <a:rPr lang="en-US" sz="3300" dirty="0" err="1" smtClean="0"/>
              <a:t>na</a:t>
            </a:r>
            <a:r>
              <a:rPr lang="en-US" sz="3300" dirty="0" smtClean="0"/>
              <a:t> </a:t>
            </a:r>
            <a:r>
              <a:rPr lang="en-US" sz="3300" b="1" dirty="0" err="1" smtClean="0"/>
              <a:t>última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posição</a:t>
            </a:r>
            <a:endParaRPr lang="en-US" sz="3300" b="1" dirty="0" smtClean="0"/>
          </a:p>
          <a:p>
            <a:pPr marL="850392" lvl="1" indent="-457200">
              <a:buFont typeface="+mj-lt"/>
              <a:buAutoNum type="arabicPeriod"/>
              <a:defRPr/>
            </a:pPr>
            <a:r>
              <a:rPr lang="en-US" sz="3300" dirty="0" smtClean="0"/>
              <a:t>O </a:t>
            </a:r>
            <a:r>
              <a:rPr lang="en-US" sz="3300" b="1" dirty="0" err="1" smtClean="0"/>
              <a:t>tamanho</a:t>
            </a:r>
            <a:r>
              <a:rPr lang="en-US" sz="3300" b="1" dirty="0" smtClean="0"/>
              <a:t> do </a:t>
            </a:r>
            <a:r>
              <a:rPr lang="en-US" sz="3300" b="1" dirty="0" err="1" smtClean="0"/>
              <a:t>segmento</a:t>
            </a:r>
            <a:r>
              <a:rPr lang="en-US" sz="3300" b="1" dirty="0" smtClean="0"/>
              <a:t> </a:t>
            </a:r>
            <a:r>
              <a:rPr lang="en-US" sz="3300" dirty="0" err="1" smtClean="0"/>
              <a:t>que</a:t>
            </a:r>
            <a:r>
              <a:rPr lang="en-US" sz="3300" dirty="0" smtClean="0"/>
              <a:t> </a:t>
            </a:r>
            <a:r>
              <a:rPr lang="en-US" sz="3300" dirty="0" err="1" smtClean="0"/>
              <a:t>contém</a:t>
            </a:r>
            <a:r>
              <a:rPr lang="en-US" sz="3300" dirty="0" smtClean="0"/>
              <a:t> </a:t>
            </a:r>
            <a:r>
              <a:rPr lang="en-US" sz="3300" dirty="0" err="1" smtClean="0"/>
              <a:t>os</a:t>
            </a:r>
            <a:r>
              <a:rPr lang="en-US" sz="3300" dirty="0" smtClean="0"/>
              <a:t> </a:t>
            </a:r>
            <a:r>
              <a:rPr lang="en-US" sz="3300" dirty="0" err="1" smtClean="0"/>
              <a:t>elementos</a:t>
            </a:r>
            <a:r>
              <a:rPr lang="en-US" sz="3300" dirty="0" smtClean="0"/>
              <a:t> </a:t>
            </a:r>
            <a:r>
              <a:rPr lang="en-US" sz="3300" dirty="0" err="1" smtClean="0"/>
              <a:t>ainda</a:t>
            </a:r>
            <a:r>
              <a:rPr lang="en-US" sz="3300" dirty="0" smtClean="0"/>
              <a:t> </a:t>
            </a:r>
            <a:r>
              <a:rPr lang="en-US" sz="3300" dirty="0" err="1" smtClean="0"/>
              <a:t>não</a:t>
            </a:r>
            <a:r>
              <a:rPr lang="en-US" sz="3300" dirty="0" smtClean="0"/>
              <a:t> </a:t>
            </a:r>
            <a:r>
              <a:rPr lang="en-US" sz="3300" dirty="0" err="1" smtClean="0"/>
              <a:t>selecionados</a:t>
            </a:r>
            <a:r>
              <a:rPr lang="en-US" sz="3300" dirty="0" smtClean="0"/>
              <a:t> é </a:t>
            </a:r>
            <a:r>
              <a:rPr lang="en-US" sz="3300" dirty="0" err="1" smtClean="0"/>
              <a:t>atualizado</a:t>
            </a:r>
            <a:r>
              <a:rPr lang="en-US" sz="3300" dirty="0" smtClean="0"/>
              <a:t>, </a:t>
            </a:r>
            <a:r>
              <a:rPr lang="en-US" sz="3300" dirty="0" err="1" smtClean="0"/>
              <a:t>ou</a:t>
            </a:r>
            <a:r>
              <a:rPr lang="en-US" sz="3300" dirty="0" smtClean="0"/>
              <a:t> </a:t>
            </a:r>
            <a:r>
              <a:rPr lang="en-US" sz="3300" dirty="0" err="1" smtClean="0"/>
              <a:t>seja</a:t>
            </a:r>
            <a:r>
              <a:rPr lang="en-US" sz="3300" dirty="0" smtClean="0"/>
              <a:t>, </a:t>
            </a:r>
            <a:r>
              <a:rPr lang="en-US" sz="3300" b="1" dirty="0" err="1" smtClean="0"/>
              <a:t>diminuído</a:t>
            </a:r>
            <a:r>
              <a:rPr lang="en-US" sz="3300" b="1" dirty="0" smtClean="0"/>
              <a:t> de 1</a:t>
            </a:r>
          </a:p>
          <a:p>
            <a:pPr marL="850392" lvl="1" indent="-457200">
              <a:buFont typeface="+mj-lt"/>
              <a:buAutoNum type="arabicPeriod"/>
              <a:defRPr/>
            </a:pPr>
            <a:r>
              <a:rPr lang="en-US" sz="3300" dirty="0" smtClean="0"/>
              <a:t>O </a:t>
            </a:r>
            <a:r>
              <a:rPr lang="en-US" sz="3300" dirty="0" err="1" smtClean="0"/>
              <a:t>processo</a:t>
            </a:r>
            <a:r>
              <a:rPr lang="en-US" sz="3300" dirty="0" smtClean="0"/>
              <a:t> é </a:t>
            </a:r>
            <a:r>
              <a:rPr lang="en-US" sz="3300" dirty="0" err="1" smtClean="0"/>
              <a:t>repetido</a:t>
            </a:r>
            <a:r>
              <a:rPr lang="en-US" sz="3300" dirty="0" smtClean="0"/>
              <a:t> </a:t>
            </a:r>
            <a:r>
              <a:rPr lang="en-US" sz="3300" dirty="0" err="1" smtClean="0"/>
              <a:t>até</a:t>
            </a:r>
            <a:r>
              <a:rPr lang="en-US" sz="3300" dirty="0" smtClean="0"/>
              <a:t> </a:t>
            </a:r>
            <a:r>
              <a:rPr lang="en-US" sz="3300" dirty="0" err="1" smtClean="0"/>
              <a:t>que</a:t>
            </a:r>
            <a:r>
              <a:rPr lang="en-US" sz="3300" dirty="0" smtClean="0"/>
              <a:t> </a:t>
            </a:r>
            <a:r>
              <a:rPr lang="en-US" sz="3300" dirty="0" err="1" smtClean="0"/>
              <a:t>este</a:t>
            </a:r>
            <a:r>
              <a:rPr lang="en-US" sz="3300" dirty="0" smtClean="0"/>
              <a:t> </a:t>
            </a:r>
            <a:r>
              <a:rPr lang="en-US" sz="3300" dirty="0" err="1" smtClean="0"/>
              <a:t>segmento</a:t>
            </a:r>
            <a:r>
              <a:rPr lang="en-US" sz="3300" dirty="0" smtClean="0"/>
              <a:t> </a:t>
            </a:r>
            <a:r>
              <a:rPr lang="en-US" sz="3300" dirty="0" err="1" smtClean="0"/>
              <a:t>fique</a:t>
            </a:r>
            <a:r>
              <a:rPr lang="en-US" sz="3300" dirty="0" smtClean="0"/>
              <a:t> com </a:t>
            </a:r>
            <a:r>
              <a:rPr lang="en-US" sz="3300" dirty="0" err="1" smtClean="0"/>
              <a:t>apenas</a:t>
            </a:r>
            <a:r>
              <a:rPr lang="en-US" sz="3300" dirty="0" smtClean="0"/>
              <a:t> um </a:t>
            </a:r>
            <a:r>
              <a:rPr lang="en-US" sz="3300" dirty="0" err="1" smtClean="0"/>
              <a:t>elemento</a:t>
            </a:r>
            <a:r>
              <a:rPr lang="en-US" sz="3300" dirty="0" smtClean="0"/>
              <a:t>, </a:t>
            </a:r>
            <a:r>
              <a:rPr lang="en-US" sz="3300" dirty="0" err="1" smtClean="0"/>
              <a:t>que</a:t>
            </a:r>
            <a:r>
              <a:rPr lang="en-US" sz="3300" dirty="0" smtClean="0"/>
              <a:t> é o </a:t>
            </a:r>
            <a:r>
              <a:rPr lang="en-US" sz="3300" b="1" dirty="0" err="1" smtClean="0"/>
              <a:t>maior</a:t>
            </a:r>
            <a:r>
              <a:rPr lang="en-US" sz="3300" b="1" dirty="0" smtClean="0"/>
              <a:t>(</a:t>
            </a:r>
            <a:r>
              <a:rPr lang="en-US" sz="3300" b="1" dirty="0" err="1" smtClean="0"/>
              <a:t>ou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menor</a:t>
            </a:r>
            <a:r>
              <a:rPr lang="en-US" sz="3300" b="1" dirty="0" smtClean="0"/>
              <a:t>) </a:t>
            </a:r>
            <a:r>
              <a:rPr lang="en-US" sz="3300" dirty="0" smtClean="0"/>
              <a:t>valor do </a:t>
            </a:r>
            <a:r>
              <a:rPr lang="en-US" sz="3300" dirty="0" err="1" smtClean="0"/>
              <a:t>vetor</a:t>
            </a:r>
            <a:endParaRPr lang="pt-BR" sz="33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81BBE5-B302-4E14-A54A-57D11140E303}" type="slidenum">
              <a:rPr lang="pt-BR" smtClean="0"/>
              <a:pPr>
                <a:defRPr/>
              </a:pPr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9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569371"/>
          </a:xfrm>
        </p:spPr>
        <p:txBody>
          <a:bodyPr>
            <a:normAutofit fontScale="92500"/>
          </a:bodyPr>
          <a:lstStyle/>
          <a:p>
            <a:pPr>
              <a:buFont typeface="Arial" charset="0"/>
              <a:buNone/>
              <a:defRPr/>
            </a:pPr>
            <a:r>
              <a:rPr lang="en-US" sz="3200" dirty="0" err="1" smtClean="0"/>
              <a:t>Vetor</a:t>
            </a:r>
            <a:r>
              <a:rPr lang="en-US" sz="3200" dirty="0" smtClean="0"/>
              <a:t> </a:t>
            </a:r>
            <a:r>
              <a:rPr lang="en-US" sz="3200" dirty="0" err="1" smtClean="0"/>
              <a:t>Inicial</a:t>
            </a:r>
            <a:r>
              <a:rPr lang="en-US" sz="3200" dirty="0" smtClean="0"/>
              <a:t>  </a:t>
            </a:r>
            <a:r>
              <a:rPr lang="en-US" sz="3200" b="1" dirty="0" smtClean="0"/>
              <a:t>(21  27  </a:t>
            </a:r>
            <a:r>
              <a:rPr lang="en-US" sz="3200" b="1" u="sng" dirty="0" smtClean="0">
                <a:solidFill>
                  <a:srgbClr val="FF3300"/>
                </a:solidFill>
              </a:rPr>
              <a:t>12</a:t>
            </a:r>
            <a:r>
              <a:rPr lang="en-US" sz="3200" b="1" dirty="0" smtClean="0">
                <a:solidFill>
                  <a:srgbClr val="0000FF"/>
                </a:solidFill>
              </a:rPr>
              <a:t>  </a:t>
            </a:r>
            <a:r>
              <a:rPr lang="en-US" sz="3200" b="1" dirty="0" smtClean="0"/>
              <a:t>20  37  19  17  15) </a:t>
            </a:r>
            <a:r>
              <a:rPr lang="en-US" sz="3200" b="1" dirty="0" smtClean="0">
                <a:solidFill>
                  <a:srgbClr val="7030A0"/>
                </a:solidFill>
              </a:rPr>
              <a:t>TAM = 8</a:t>
            </a:r>
          </a:p>
          <a:p>
            <a:pPr>
              <a:buFont typeface="Arial" charset="0"/>
              <a:buNone/>
              <a:defRPr/>
            </a:pPr>
            <a:r>
              <a:rPr lang="en-US" sz="3200" dirty="0" err="1" smtClean="0"/>
              <a:t>Passo</a:t>
            </a:r>
            <a:r>
              <a:rPr lang="en-US" sz="3200" dirty="0" smtClean="0"/>
              <a:t> 1:      </a:t>
            </a:r>
            <a:r>
              <a:rPr lang="en-US" sz="3200" b="1" dirty="0" smtClean="0">
                <a:solidFill>
                  <a:srgbClr val="0000FF"/>
                </a:solidFill>
              </a:rPr>
              <a:t>	</a:t>
            </a:r>
            <a:r>
              <a:rPr lang="en-US" sz="3200" b="1" dirty="0" smtClean="0"/>
              <a:t>(</a:t>
            </a:r>
            <a:r>
              <a:rPr lang="en-US" sz="3200" b="1" dirty="0" smtClean="0">
                <a:solidFill>
                  <a:srgbClr val="091693"/>
                </a:solidFill>
              </a:rPr>
              <a:t>12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b="1" dirty="0" smtClean="0">
                <a:solidFill>
                  <a:srgbClr val="FFC000"/>
                </a:solidFill>
              </a:rPr>
              <a:t>|</a:t>
            </a:r>
            <a:r>
              <a:rPr lang="en-US" sz="3200" b="1" dirty="0" smtClean="0"/>
              <a:t>27  21  20  37  19  17  </a:t>
            </a:r>
            <a:r>
              <a:rPr lang="en-US" sz="3200" b="1" u="sng" dirty="0" smtClean="0">
                <a:solidFill>
                  <a:srgbClr val="FF3300"/>
                </a:solidFill>
              </a:rPr>
              <a:t>15</a:t>
            </a:r>
            <a:r>
              <a:rPr lang="en-US" sz="3200" b="1" dirty="0" smtClean="0"/>
              <a:t>)</a:t>
            </a:r>
            <a:r>
              <a:rPr lang="en-US" sz="3200" b="1" dirty="0" smtClean="0">
                <a:solidFill>
                  <a:srgbClr val="0000FF"/>
                </a:solidFill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</a:rPr>
              <a:t>TAM = 7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/>
              <a:t>Passo</a:t>
            </a:r>
            <a:r>
              <a:rPr lang="en-US" sz="3200" dirty="0" smtClean="0"/>
              <a:t> 2:      </a:t>
            </a:r>
            <a:r>
              <a:rPr lang="en-US" sz="3200" b="1" dirty="0" smtClean="0"/>
              <a:t>	(</a:t>
            </a:r>
            <a:r>
              <a:rPr lang="en-US" sz="3200" b="1" dirty="0" smtClean="0">
                <a:solidFill>
                  <a:srgbClr val="091693"/>
                </a:solidFill>
              </a:rPr>
              <a:t>12  15 </a:t>
            </a:r>
            <a:r>
              <a:rPr lang="en-US" sz="3200" b="1" dirty="0" smtClean="0">
                <a:solidFill>
                  <a:srgbClr val="FFC000"/>
                </a:solidFill>
              </a:rPr>
              <a:t>|</a:t>
            </a:r>
            <a:r>
              <a:rPr lang="en-US" sz="3200" b="1" dirty="0" smtClean="0"/>
              <a:t>21  20  37  19</a:t>
            </a:r>
            <a:r>
              <a:rPr lang="en-US" sz="3200" dirty="0" smtClean="0"/>
              <a:t>  </a:t>
            </a:r>
            <a:r>
              <a:rPr lang="en-US" sz="3200" b="1" u="sng" dirty="0" smtClean="0">
                <a:solidFill>
                  <a:srgbClr val="FF3300"/>
                </a:solidFill>
              </a:rPr>
              <a:t>17</a:t>
            </a:r>
            <a:r>
              <a:rPr lang="en-US" sz="3200" dirty="0" smtClean="0"/>
              <a:t>  </a:t>
            </a:r>
            <a:r>
              <a:rPr lang="en-US" sz="3200" b="1" dirty="0" smtClean="0"/>
              <a:t>27)</a:t>
            </a:r>
            <a:r>
              <a:rPr lang="en-US" sz="3200" b="1" dirty="0" smtClean="0">
                <a:solidFill>
                  <a:srgbClr val="0000FF"/>
                </a:solidFill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</a:rPr>
              <a:t>TAM = 6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/>
              <a:t>Passo</a:t>
            </a:r>
            <a:r>
              <a:rPr lang="en-US" sz="3200" dirty="0" smtClean="0"/>
              <a:t> 3:     </a:t>
            </a:r>
            <a:r>
              <a:rPr lang="en-US" sz="3200" b="1" dirty="0" smtClean="0">
                <a:solidFill>
                  <a:srgbClr val="0000FF"/>
                </a:solidFill>
              </a:rPr>
              <a:t>	</a:t>
            </a:r>
            <a:r>
              <a:rPr lang="en-US" sz="3200" b="1" dirty="0" smtClean="0"/>
              <a:t>(</a:t>
            </a:r>
            <a:r>
              <a:rPr lang="en-US" sz="3200" b="1" dirty="0" smtClean="0">
                <a:solidFill>
                  <a:srgbClr val="091693"/>
                </a:solidFill>
              </a:rPr>
              <a:t>12  15  17 </a:t>
            </a:r>
            <a:r>
              <a:rPr lang="en-US" sz="3200" b="1" dirty="0" smtClean="0">
                <a:solidFill>
                  <a:srgbClr val="FFC000"/>
                </a:solidFill>
              </a:rPr>
              <a:t>|</a:t>
            </a:r>
            <a:r>
              <a:rPr lang="en-US" sz="3200" b="1" dirty="0" smtClean="0"/>
              <a:t>20  37</a:t>
            </a:r>
            <a:r>
              <a:rPr lang="en-US" sz="3200" b="1" dirty="0" smtClean="0">
                <a:solidFill>
                  <a:srgbClr val="0000FF"/>
                </a:solidFill>
              </a:rPr>
              <a:t>  </a:t>
            </a:r>
            <a:r>
              <a:rPr lang="en-US" sz="3200" b="1" u="sng" dirty="0" smtClean="0">
                <a:solidFill>
                  <a:srgbClr val="FF3300"/>
                </a:solidFill>
              </a:rPr>
              <a:t>19</a:t>
            </a:r>
            <a:r>
              <a:rPr lang="en-US" sz="3200" b="1" dirty="0" smtClean="0">
                <a:solidFill>
                  <a:srgbClr val="FF3300"/>
                </a:solidFill>
              </a:rPr>
              <a:t> </a:t>
            </a:r>
            <a:r>
              <a:rPr lang="en-US" sz="3200" dirty="0" smtClean="0"/>
              <a:t> </a:t>
            </a:r>
            <a:r>
              <a:rPr lang="en-US" sz="3200" b="1" dirty="0" smtClean="0"/>
              <a:t>21  27)</a:t>
            </a:r>
            <a:r>
              <a:rPr lang="en-US" sz="3200" b="1" dirty="0" smtClean="0">
                <a:solidFill>
                  <a:srgbClr val="0000FF"/>
                </a:solidFill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</a:rPr>
              <a:t>TAM = 5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/>
              <a:t>Passo</a:t>
            </a:r>
            <a:r>
              <a:rPr lang="en-US" dirty="0" smtClean="0"/>
              <a:t> 4</a:t>
            </a:r>
            <a:r>
              <a:rPr lang="en-US" sz="3200" dirty="0" smtClean="0"/>
              <a:t>:      </a:t>
            </a:r>
            <a:r>
              <a:rPr lang="en-US" sz="3200" b="1" dirty="0" smtClean="0"/>
              <a:t>(</a:t>
            </a:r>
            <a:r>
              <a:rPr lang="en-US" sz="3200" b="1" dirty="0" smtClean="0">
                <a:solidFill>
                  <a:srgbClr val="091693"/>
                </a:solidFill>
              </a:rPr>
              <a:t>12  15  17  1</a:t>
            </a:r>
            <a:r>
              <a:rPr lang="en-US" sz="3200" b="1" dirty="0" smtClean="0">
                <a:solidFill>
                  <a:srgbClr val="CC00CC"/>
                </a:solidFill>
              </a:rPr>
              <a:t>9 </a:t>
            </a:r>
            <a:r>
              <a:rPr lang="en-US" sz="3200" b="1" dirty="0" smtClean="0">
                <a:solidFill>
                  <a:srgbClr val="FFC000"/>
                </a:solidFill>
              </a:rPr>
              <a:t>|</a:t>
            </a:r>
            <a:r>
              <a:rPr lang="en-US" sz="3200" b="1" dirty="0" smtClean="0"/>
              <a:t>37</a:t>
            </a:r>
            <a:r>
              <a:rPr lang="en-US" sz="3200" b="1" dirty="0" smtClean="0">
                <a:solidFill>
                  <a:srgbClr val="0000FF"/>
                </a:solidFill>
              </a:rPr>
              <a:t>  </a:t>
            </a:r>
            <a:r>
              <a:rPr lang="en-US" sz="3200" b="1" u="sng" dirty="0" smtClean="0">
                <a:solidFill>
                  <a:srgbClr val="FF3300"/>
                </a:solidFill>
              </a:rPr>
              <a:t>20</a:t>
            </a:r>
            <a:r>
              <a:rPr lang="en-US" sz="3200" dirty="0" smtClean="0"/>
              <a:t>  </a:t>
            </a:r>
            <a:r>
              <a:rPr lang="en-US" sz="3200" b="1" dirty="0" smtClean="0"/>
              <a:t>21  27) 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TAM = 4</a:t>
            </a:r>
          </a:p>
          <a:p>
            <a:pPr>
              <a:buFont typeface="Arial" charset="0"/>
              <a:buNone/>
              <a:defRPr/>
            </a:pPr>
            <a:r>
              <a:rPr lang="en-US" sz="3200" dirty="0" err="1" smtClean="0"/>
              <a:t>Passo</a:t>
            </a:r>
            <a:r>
              <a:rPr lang="en-US" sz="3200" dirty="0" smtClean="0"/>
              <a:t> 5:     	</a:t>
            </a:r>
            <a:r>
              <a:rPr lang="en-US" sz="3200" b="1" dirty="0" smtClean="0"/>
              <a:t>(</a:t>
            </a:r>
            <a:r>
              <a:rPr lang="en-US" sz="3200" b="1" dirty="0" smtClean="0">
                <a:solidFill>
                  <a:srgbClr val="091693"/>
                </a:solidFill>
              </a:rPr>
              <a:t>12  15  17  19  20 </a:t>
            </a:r>
            <a:r>
              <a:rPr lang="en-US" sz="3200" b="1" dirty="0" smtClean="0">
                <a:solidFill>
                  <a:srgbClr val="FFC000"/>
                </a:solidFill>
              </a:rPr>
              <a:t>|</a:t>
            </a:r>
            <a:r>
              <a:rPr lang="en-US" sz="3200" b="1" dirty="0" smtClean="0"/>
              <a:t>37</a:t>
            </a:r>
            <a:r>
              <a:rPr lang="en-US" sz="3200" b="1" dirty="0" smtClean="0">
                <a:solidFill>
                  <a:srgbClr val="0000FF"/>
                </a:solidFill>
              </a:rPr>
              <a:t>  </a:t>
            </a:r>
            <a:r>
              <a:rPr lang="en-US" sz="3200" b="1" u="sng" dirty="0" smtClean="0">
                <a:solidFill>
                  <a:srgbClr val="FF3300"/>
                </a:solidFill>
              </a:rPr>
              <a:t>21</a:t>
            </a:r>
            <a:r>
              <a:rPr lang="en-US" sz="3200" dirty="0" smtClean="0"/>
              <a:t>  </a:t>
            </a:r>
            <a:r>
              <a:rPr lang="en-US" sz="3200" b="1" dirty="0" smtClean="0"/>
              <a:t>27)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TAM = 3</a:t>
            </a:r>
          </a:p>
          <a:p>
            <a:pPr>
              <a:buFont typeface="Arial" charset="0"/>
              <a:buNone/>
              <a:defRPr/>
            </a:pPr>
            <a:r>
              <a:rPr lang="en-US" sz="3200" dirty="0" err="1" smtClean="0"/>
              <a:t>Passo</a:t>
            </a:r>
            <a:r>
              <a:rPr lang="en-US" sz="3200" dirty="0" smtClean="0"/>
              <a:t> 6:      </a:t>
            </a:r>
            <a:r>
              <a:rPr lang="en-US" sz="3200" b="1" dirty="0" smtClean="0"/>
              <a:t>(</a:t>
            </a:r>
            <a:r>
              <a:rPr lang="en-US" sz="3200" b="1" dirty="0" smtClean="0">
                <a:solidFill>
                  <a:srgbClr val="091693"/>
                </a:solidFill>
              </a:rPr>
              <a:t>12  15  17  19  20  21 </a:t>
            </a:r>
            <a:r>
              <a:rPr lang="en-US" sz="3200" b="1" dirty="0" smtClean="0">
                <a:solidFill>
                  <a:srgbClr val="FFC000"/>
                </a:solidFill>
              </a:rPr>
              <a:t>|</a:t>
            </a:r>
            <a:r>
              <a:rPr lang="en-US" sz="3200" b="1" dirty="0" smtClean="0"/>
              <a:t>37</a:t>
            </a:r>
            <a:r>
              <a:rPr lang="en-US" sz="3200" b="1" dirty="0" smtClean="0">
                <a:solidFill>
                  <a:srgbClr val="0000FF"/>
                </a:solidFill>
              </a:rPr>
              <a:t>  </a:t>
            </a:r>
            <a:r>
              <a:rPr lang="en-US" sz="3200" b="1" u="sng" dirty="0" smtClean="0">
                <a:solidFill>
                  <a:srgbClr val="FF3300"/>
                </a:solidFill>
              </a:rPr>
              <a:t>27</a:t>
            </a:r>
            <a:r>
              <a:rPr lang="en-US" sz="3200" b="1" dirty="0" smtClean="0"/>
              <a:t>)</a:t>
            </a:r>
            <a:r>
              <a:rPr lang="en-US" sz="3200" dirty="0" smtClean="0"/>
              <a:t>  </a:t>
            </a:r>
            <a:r>
              <a:rPr lang="en-US" sz="3200" b="1" dirty="0" smtClean="0">
                <a:solidFill>
                  <a:srgbClr val="7030A0"/>
                </a:solidFill>
              </a:rPr>
              <a:t>TAM = 2</a:t>
            </a:r>
          </a:p>
          <a:p>
            <a:pPr>
              <a:buFont typeface="Arial" charset="0"/>
              <a:buNone/>
              <a:defRPr/>
            </a:pPr>
            <a:r>
              <a:rPr lang="en-US" sz="3200" dirty="0" err="1" smtClean="0"/>
              <a:t>Passo</a:t>
            </a:r>
            <a:r>
              <a:rPr lang="en-US" sz="3200" dirty="0" smtClean="0"/>
              <a:t> 7:      </a:t>
            </a:r>
            <a:r>
              <a:rPr lang="en-US" sz="3200" b="1" dirty="0" smtClean="0"/>
              <a:t>(</a:t>
            </a:r>
            <a:r>
              <a:rPr lang="en-US" sz="3200" b="1" dirty="0" smtClean="0">
                <a:solidFill>
                  <a:srgbClr val="091693"/>
                </a:solidFill>
              </a:rPr>
              <a:t>12  15  17  19  20  21  27 </a:t>
            </a:r>
            <a:r>
              <a:rPr lang="en-US" sz="3200" b="1" dirty="0" smtClean="0">
                <a:solidFill>
                  <a:srgbClr val="FFC000"/>
                </a:solidFill>
              </a:rPr>
              <a:t>|</a:t>
            </a:r>
            <a:r>
              <a:rPr lang="en-US" sz="3200" b="1" dirty="0" smtClean="0">
                <a:solidFill>
                  <a:srgbClr val="0000FF"/>
                </a:solidFill>
              </a:rPr>
              <a:t>37</a:t>
            </a:r>
            <a:r>
              <a:rPr lang="en-US" sz="3200" b="1" dirty="0" smtClean="0"/>
              <a:t>)</a:t>
            </a:r>
            <a:r>
              <a:rPr lang="en-US" sz="3200" b="1" dirty="0" smtClean="0">
                <a:solidFill>
                  <a:srgbClr val="0000FF"/>
                </a:solidFill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</a:rPr>
              <a:t>TAM = 1</a:t>
            </a:r>
          </a:p>
          <a:p>
            <a:pPr>
              <a:buFont typeface="Arial" charset="0"/>
              <a:buNone/>
              <a:defRPr/>
            </a:pPr>
            <a:endParaRPr lang="en-US" sz="3200" dirty="0" smtClean="0"/>
          </a:p>
          <a:p>
            <a:pPr>
              <a:defRPr/>
            </a:pPr>
            <a:endParaRPr lang="pt-BR" sz="3200" dirty="0" smtClean="0"/>
          </a:p>
        </p:txBody>
      </p:sp>
      <p:sp>
        <p:nvSpPr>
          <p:cNvPr id="39939" name="Title 2"/>
          <p:cNvSpPr>
            <a:spLocks noGrp="1"/>
          </p:cNvSpPr>
          <p:nvPr>
            <p:ph type="title" idx="4294967295"/>
          </p:nvPr>
        </p:nvSpPr>
        <p:spPr>
          <a:xfrm>
            <a:off x="0" y="764704"/>
            <a:ext cx="9144000" cy="720080"/>
          </a:xfrm>
          <a:prstGeom prst="rect">
            <a:avLst/>
          </a:prstGeo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pt-BR" sz="3600" b="1" dirty="0" err="1" smtClean="0"/>
              <a:t>Ordenação</a:t>
            </a:r>
            <a:r>
              <a:rPr lang="en-US" altLang="pt-BR" sz="3600" b="1" dirty="0" smtClean="0"/>
              <a:t> </a:t>
            </a:r>
            <a:r>
              <a:rPr lang="en-US" altLang="pt-BR" sz="3600" b="1" dirty="0" err="1" smtClean="0"/>
              <a:t>por</a:t>
            </a:r>
            <a:r>
              <a:rPr lang="en-US" altLang="pt-BR" sz="3600" b="1" dirty="0" smtClean="0"/>
              <a:t> </a:t>
            </a:r>
            <a:r>
              <a:rPr lang="en-US" altLang="pt-BR" sz="3600" b="1" dirty="0" err="1" smtClean="0"/>
              <a:t>Seleção</a:t>
            </a:r>
            <a:r>
              <a:rPr lang="en-US" altLang="pt-BR" sz="3600" b="1" dirty="0" smtClean="0"/>
              <a:t>: </a:t>
            </a:r>
            <a:r>
              <a:rPr lang="en-US" altLang="pt-BR" sz="3600" b="1" dirty="0" err="1" smtClean="0"/>
              <a:t>Exemplo</a:t>
            </a:r>
            <a:r>
              <a:rPr lang="en-US" altLang="pt-BR" sz="3600" b="1" dirty="0" smtClean="0"/>
              <a:t> </a:t>
            </a:r>
            <a:endParaRPr lang="pt-BR" altLang="pt-BR" sz="3600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D6DD866-D248-4CE9-AD8A-9D835CDD091A}" type="slidenum">
              <a:rPr lang="pt-BR" smtClean="0"/>
              <a:pPr>
                <a:defRPr/>
              </a:pPr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7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5400600"/>
          </a:xfrm>
        </p:spPr>
        <p:txBody>
          <a:bodyPr>
            <a:normAutofit fontScale="32500" lnSpcReduction="20000"/>
          </a:bodyPr>
          <a:lstStyle/>
          <a:p>
            <a:pPr>
              <a:buFont typeface="Arial" charset="0"/>
              <a:buNone/>
              <a:defRPr/>
            </a:pPr>
            <a:endParaRPr lang="pt-BR" sz="4500" dirty="0" smtClean="0">
              <a:solidFill>
                <a:srgbClr val="CC00CC"/>
              </a:solidFill>
            </a:endParaRPr>
          </a:p>
          <a:p>
            <a:pPr lvl="1">
              <a:buFont typeface="Arial" charset="0"/>
              <a:buNone/>
              <a:defRPr/>
            </a:pPr>
            <a:r>
              <a:rPr lang="pt-BR" sz="6200" dirty="0" err="1" smtClean="0">
                <a:latin typeface="Arial Narrow" panose="020B0606020202030204" pitchFamily="34" charset="0"/>
              </a:rPr>
              <a:t>Algoritimo</a:t>
            </a:r>
            <a:r>
              <a:rPr lang="pt-BR" sz="6200" dirty="0" smtClean="0">
                <a:latin typeface="Arial Narrow" panose="020B0606020202030204" pitchFamily="34" charset="0"/>
              </a:rPr>
              <a:t> </a:t>
            </a:r>
            <a:r>
              <a:rPr lang="pt-BR" sz="6200" dirty="0" err="1" smtClean="0">
                <a:latin typeface="Arial Narrow" panose="020B0606020202030204" pitchFamily="34" charset="0"/>
              </a:rPr>
              <a:t>selecao_direta</a:t>
            </a:r>
            <a:r>
              <a:rPr lang="pt-BR" sz="6200" dirty="0" smtClean="0">
                <a:latin typeface="Arial Narrow" panose="020B0606020202030204" pitchFamily="34" charset="0"/>
              </a:rPr>
              <a:t> 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var v:</a:t>
            </a:r>
            <a:r>
              <a:rPr lang="en-US" sz="6200" dirty="0" smtClean="0">
                <a:latin typeface="Arial Narrow" panose="020B0606020202030204" pitchFamily="34" charset="0"/>
              </a:rPr>
              <a:t> </a:t>
            </a:r>
            <a:r>
              <a:rPr lang="en-US" sz="6200" dirty="0" err="1" smtClean="0">
                <a:latin typeface="Arial Narrow" panose="020B0606020202030204" pitchFamily="34" charset="0"/>
              </a:rPr>
              <a:t>vetor</a:t>
            </a:r>
            <a:r>
              <a:rPr lang="en-US" sz="6200" dirty="0" smtClean="0">
                <a:latin typeface="Arial Narrow" panose="020B0606020202030204" pitchFamily="34" charset="0"/>
              </a:rPr>
              <a:t> [1..n] de </a:t>
            </a:r>
            <a:r>
              <a:rPr lang="en-US" sz="6200" dirty="0" err="1" smtClean="0">
                <a:latin typeface="Arial Narrow" panose="020B0606020202030204" pitchFamily="34" charset="0"/>
              </a:rPr>
              <a:t>inteiro</a:t>
            </a:r>
            <a:r>
              <a:rPr lang="pt-BR" sz="6200" dirty="0" smtClean="0">
                <a:latin typeface="Arial Narrow" panose="020B0606020202030204" pitchFamily="34" charset="0"/>
              </a:rPr>
              <a:t>;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var  </a:t>
            </a:r>
            <a:r>
              <a:rPr lang="pt-BR" sz="6200" dirty="0" err="1" smtClean="0">
                <a:latin typeface="Arial Narrow" panose="020B0606020202030204" pitchFamily="34" charset="0"/>
              </a:rPr>
              <a:t>aux</a:t>
            </a:r>
            <a:r>
              <a:rPr lang="pt-BR" sz="6200" dirty="0" smtClean="0">
                <a:latin typeface="Arial Narrow" panose="020B0606020202030204" pitchFamily="34" charset="0"/>
              </a:rPr>
              <a:t>, n, i, j, menor: inteiro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inicio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  para i de 1 até n-1 faça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         menor &lt;-- i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         para j de i+1 ate n faça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            se vetor[j]&lt;vetor[menor] então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              menor&lt;--j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            fim se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         fim para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             </a:t>
            </a:r>
            <a:r>
              <a:rPr lang="pt-BR" sz="6200" dirty="0" err="1" smtClean="0">
                <a:latin typeface="Arial Narrow" panose="020B0606020202030204" pitchFamily="34" charset="0"/>
              </a:rPr>
              <a:t>aux</a:t>
            </a:r>
            <a:r>
              <a:rPr lang="pt-BR" sz="6200" dirty="0" smtClean="0">
                <a:latin typeface="Arial Narrow" panose="020B0606020202030204" pitchFamily="34" charset="0"/>
              </a:rPr>
              <a:t>&lt;--vetor[i]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             vetor[i]&lt;--vetor[menor]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             vetor[menor]&lt;--</a:t>
            </a:r>
            <a:r>
              <a:rPr lang="pt-BR" sz="6200" dirty="0" err="1" smtClean="0">
                <a:latin typeface="Arial Narrow" panose="020B0606020202030204" pitchFamily="34" charset="0"/>
              </a:rPr>
              <a:t>aux</a:t>
            </a:r>
            <a:endParaRPr lang="pt-BR" sz="6200" dirty="0" smtClean="0">
              <a:latin typeface="Arial Narrow" panose="020B0606020202030204" pitchFamily="34" charset="0"/>
            </a:endParaRP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    fim para</a:t>
            </a:r>
          </a:p>
          <a:p>
            <a:pPr lvl="1">
              <a:buFont typeface="Arial" charset="0"/>
              <a:buNone/>
              <a:defRPr/>
            </a:pPr>
            <a:r>
              <a:rPr lang="pt-BR" sz="6200" dirty="0" smtClean="0">
                <a:latin typeface="Arial Narrow" panose="020B0606020202030204" pitchFamily="34" charset="0"/>
              </a:rPr>
              <a:t>fim</a:t>
            </a:r>
          </a:p>
          <a:p>
            <a:pPr>
              <a:buFont typeface="Arial" charset="0"/>
              <a:buNone/>
              <a:defRPr/>
            </a:pPr>
            <a:endParaRPr lang="en-US" dirty="0" smtClean="0"/>
          </a:p>
        </p:txBody>
      </p:sp>
      <p:sp>
        <p:nvSpPr>
          <p:cNvPr id="40963" name="Title 2"/>
          <p:cNvSpPr>
            <a:spLocks noGrp="1"/>
          </p:cNvSpPr>
          <p:nvPr>
            <p:ph type="title" idx="4294967295"/>
          </p:nvPr>
        </p:nvSpPr>
        <p:spPr>
          <a:xfrm>
            <a:off x="0" y="764704"/>
            <a:ext cx="9144000" cy="576064"/>
          </a:xfrm>
          <a:prstGeom prst="rect">
            <a:avLst/>
          </a:prstGeo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pt-BR" sz="3200" dirty="0" err="1" smtClean="0"/>
              <a:t>Algoritmo</a:t>
            </a:r>
            <a:r>
              <a:rPr lang="en-US" altLang="pt-BR" sz="3200" dirty="0" smtClean="0"/>
              <a:t> Selection Sort</a:t>
            </a:r>
            <a:endParaRPr lang="pt-BR" altLang="pt-BR" sz="3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73E967-3EA2-441B-92EC-E39E3DF6FE18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9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>
          <a:xfrm>
            <a:off x="0" y="1052736"/>
            <a:ext cx="9036496" cy="5255989"/>
          </a:xfrm>
        </p:spPr>
        <p:txBody>
          <a:bodyPr/>
          <a:lstStyle/>
          <a:p>
            <a:r>
              <a:rPr lang="en-US" altLang="pt-BR" b="1" dirty="0" err="1" smtClean="0"/>
              <a:t>Ordenação</a:t>
            </a:r>
            <a:r>
              <a:rPr lang="en-US" altLang="pt-BR" b="1" dirty="0" smtClean="0"/>
              <a:t> </a:t>
            </a:r>
            <a:r>
              <a:rPr lang="en-US" altLang="pt-BR" b="1" dirty="0" err="1"/>
              <a:t>por</a:t>
            </a:r>
            <a:r>
              <a:rPr lang="en-US" altLang="pt-BR" b="1" dirty="0"/>
              <a:t> </a:t>
            </a:r>
            <a:r>
              <a:rPr lang="en-US" altLang="pt-BR" b="1" dirty="0" err="1"/>
              <a:t>Seleção</a:t>
            </a:r>
            <a:r>
              <a:rPr lang="en-US" altLang="pt-BR" b="1" dirty="0"/>
              <a:t>: </a:t>
            </a:r>
            <a:r>
              <a:rPr lang="en-US" altLang="pt-BR" b="1" dirty="0" err="1"/>
              <a:t>Análise</a:t>
            </a:r>
            <a:r>
              <a:rPr lang="en-US" altLang="pt-BR" b="1" dirty="0"/>
              <a:t> do </a:t>
            </a:r>
            <a:r>
              <a:rPr lang="en-US" altLang="pt-BR" b="1" dirty="0" err="1"/>
              <a:t>Algorítimo</a:t>
            </a:r>
            <a:endParaRPr lang="en-US" altLang="pt-BR" b="1" dirty="0"/>
          </a:p>
          <a:p>
            <a:pPr lvl="1"/>
            <a:r>
              <a:rPr lang="en-US" altLang="pt-BR" dirty="0"/>
              <a:t>A </a:t>
            </a:r>
            <a:r>
              <a:rPr lang="en-US" altLang="pt-BR" dirty="0" err="1"/>
              <a:t>classificação</a:t>
            </a:r>
            <a:r>
              <a:rPr lang="en-US" altLang="pt-BR" dirty="0"/>
              <a:t> de um </a:t>
            </a:r>
            <a:r>
              <a:rPr lang="en-US" altLang="pt-BR" dirty="0" err="1"/>
              <a:t>vetor</a:t>
            </a:r>
            <a:r>
              <a:rPr lang="en-US" altLang="pt-BR" dirty="0"/>
              <a:t> de </a:t>
            </a:r>
            <a:r>
              <a:rPr lang="en-US" altLang="pt-BR" b="1" dirty="0"/>
              <a:t>n</a:t>
            </a:r>
            <a:r>
              <a:rPr lang="en-US" altLang="pt-BR" dirty="0"/>
              <a:t> </a:t>
            </a:r>
            <a:r>
              <a:rPr lang="en-US" altLang="pt-BR" dirty="0" err="1"/>
              <a:t>elementos</a:t>
            </a:r>
            <a:r>
              <a:rPr lang="en-US" altLang="pt-BR" dirty="0"/>
              <a:t> é </a:t>
            </a:r>
            <a:r>
              <a:rPr lang="en-US" altLang="pt-BR" dirty="0" err="1"/>
              <a:t>feita</a:t>
            </a:r>
            <a:r>
              <a:rPr lang="en-US" altLang="pt-BR" dirty="0"/>
              <a:t> pela </a:t>
            </a:r>
            <a:r>
              <a:rPr lang="en-US" altLang="pt-BR" dirty="0" err="1"/>
              <a:t>execução</a:t>
            </a:r>
            <a:r>
              <a:rPr lang="en-US" altLang="pt-BR" dirty="0"/>
              <a:t> de </a:t>
            </a:r>
            <a:r>
              <a:rPr lang="en-US" altLang="pt-BR" b="1" dirty="0"/>
              <a:t>n-1</a:t>
            </a:r>
            <a:r>
              <a:rPr lang="en-US" altLang="pt-BR" dirty="0"/>
              <a:t> </a:t>
            </a:r>
            <a:r>
              <a:rPr lang="en-US" altLang="pt-BR" dirty="0" err="1"/>
              <a:t>passos</a:t>
            </a:r>
            <a:r>
              <a:rPr lang="en-US" altLang="pt-BR" dirty="0"/>
              <a:t> </a:t>
            </a:r>
            <a:r>
              <a:rPr lang="en-US" altLang="pt-BR" dirty="0" err="1"/>
              <a:t>sucessivos</a:t>
            </a:r>
            <a:r>
              <a:rPr lang="en-US" altLang="pt-BR" dirty="0"/>
              <a:t>:</a:t>
            </a:r>
          </a:p>
          <a:p>
            <a:pPr lvl="2"/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cada</a:t>
            </a:r>
            <a:r>
              <a:rPr lang="en-US" altLang="pt-BR" dirty="0"/>
              <a:t> </a:t>
            </a:r>
            <a:r>
              <a:rPr lang="en-US" altLang="pt-BR" dirty="0" err="1"/>
              <a:t>passo</a:t>
            </a:r>
            <a:r>
              <a:rPr lang="en-US" altLang="pt-BR" dirty="0"/>
              <a:t>, </a:t>
            </a:r>
            <a:r>
              <a:rPr lang="en-US" altLang="pt-BR" dirty="0" err="1"/>
              <a:t>determina</a:t>
            </a:r>
            <a:r>
              <a:rPr lang="en-US" altLang="pt-BR" dirty="0"/>
              <a:t>-se </a:t>
            </a:r>
            <a:r>
              <a:rPr lang="en-US" altLang="pt-BR" dirty="0" err="1"/>
              <a:t>aquele</a:t>
            </a:r>
            <a:r>
              <a:rPr lang="en-US" altLang="pt-BR" dirty="0"/>
              <a:t> de </a:t>
            </a:r>
            <a:r>
              <a:rPr lang="en-US" altLang="pt-BR" b="1" dirty="0" err="1"/>
              <a:t>menor</a:t>
            </a:r>
            <a:r>
              <a:rPr lang="en-US" altLang="pt-BR" b="1" dirty="0"/>
              <a:t> valor </a:t>
            </a:r>
            <a:r>
              <a:rPr lang="en-US" altLang="pt-BR" dirty="0" err="1"/>
              <a:t>dentre</a:t>
            </a:r>
            <a:r>
              <a:rPr lang="en-US" altLang="pt-BR" dirty="0"/>
              <a:t>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elementos</a:t>
            </a:r>
            <a:r>
              <a:rPr lang="en-US" altLang="pt-BR" dirty="0"/>
              <a:t> </a:t>
            </a:r>
            <a:r>
              <a:rPr lang="en-US" altLang="pt-BR" dirty="0" err="1"/>
              <a:t>ainda</a:t>
            </a:r>
            <a:r>
              <a:rPr lang="en-US" altLang="pt-BR" dirty="0"/>
              <a:t> </a:t>
            </a:r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selecionados</a:t>
            </a:r>
            <a:endParaRPr lang="pt-BR" altLang="pt-BR" dirty="0"/>
          </a:p>
          <a:p>
            <a:pPr lvl="1"/>
            <a:r>
              <a:rPr lang="en-US" altLang="pt-BR" dirty="0" smtClean="0"/>
              <a:t>No </a:t>
            </a:r>
            <a:r>
              <a:rPr lang="en-US" altLang="pt-BR" dirty="0" err="1" smtClean="0"/>
              <a:t>primeiro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passo</a:t>
            </a:r>
            <a:r>
              <a:rPr lang="en-US" altLang="pt-BR" dirty="0" smtClean="0"/>
              <a:t>, </a:t>
            </a:r>
            <a:r>
              <a:rPr lang="en-US" altLang="pt-BR" dirty="0" err="1" smtClean="0"/>
              <a:t>são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feitas</a:t>
            </a:r>
            <a:r>
              <a:rPr lang="en-US" altLang="pt-BR" dirty="0" smtClean="0"/>
              <a:t> </a:t>
            </a:r>
            <a:r>
              <a:rPr lang="en-US" altLang="pt-BR" b="1" dirty="0" smtClean="0"/>
              <a:t>n-1 </a:t>
            </a:r>
            <a:r>
              <a:rPr lang="en-US" altLang="pt-BR" b="1" dirty="0" err="1" smtClean="0"/>
              <a:t>comparações</a:t>
            </a:r>
            <a:r>
              <a:rPr lang="en-US" altLang="pt-BR" dirty="0" smtClean="0"/>
              <a:t> para a </a:t>
            </a:r>
            <a:r>
              <a:rPr lang="en-US" altLang="pt-BR" dirty="0" err="1" smtClean="0"/>
              <a:t>determinação</a:t>
            </a:r>
            <a:r>
              <a:rPr lang="en-US" altLang="pt-BR" dirty="0" smtClean="0"/>
              <a:t> do </a:t>
            </a:r>
            <a:r>
              <a:rPr lang="en-US" altLang="pt-BR" b="1" dirty="0" err="1" smtClean="0"/>
              <a:t>menor</a:t>
            </a:r>
            <a:r>
              <a:rPr lang="en-US" altLang="pt-BR" b="1" dirty="0" smtClean="0"/>
              <a:t> valor</a:t>
            </a:r>
          </a:p>
          <a:p>
            <a:pPr lvl="1"/>
            <a:r>
              <a:rPr lang="en-US" altLang="pt-BR" dirty="0" smtClean="0"/>
              <a:t>No </a:t>
            </a:r>
            <a:r>
              <a:rPr lang="en-US" altLang="pt-BR" dirty="0" err="1" smtClean="0"/>
              <a:t>segundo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passo</a:t>
            </a:r>
            <a:r>
              <a:rPr lang="en-US" altLang="pt-BR" dirty="0" smtClean="0"/>
              <a:t>, </a:t>
            </a:r>
            <a:r>
              <a:rPr lang="en-US" altLang="pt-BR" b="1" dirty="0" smtClean="0"/>
              <a:t>n-2 </a:t>
            </a:r>
            <a:r>
              <a:rPr lang="en-US" altLang="pt-BR" b="1" dirty="0" err="1" smtClean="0"/>
              <a:t>comparações</a:t>
            </a:r>
            <a:r>
              <a:rPr lang="en-US" altLang="pt-BR" dirty="0" smtClean="0"/>
              <a:t>, e </a:t>
            </a:r>
            <a:r>
              <a:rPr lang="en-US" altLang="pt-BR" dirty="0" err="1" smtClean="0"/>
              <a:t>assim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sucessivamente</a:t>
            </a:r>
            <a:r>
              <a:rPr lang="en-US" altLang="pt-BR" dirty="0" smtClean="0"/>
              <a:t> ….</a:t>
            </a:r>
          </a:p>
          <a:p>
            <a:pPr lvl="1"/>
            <a:r>
              <a:rPr lang="en-US" altLang="pt-BR" dirty="0" err="1" smtClean="0"/>
              <a:t>Até</a:t>
            </a:r>
            <a:r>
              <a:rPr lang="en-US" altLang="pt-BR" dirty="0" smtClean="0"/>
              <a:t> que no </a:t>
            </a:r>
            <a:r>
              <a:rPr lang="en-US" altLang="pt-BR" dirty="0" err="1" smtClean="0"/>
              <a:t>último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passo</a:t>
            </a:r>
            <a:r>
              <a:rPr lang="en-US" altLang="pt-BR" dirty="0" smtClean="0"/>
              <a:t> é </a:t>
            </a:r>
            <a:r>
              <a:rPr lang="en-US" altLang="pt-BR" dirty="0" err="1" smtClean="0"/>
              <a:t>efetuada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apenas</a:t>
            </a:r>
            <a:r>
              <a:rPr lang="en-US" altLang="pt-BR" dirty="0" smtClean="0"/>
              <a:t> </a:t>
            </a:r>
            <a:r>
              <a:rPr lang="en-US" altLang="pt-BR" b="1" dirty="0" err="1" smtClean="0"/>
              <a:t>uma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comparação</a:t>
            </a:r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E719C5F-DD98-455F-ACB0-68C669A9E639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12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4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pt-BR" b="1" dirty="0" err="1"/>
              <a:t>Ordenação</a:t>
            </a:r>
            <a:r>
              <a:rPr lang="en-US" altLang="pt-BR" b="1" dirty="0"/>
              <a:t> </a:t>
            </a:r>
            <a:r>
              <a:rPr lang="en-US" altLang="pt-BR" b="1" dirty="0" err="1"/>
              <a:t>por</a:t>
            </a:r>
            <a:r>
              <a:rPr lang="en-US" altLang="pt-BR" b="1" dirty="0"/>
              <a:t> </a:t>
            </a:r>
            <a:r>
              <a:rPr lang="en-US" altLang="pt-BR" b="1" dirty="0" err="1"/>
              <a:t>Seleção</a:t>
            </a:r>
            <a:r>
              <a:rPr lang="en-US" altLang="pt-BR" b="1" dirty="0"/>
              <a:t>: </a:t>
            </a:r>
            <a:r>
              <a:rPr lang="en-US" altLang="pt-BR" b="1" dirty="0" err="1"/>
              <a:t>Análise</a:t>
            </a:r>
            <a:r>
              <a:rPr lang="en-US" altLang="pt-BR" b="1" dirty="0"/>
              <a:t> do </a:t>
            </a:r>
            <a:r>
              <a:rPr lang="en-US" altLang="pt-BR" b="1" dirty="0" err="1"/>
              <a:t>Algorítimo</a:t>
            </a:r>
            <a:endParaRPr lang="en-US" altLang="pt-BR" b="1" dirty="0"/>
          </a:p>
          <a:p>
            <a:pPr lvl="1">
              <a:defRPr/>
            </a:pPr>
            <a:r>
              <a:rPr lang="en-US" dirty="0" smtClean="0"/>
              <a:t>O </a:t>
            </a:r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comparações</a:t>
            </a:r>
            <a:r>
              <a:rPr lang="en-US" dirty="0" smtClean="0"/>
              <a:t> é dado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2">
              <a:buFont typeface="Arial" charset="0"/>
              <a:buNone/>
              <a:defRPr/>
            </a:pPr>
            <a:r>
              <a:rPr lang="en-US" dirty="0" smtClean="0"/>
              <a:t>   			</a:t>
            </a:r>
            <a:r>
              <a:rPr lang="en-US" b="1" dirty="0" smtClean="0">
                <a:solidFill>
                  <a:srgbClr val="1F237D"/>
                </a:solidFill>
              </a:rPr>
              <a:t>NC = (n-1) + (n-2) + (n-3) + … + 2 + 1</a:t>
            </a:r>
          </a:p>
          <a:p>
            <a:pPr lvl="2">
              <a:buFont typeface="Arial" charset="0"/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a soma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progressão</a:t>
            </a:r>
            <a:r>
              <a:rPr lang="en-US" dirty="0" smtClean="0"/>
              <a:t> </a:t>
            </a:r>
            <a:r>
              <a:rPr lang="en-US" dirty="0" err="1" smtClean="0"/>
              <a:t>aritmética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generalizada</a:t>
            </a:r>
            <a:r>
              <a:rPr lang="en-US" dirty="0" smtClean="0"/>
              <a:t> com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fórmula</a:t>
            </a:r>
            <a:r>
              <a:rPr lang="en-US" dirty="0" smtClean="0"/>
              <a:t>:</a:t>
            </a:r>
          </a:p>
          <a:p>
            <a:pPr lvl="3">
              <a:buFont typeface="Arial" charset="0"/>
              <a:buNone/>
              <a:defRPr/>
            </a:pPr>
            <a:r>
              <a:rPr lang="en-US" b="1" dirty="0" smtClean="0">
                <a:solidFill>
                  <a:srgbClr val="1F237D"/>
                </a:solidFill>
              </a:rPr>
              <a:t>			</a:t>
            </a:r>
            <a:r>
              <a:rPr lang="en-US" sz="2400" b="1" dirty="0" smtClean="0">
                <a:solidFill>
                  <a:srgbClr val="1F237D"/>
                </a:solidFill>
              </a:rPr>
              <a:t>NC = (((n-1)+1)/2)*(n-1) = (n</a:t>
            </a:r>
            <a:r>
              <a:rPr lang="en-US" sz="2400" b="1" baseline="30000" dirty="0" smtClean="0">
                <a:solidFill>
                  <a:srgbClr val="1F237D"/>
                </a:solidFill>
              </a:rPr>
              <a:t>2</a:t>
            </a:r>
            <a:r>
              <a:rPr lang="en-US" sz="2400" b="1" dirty="0" smtClean="0">
                <a:solidFill>
                  <a:srgbClr val="1F237D"/>
                </a:solidFill>
              </a:rPr>
              <a:t> - n)/2</a:t>
            </a:r>
            <a:endParaRPr lang="pt-BR" sz="2400" b="1" dirty="0">
              <a:solidFill>
                <a:srgbClr val="1F237D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9681B08-D9F6-42E1-BA48-FA936AE449EA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0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>
            <a:spLocks noGrp="1"/>
          </p:cNvSpPr>
          <p:nvPr>
            <p:ph idx="1"/>
          </p:nvPr>
        </p:nvSpPr>
        <p:spPr>
          <a:xfrm>
            <a:off x="11215" y="980728"/>
            <a:ext cx="9132785" cy="6059959"/>
          </a:xfrm>
        </p:spPr>
        <p:txBody>
          <a:bodyPr/>
          <a:lstStyle/>
          <a:p>
            <a:r>
              <a:rPr lang="en-US" altLang="pt-BR" b="1" dirty="0" err="1"/>
              <a:t>Ordenação</a:t>
            </a:r>
            <a:r>
              <a:rPr lang="en-US" altLang="pt-BR" b="1" dirty="0"/>
              <a:t> </a:t>
            </a:r>
            <a:r>
              <a:rPr lang="en-US" altLang="pt-BR" b="1" dirty="0" err="1"/>
              <a:t>por</a:t>
            </a:r>
            <a:r>
              <a:rPr lang="en-US" altLang="pt-BR" b="1" dirty="0"/>
              <a:t> </a:t>
            </a:r>
            <a:r>
              <a:rPr lang="en-US" altLang="pt-BR" b="1" dirty="0" err="1" smtClean="0"/>
              <a:t>Seleção</a:t>
            </a:r>
            <a:r>
              <a:rPr lang="en-US" altLang="pt-BR" b="1" dirty="0" smtClean="0"/>
              <a:t>: </a:t>
            </a:r>
            <a:r>
              <a:rPr lang="en-US" altLang="pt-BR" b="1" dirty="0" err="1" smtClean="0"/>
              <a:t>Análise</a:t>
            </a:r>
            <a:r>
              <a:rPr lang="en-US" altLang="pt-BR" b="1" dirty="0" smtClean="0"/>
              <a:t> do </a:t>
            </a:r>
            <a:r>
              <a:rPr lang="en-US" altLang="pt-BR" b="1" dirty="0" err="1" smtClean="0"/>
              <a:t>Algorítimo</a:t>
            </a:r>
            <a:endParaRPr lang="en-US" altLang="pt-BR" b="1" dirty="0" smtClean="0"/>
          </a:p>
          <a:p>
            <a:pPr lvl="1"/>
            <a:r>
              <a:rPr lang="en-US" altLang="pt-BR" dirty="0" smtClean="0"/>
              <a:t>O </a:t>
            </a:r>
            <a:r>
              <a:rPr lang="en-US" altLang="pt-BR" dirty="0" err="1" smtClean="0"/>
              <a:t>desempenho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médio</a:t>
            </a:r>
            <a:r>
              <a:rPr lang="en-US" altLang="pt-BR" dirty="0" smtClean="0"/>
              <a:t> do </a:t>
            </a:r>
            <a:r>
              <a:rPr lang="en-US" altLang="pt-BR" dirty="0" err="1" smtClean="0"/>
              <a:t>método</a:t>
            </a:r>
            <a:r>
              <a:rPr lang="en-US" altLang="pt-BR" dirty="0" smtClean="0"/>
              <a:t> é da </a:t>
            </a:r>
            <a:r>
              <a:rPr lang="en-US" altLang="pt-BR" dirty="0" err="1" smtClean="0"/>
              <a:t>ordem</a:t>
            </a:r>
            <a:r>
              <a:rPr lang="en-US" altLang="pt-BR" dirty="0" smtClean="0"/>
              <a:t> de n</a:t>
            </a:r>
            <a:r>
              <a:rPr lang="en-US" altLang="pt-BR" baseline="30000" dirty="0" smtClean="0"/>
              <a:t>2</a:t>
            </a:r>
            <a:r>
              <a:rPr lang="en-US" altLang="pt-BR" dirty="0" smtClean="0"/>
              <a:t>  </a:t>
            </a:r>
            <a:r>
              <a:rPr lang="en-US" altLang="pt-BR" b="1" dirty="0" smtClean="0"/>
              <a:t>O(n</a:t>
            </a:r>
            <a:r>
              <a:rPr lang="en-US" altLang="pt-BR" b="1" baseline="30000" dirty="0" smtClean="0"/>
              <a:t>2</a:t>
            </a:r>
            <a:r>
              <a:rPr lang="en-US" altLang="pt-BR" b="1" dirty="0" smtClean="0"/>
              <a:t>)</a:t>
            </a:r>
            <a:r>
              <a:rPr lang="en-US" altLang="pt-BR" dirty="0" smtClean="0"/>
              <a:t>, </a:t>
            </a:r>
            <a:r>
              <a:rPr lang="en-US" altLang="pt-BR" dirty="0" err="1" smtClean="0"/>
              <a:t>ou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seja</a:t>
            </a:r>
            <a:r>
              <a:rPr lang="en-US" altLang="pt-BR" dirty="0" smtClean="0"/>
              <a:t>, é </a:t>
            </a:r>
            <a:r>
              <a:rPr lang="en-US" altLang="pt-BR" dirty="0" err="1" smtClean="0"/>
              <a:t>proporcional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ao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quadrado</a:t>
            </a:r>
            <a:r>
              <a:rPr lang="en-US" altLang="pt-BR" dirty="0" smtClean="0"/>
              <a:t> do </a:t>
            </a:r>
            <a:r>
              <a:rPr lang="en-US" altLang="pt-BR" dirty="0" err="1" smtClean="0"/>
              <a:t>número</a:t>
            </a:r>
            <a:r>
              <a:rPr lang="en-US" altLang="pt-BR" dirty="0" smtClean="0"/>
              <a:t> de </a:t>
            </a:r>
            <a:r>
              <a:rPr lang="en-US" altLang="pt-BR" dirty="0" err="1" smtClean="0"/>
              <a:t>elementos</a:t>
            </a:r>
            <a:r>
              <a:rPr lang="en-US" altLang="pt-BR" dirty="0" smtClean="0"/>
              <a:t> do </a:t>
            </a:r>
            <a:r>
              <a:rPr lang="en-US" altLang="pt-BR" dirty="0" err="1" smtClean="0"/>
              <a:t>vetor</a:t>
            </a:r>
            <a:endParaRPr lang="en-US" altLang="pt-BR" dirty="0" smtClean="0"/>
          </a:p>
          <a:p>
            <a:pPr lvl="1"/>
            <a:r>
              <a:rPr lang="en-US" altLang="pt-BR" dirty="0" err="1" smtClean="0"/>
              <a:t>Esse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método</a:t>
            </a:r>
            <a:r>
              <a:rPr lang="en-US" altLang="pt-BR" dirty="0" smtClean="0"/>
              <a:t> </a:t>
            </a:r>
            <a:r>
              <a:rPr lang="en-US" altLang="pt-BR" b="1" dirty="0" err="1" smtClean="0"/>
              <a:t>não</a:t>
            </a:r>
            <a:r>
              <a:rPr lang="en-US" altLang="pt-BR" b="1" dirty="0" smtClean="0"/>
              <a:t> é </a:t>
            </a:r>
            <a:r>
              <a:rPr lang="en-US" altLang="pt-BR" b="1" dirty="0" err="1" smtClean="0"/>
              <a:t>indicado</a:t>
            </a:r>
            <a:r>
              <a:rPr lang="en-US" altLang="pt-BR" b="1" dirty="0" smtClean="0"/>
              <a:t> </a:t>
            </a:r>
            <a:r>
              <a:rPr lang="en-US" altLang="pt-BR" dirty="0" smtClean="0"/>
              <a:t>para </a:t>
            </a:r>
            <a:r>
              <a:rPr lang="en-US" altLang="pt-BR" dirty="0" err="1" smtClean="0"/>
              <a:t>vetores</a:t>
            </a:r>
            <a:r>
              <a:rPr lang="en-US" altLang="pt-BR" dirty="0" smtClean="0"/>
              <a:t> com </a:t>
            </a:r>
            <a:r>
              <a:rPr lang="en-US" altLang="pt-BR" dirty="0" err="1" smtClean="0"/>
              <a:t>muito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elementos</a:t>
            </a:r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59E3AB-8445-47AF-BCB7-BE0CE30CCB54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2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 descr="Resultado de imagem para cefet/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endParaRPr lang="pt-BR" altLang="pt-BR"/>
          </a:p>
        </p:txBody>
      </p:sp>
      <p:sp>
        <p:nvSpPr>
          <p:cNvPr id="97283" name="Rectangle 3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764704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pt-BR" altLang="pt-BR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  <a:cs typeface="Calibri" pitchFamily="34" charset="0"/>
              </a:rPr>
              <a:t>Métodos de Ordenação</a:t>
            </a:r>
          </a:p>
        </p:txBody>
      </p:sp>
      <p:sp>
        <p:nvSpPr>
          <p:cNvPr id="97284" name="Rectangle 4"/>
          <p:cNvSpPr>
            <a:spLocks noGrp="1"/>
          </p:cNvSpPr>
          <p:nvPr>
            <p:ph type="body" idx="1"/>
          </p:nvPr>
        </p:nvSpPr>
        <p:spPr>
          <a:xfrm>
            <a:off x="0" y="1557338"/>
            <a:ext cx="9144000" cy="4608512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pt-BR" altLang="pt-BR" dirty="0" smtClean="0"/>
              <a:t>Fim da Aula 7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pt-BR" altLang="pt-BR" sz="6000" b="1" dirty="0" smtClean="0">
                <a:solidFill>
                  <a:srgbClr val="1F237D"/>
                </a:solidFill>
              </a:rPr>
              <a:t>				Obrigado!</a:t>
            </a:r>
          </a:p>
        </p:txBody>
      </p:sp>
    </p:spTree>
    <p:extLst>
      <p:ext uri="{BB962C8B-B14F-4D97-AF65-F5344CB8AC3E}">
        <p14:creationId xmlns:p14="http://schemas.microsoft.com/office/powerpoint/2010/main" val="19560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00" y="764704"/>
            <a:ext cx="9126700" cy="60932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 smtClean="0"/>
              <a:t>Conceituação</a:t>
            </a:r>
            <a:r>
              <a:rPr lang="pt-BR" dirty="0" smtClean="0"/>
              <a:t>: </a:t>
            </a:r>
          </a:p>
          <a:p>
            <a:pPr lvl="1">
              <a:defRPr/>
            </a:pPr>
            <a:r>
              <a:rPr lang="pt-BR" dirty="0" smtClean="0"/>
              <a:t>Ordenar é processo de rearranjar um conjunto de objetos em uma ordem </a:t>
            </a:r>
            <a:r>
              <a:rPr lang="pt-BR" b="1" dirty="0" smtClean="0">
                <a:solidFill>
                  <a:srgbClr val="091693"/>
                </a:solidFill>
              </a:rPr>
              <a:t>ascendente</a:t>
            </a:r>
            <a:r>
              <a:rPr lang="pt-BR" dirty="0" smtClean="0"/>
              <a:t> ou </a:t>
            </a:r>
            <a:r>
              <a:rPr lang="pt-BR" b="1" dirty="0" smtClean="0">
                <a:solidFill>
                  <a:srgbClr val="091693"/>
                </a:solidFill>
              </a:rPr>
              <a:t>descendente</a:t>
            </a:r>
            <a:r>
              <a:rPr lang="pt-BR" dirty="0" smtClean="0"/>
              <a:t>.</a:t>
            </a:r>
          </a:p>
          <a:p>
            <a:pPr lvl="1">
              <a:defRPr/>
            </a:pPr>
            <a:r>
              <a:rPr lang="pt-BR" dirty="0" smtClean="0"/>
              <a:t>A ordenação visa facilitar a recuperação posterior de itens do conjunto ordenado.</a:t>
            </a:r>
          </a:p>
          <a:p>
            <a:pPr lvl="2">
              <a:defRPr/>
            </a:pPr>
            <a:r>
              <a:rPr lang="pt-BR" dirty="0" smtClean="0"/>
              <a:t>A ordenação facilita a leitura (encontrar) os itens em uma lista.</a:t>
            </a:r>
          </a:p>
          <a:p>
            <a:pPr lvl="2">
              <a:defRPr/>
            </a:pPr>
            <a:r>
              <a:rPr lang="pt-BR" dirty="0" smtClean="0"/>
              <a:t>Exemplo: Dificuldade de se utilizar um catálogo telefônico se os nomes das pessoas não estivessem listados em ordem alfabética</a:t>
            </a:r>
          </a:p>
          <a:p>
            <a:pPr lvl="1">
              <a:defRPr/>
            </a:pPr>
            <a:r>
              <a:rPr lang="pt-BR" dirty="0" smtClean="0"/>
              <a:t>A maioria dos métodos de ordenação é baseada em </a:t>
            </a:r>
            <a:r>
              <a:rPr lang="pt-BR" b="1" dirty="0" smtClean="0">
                <a:solidFill>
                  <a:srgbClr val="1F237D"/>
                </a:solidFill>
              </a:rPr>
              <a:t>comparações dos elementos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A0DDCC6-ADA4-42A6-8E7A-D93ED3F30051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1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9046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 smtClean="0">
                <a:solidFill>
                  <a:srgbClr val="1F237D"/>
                </a:solidFill>
              </a:rPr>
              <a:t>Métodos de ordenação</a:t>
            </a:r>
          </a:p>
          <a:p>
            <a:pPr lvl="1">
              <a:defRPr/>
            </a:pPr>
            <a:r>
              <a:rPr lang="pt-BR" b="1" dirty="0" smtClean="0"/>
              <a:t>Métodos simples:</a:t>
            </a:r>
          </a:p>
          <a:p>
            <a:pPr lvl="2">
              <a:defRPr/>
            </a:pPr>
            <a:r>
              <a:rPr lang="pt-BR" dirty="0" smtClean="0"/>
              <a:t>Adequados para pequenos arquivos</a:t>
            </a:r>
          </a:p>
          <a:p>
            <a:pPr lvl="2">
              <a:defRPr/>
            </a:pPr>
            <a:r>
              <a:rPr lang="pt-BR" dirty="0" smtClean="0"/>
              <a:t>Requerem </a:t>
            </a:r>
            <a:r>
              <a:rPr lang="pt-BR" b="1" dirty="0" smtClean="0"/>
              <a:t>O(n</a:t>
            </a:r>
            <a:r>
              <a:rPr lang="pt-BR" b="1" baseline="30000" dirty="0" smtClean="0"/>
              <a:t>2</a:t>
            </a:r>
            <a:r>
              <a:rPr lang="pt-BR" b="1" dirty="0" smtClean="0"/>
              <a:t>)</a:t>
            </a:r>
            <a:r>
              <a:rPr lang="pt-BR" dirty="0" smtClean="0"/>
              <a:t> comparações</a:t>
            </a:r>
          </a:p>
          <a:p>
            <a:pPr lvl="2">
              <a:defRPr/>
            </a:pPr>
            <a:r>
              <a:rPr lang="pt-BR" dirty="0" smtClean="0"/>
              <a:t>Geralmente produzem programas pequenos</a:t>
            </a:r>
          </a:p>
          <a:p>
            <a:pPr lvl="1">
              <a:defRPr/>
            </a:pPr>
            <a:r>
              <a:rPr lang="pt-BR" b="1" dirty="0" smtClean="0"/>
              <a:t>Métodos eficientes:</a:t>
            </a:r>
          </a:p>
          <a:p>
            <a:pPr lvl="2">
              <a:defRPr/>
            </a:pPr>
            <a:r>
              <a:rPr lang="pt-BR" dirty="0" smtClean="0"/>
              <a:t>Adequados para arquivos maiores.</a:t>
            </a:r>
          </a:p>
          <a:p>
            <a:pPr lvl="2">
              <a:defRPr/>
            </a:pPr>
            <a:r>
              <a:rPr lang="pt-BR" dirty="0" smtClean="0"/>
              <a:t>Requerem </a:t>
            </a:r>
            <a:r>
              <a:rPr lang="pt-BR" b="1" dirty="0" smtClean="0"/>
              <a:t>O(n </a:t>
            </a:r>
            <a:r>
              <a:rPr lang="pt-BR" b="1" dirty="0" err="1" smtClean="0"/>
              <a:t>log</a:t>
            </a:r>
            <a:r>
              <a:rPr lang="pt-BR" b="1" dirty="0" smtClean="0"/>
              <a:t> n) </a:t>
            </a:r>
            <a:r>
              <a:rPr lang="pt-BR" dirty="0" smtClean="0"/>
              <a:t>comparações.</a:t>
            </a:r>
          </a:p>
          <a:p>
            <a:pPr lvl="2">
              <a:defRPr/>
            </a:pPr>
            <a:r>
              <a:rPr lang="pt-BR" dirty="0" smtClean="0"/>
              <a:t>Usam menos comparações.</a:t>
            </a:r>
          </a:p>
          <a:p>
            <a:pPr lvl="2">
              <a:defRPr/>
            </a:pPr>
            <a:r>
              <a:rPr lang="pt-BR" dirty="0" smtClean="0"/>
              <a:t>As comparações são mais complexas nos detalhes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1AA27-09D4-43C1-9DBC-D49B4D83BD71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5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9046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 smtClean="0">
                <a:solidFill>
                  <a:srgbClr val="1F237D"/>
                </a:solidFill>
              </a:rPr>
              <a:t>Métodos de ordenação</a:t>
            </a:r>
          </a:p>
          <a:p>
            <a:pPr lvl="1">
              <a:defRPr/>
            </a:pPr>
            <a:r>
              <a:rPr lang="pt-BR" dirty="0"/>
              <a:t>Notação quanto a complexidade de um </a:t>
            </a:r>
            <a:r>
              <a:rPr lang="pt-BR" dirty="0" smtClean="0"/>
              <a:t>algoritmo</a:t>
            </a:r>
            <a:endParaRPr lang="pt-BR" dirty="0"/>
          </a:p>
          <a:p>
            <a:pPr lvl="2">
              <a:defRPr/>
            </a:pPr>
            <a:r>
              <a:rPr lang="pt-BR" dirty="0"/>
              <a:t>A notação para indicar a ordem de um algoritmo é denominada “</a:t>
            </a:r>
            <a:r>
              <a:rPr lang="pt-BR" dirty="0" smtClean="0"/>
              <a:t>Big O”. </a:t>
            </a:r>
          </a:p>
          <a:p>
            <a:pPr lvl="2">
              <a:defRPr/>
            </a:pPr>
            <a:r>
              <a:rPr lang="pt-BR" dirty="0" smtClean="0"/>
              <a:t>Temos</a:t>
            </a:r>
            <a:r>
              <a:rPr lang="pt-BR" dirty="0"/>
              <a:t>: </a:t>
            </a:r>
            <a:endParaRPr lang="pt-BR" dirty="0" smtClean="0"/>
          </a:p>
          <a:p>
            <a:pPr lvl="2">
              <a:defRPr/>
            </a:pPr>
            <a:r>
              <a:rPr lang="pt-BR" dirty="0" smtClean="0"/>
              <a:t>O(N</a:t>
            </a:r>
            <a:r>
              <a:rPr lang="pt-BR" dirty="0"/>
              <a:t>): ordem linear; </a:t>
            </a:r>
            <a:endParaRPr lang="pt-BR" dirty="0" smtClean="0"/>
          </a:p>
          <a:p>
            <a:pPr lvl="2">
              <a:defRPr/>
            </a:pPr>
            <a:r>
              <a:rPr lang="pt-BR" dirty="0" smtClean="0"/>
              <a:t>O(N </a:t>
            </a:r>
            <a:r>
              <a:rPr lang="pt-BR" baseline="30000" dirty="0"/>
              <a:t>2</a:t>
            </a:r>
            <a:r>
              <a:rPr lang="pt-BR" dirty="0"/>
              <a:t> ): ordem quadrática; </a:t>
            </a:r>
            <a:endParaRPr lang="pt-BR" dirty="0" smtClean="0"/>
          </a:p>
          <a:p>
            <a:pPr lvl="2">
              <a:defRPr/>
            </a:pPr>
            <a:r>
              <a:rPr lang="pt-BR" dirty="0" smtClean="0"/>
              <a:t>O(2 </a:t>
            </a:r>
            <a:r>
              <a:rPr lang="pt-BR" baseline="30000" dirty="0"/>
              <a:t>N</a:t>
            </a:r>
            <a:r>
              <a:rPr lang="pt-BR" dirty="0"/>
              <a:t> ): ordem exponencial; </a:t>
            </a:r>
            <a:endParaRPr lang="pt-BR" dirty="0" smtClean="0"/>
          </a:p>
          <a:p>
            <a:pPr lvl="2">
              <a:defRPr/>
            </a:pPr>
            <a:r>
              <a:rPr lang="pt-BR" dirty="0" smtClean="0"/>
              <a:t>O(log </a:t>
            </a:r>
            <a:r>
              <a:rPr lang="pt-BR" dirty="0"/>
              <a:t>N): ordem logarítmica. </a:t>
            </a:r>
          </a:p>
          <a:p>
            <a:pPr lvl="1">
              <a:defRPr/>
            </a:pPr>
            <a:endParaRPr lang="pt-BR" b="1" dirty="0" smtClean="0">
              <a:solidFill>
                <a:srgbClr val="1F237D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1AA27-09D4-43C1-9DBC-D49B4D83BD71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2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764704"/>
            <a:ext cx="9036496" cy="590438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pt-BR" altLang="pt-BR" dirty="0"/>
              <a:t>Métodos </a:t>
            </a:r>
            <a:r>
              <a:rPr lang="pt-BR" altLang="pt-BR" dirty="0" smtClean="0"/>
              <a:t>Simples</a:t>
            </a:r>
          </a:p>
          <a:p>
            <a:pPr lvl="1">
              <a:defRPr/>
            </a:pPr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dirty="0" err="1" smtClean="0"/>
              <a:t>Trocas</a:t>
            </a:r>
            <a:endParaRPr lang="en-US" b="1" dirty="0" smtClean="0"/>
          </a:p>
          <a:p>
            <a:pPr lvl="2"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Bolha</a:t>
            </a:r>
            <a:r>
              <a:rPr lang="en-US" dirty="0" smtClean="0"/>
              <a:t> (</a:t>
            </a:r>
            <a:r>
              <a:rPr lang="en-US" dirty="0" err="1" smtClean="0"/>
              <a:t>Bubblesort</a:t>
            </a:r>
            <a:r>
              <a:rPr lang="en-US" dirty="0" smtClean="0"/>
              <a:t>)</a:t>
            </a:r>
          </a:p>
          <a:p>
            <a:pPr lvl="2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dirty="0" err="1" smtClean="0"/>
              <a:t>Inserção</a:t>
            </a:r>
            <a:endParaRPr lang="en-US" b="1" dirty="0" smtClean="0"/>
          </a:p>
          <a:p>
            <a:pPr lvl="2"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Inserção</a:t>
            </a:r>
            <a:r>
              <a:rPr lang="en-US" dirty="0" smtClean="0"/>
              <a:t> </a:t>
            </a:r>
            <a:r>
              <a:rPr lang="en-US" dirty="0" err="1" smtClean="0"/>
              <a:t>Direta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dos </a:t>
            </a:r>
            <a:r>
              <a:rPr lang="en-US" dirty="0" err="1" smtClean="0"/>
              <a:t>Incrementos</a:t>
            </a:r>
            <a:r>
              <a:rPr lang="en-US" dirty="0" smtClean="0"/>
              <a:t> </a:t>
            </a:r>
            <a:r>
              <a:rPr lang="en-US" dirty="0" err="1" smtClean="0"/>
              <a:t>Decrescentes</a:t>
            </a:r>
            <a:r>
              <a:rPr lang="en-US" dirty="0" smtClean="0"/>
              <a:t> (</a:t>
            </a:r>
            <a:r>
              <a:rPr lang="en-US" dirty="0" err="1" smtClean="0"/>
              <a:t>Shellsort</a:t>
            </a:r>
            <a:r>
              <a:rPr lang="en-US" dirty="0" smtClean="0"/>
              <a:t>)</a:t>
            </a:r>
          </a:p>
          <a:p>
            <a:pPr lvl="2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dirty="0" err="1" smtClean="0"/>
              <a:t>Seleção</a:t>
            </a:r>
            <a:endParaRPr lang="en-US" b="1" dirty="0" smtClean="0"/>
          </a:p>
          <a:p>
            <a:pPr lvl="2"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Seleção</a:t>
            </a:r>
            <a:r>
              <a:rPr lang="en-US" dirty="0" smtClean="0"/>
              <a:t> </a:t>
            </a:r>
            <a:r>
              <a:rPr lang="en-US" dirty="0" err="1" smtClean="0"/>
              <a:t>Direta</a:t>
            </a:r>
            <a:endParaRPr lang="en-US" dirty="0" smtClean="0"/>
          </a:p>
          <a:p>
            <a:pPr lvl="2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dirty="0" err="1" smtClean="0"/>
              <a:t>Intercalação</a:t>
            </a:r>
            <a:endParaRPr lang="en-US" b="1" dirty="0" smtClean="0"/>
          </a:p>
          <a:p>
            <a:pPr lvl="2"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Intercalação</a:t>
            </a:r>
            <a:r>
              <a:rPr lang="en-US" dirty="0" smtClean="0"/>
              <a:t> Simples (</a:t>
            </a:r>
            <a:r>
              <a:rPr lang="en-US" dirty="0" err="1" smtClean="0"/>
              <a:t>MergeSort</a:t>
            </a:r>
            <a:r>
              <a:rPr lang="en-US" dirty="0" smtClean="0"/>
              <a:t>)</a:t>
            </a:r>
          </a:p>
          <a:p>
            <a:pPr lvl="1"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0F8B3D-E362-4609-BCEE-A4D4D1D19871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5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Métodos </a:t>
            </a:r>
            <a:r>
              <a:rPr lang="pt-BR" altLang="pt-BR" dirty="0" smtClean="0"/>
              <a:t>Eficientes</a:t>
            </a:r>
          </a:p>
          <a:p>
            <a:pPr lvl="1"/>
            <a:r>
              <a:rPr lang="en-US" altLang="pt-BR" dirty="0" err="1" smtClean="0"/>
              <a:t>Classificação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por</a:t>
            </a:r>
            <a:r>
              <a:rPr lang="en-US" altLang="pt-BR" dirty="0" smtClean="0"/>
              <a:t> </a:t>
            </a:r>
            <a:r>
              <a:rPr lang="en-US" altLang="pt-BR" b="1" dirty="0" err="1" smtClean="0"/>
              <a:t>Troca</a:t>
            </a:r>
            <a:endParaRPr lang="en-US" altLang="pt-BR" b="1" dirty="0" smtClean="0"/>
          </a:p>
          <a:p>
            <a:pPr lvl="2"/>
            <a:r>
              <a:rPr lang="en-US" altLang="pt-BR" dirty="0" err="1" smtClean="0"/>
              <a:t>Método</a:t>
            </a:r>
            <a:r>
              <a:rPr lang="en-US" altLang="pt-BR" dirty="0" smtClean="0"/>
              <a:t> de </a:t>
            </a:r>
            <a:r>
              <a:rPr lang="en-US" altLang="pt-BR" dirty="0" err="1" smtClean="0"/>
              <a:t>Partição</a:t>
            </a:r>
            <a:r>
              <a:rPr lang="en-US" altLang="pt-BR" dirty="0" smtClean="0"/>
              <a:t> e </a:t>
            </a:r>
            <a:r>
              <a:rPr lang="en-US" altLang="pt-BR" dirty="0" err="1" smtClean="0"/>
              <a:t>Troca</a:t>
            </a:r>
            <a:r>
              <a:rPr lang="en-US" altLang="pt-BR" dirty="0" smtClean="0"/>
              <a:t>(Quicksort)</a:t>
            </a:r>
          </a:p>
          <a:p>
            <a:pPr lvl="1"/>
            <a:r>
              <a:rPr lang="en-US" altLang="pt-BR" dirty="0" err="1" smtClean="0"/>
              <a:t>Classificação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por</a:t>
            </a:r>
            <a:r>
              <a:rPr lang="en-US" altLang="pt-BR" dirty="0" smtClean="0"/>
              <a:t> </a:t>
            </a:r>
            <a:r>
              <a:rPr lang="en-US" altLang="pt-BR" b="1" dirty="0" err="1" smtClean="0"/>
              <a:t>Seleção</a:t>
            </a:r>
            <a:endParaRPr lang="en-US" altLang="pt-BR" b="1" dirty="0" smtClean="0"/>
          </a:p>
          <a:p>
            <a:pPr lvl="2"/>
            <a:r>
              <a:rPr lang="en-US" altLang="pt-BR" dirty="0" err="1" smtClean="0"/>
              <a:t>Método</a:t>
            </a:r>
            <a:r>
              <a:rPr lang="en-US" altLang="pt-BR" dirty="0" smtClean="0"/>
              <a:t> de </a:t>
            </a:r>
            <a:r>
              <a:rPr lang="en-US" altLang="pt-BR" dirty="0" err="1" smtClean="0"/>
              <a:t>Seleção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em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Árvores</a:t>
            </a:r>
            <a:r>
              <a:rPr lang="en-US" altLang="pt-BR" dirty="0" smtClean="0"/>
              <a:t>(Heapsort)</a:t>
            </a:r>
          </a:p>
          <a:p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99787C-81A0-4BED-B60E-AFEC0776189F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8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760640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  <a:defRPr/>
            </a:pPr>
            <a:r>
              <a:rPr lang="pt-BR" altLang="pt-BR" sz="3200" dirty="0"/>
              <a:t>Classificação por Trocas</a:t>
            </a:r>
          </a:p>
          <a:p>
            <a:pPr marL="857250" lvl="2" indent="-457200">
              <a:buFont typeface="Calibri" panose="020F0502020204030204" pitchFamily="34" charset="0"/>
              <a:buChar char="−"/>
              <a:defRPr/>
            </a:pPr>
            <a:r>
              <a:rPr lang="en-US" sz="3100" dirty="0" err="1" smtClean="0"/>
              <a:t>Processo</a:t>
            </a:r>
            <a:r>
              <a:rPr lang="en-US" sz="3100" dirty="0" smtClean="0"/>
              <a:t> de </a:t>
            </a:r>
            <a:r>
              <a:rPr lang="en-US" sz="3100" dirty="0" err="1" smtClean="0"/>
              <a:t>classificação</a:t>
            </a:r>
            <a:r>
              <a:rPr lang="en-US" sz="3100" dirty="0" smtClean="0"/>
              <a:t> que </a:t>
            </a:r>
            <a:r>
              <a:rPr lang="en-US" sz="3100" dirty="0" err="1" smtClean="0"/>
              <a:t>consiste</a:t>
            </a:r>
            <a:r>
              <a:rPr lang="en-US" sz="3100" dirty="0" smtClean="0"/>
              <a:t> </a:t>
            </a:r>
            <a:r>
              <a:rPr lang="en-US" sz="3100" dirty="0" err="1" smtClean="0"/>
              <a:t>na</a:t>
            </a:r>
            <a:r>
              <a:rPr lang="en-US" sz="3100" dirty="0" smtClean="0"/>
              <a:t> </a:t>
            </a:r>
            <a:r>
              <a:rPr lang="en-US" sz="3100" dirty="0" err="1" smtClean="0"/>
              <a:t>comparação</a:t>
            </a:r>
            <a:r>
              <a:rPr lang="en-US" sz="3100" dirty="0" smtClean="0"/>
              <a:t> de pares de </a:t>
            </a:r>
            <a:r>
              <a:rPr lang="en-US" sz="3100" dirty="0" err="1" smtClean="0"/>
              <a:t>chaves</a:t>
            </a:r>
            <a:r>
              <a:rPr lang="en-US" sz="3100" dirty="0" smtClean="0"/>
              <a:t> de </a:t>
            </a:r>
            <a:r>
              <a:rPr lang="en-US" sz="3100" dirty="0" err="1" smtClean="0"/>
              <a:t>ordenação</a:t>
            </a:r>
            <a:r>
              <a:rPr lang="en-US" sz="3100" dirty="0" smtClean="0"/>
              <a:t>, </a:t>
            </a:r>
            <a:r>
              <a:rPr lang="en-US" sz="3100" b="1" dirty="0" err="1" smtClean="0"/>
              <a:t>trocando</a:t>
            </a:r>
            <a:r>
              <a:rPr lang="en-US" sz="3100" b="1" dirty="0" smtClean="0"/>
              <a:t> </a:t>
            </a:r>
            <a:r>
              <a:rPr lang="en-US" sz="3100" dirty="0" err="1" smtClean="0"/>
              <a:t>os</a:t>
            </a:r>
            <a:r>
              <a:rPr lang="en-US" sz="3100" dirty="0" smtClean="0"/>
              <a:t> </a:t>
            </a:r>
            <a:r>
              <a:rPr lang="en-US" sz="3100" dirty="0" err="1" smtClean="0"/>
              <a:t>elementos</a:t>
            </a:r>
            <a:r>
              <a:rPr lang="en-US" sz="3100" dirty="0" smtClean="0"/>
              <a:t> </a:t>
            </a:r>
            <a:r>
              <a:rPr lang="en-US" sz="3100" dirty="0" err="1" smtClean="0"/>
              <a:t>correspondentes</a:t>
            </a:r>
            <a:r>
              <a:rPr lang="en-US" sz="3100" dirty="0" smtClean="0"/>
              <a:t> se </a:t>
            </a:r>
            <a:r>
              <a:rPr lang="en-US" sz="3100" dirty="0" err="1" smtClean="0"/>
              <a:t>estiverem</a:t>
            </a:r>
            <a:r>
              <a:rPr lang="en-US" sz="3100" dirty="0" smtClean="0"/>
              <a:t> fora de </a:t>
            </a:r>
            <a:r>
              <a:rPr lang="en-US" sz="3100" dirty="0" err="1" smtClean="0"/>
              <a:t>ordem</a:t>
            </a:r>
            <a:endParaRPr lang="en-US" sz="3100" dirty="0" smtClean="0"/>
          </a:p>
          <a:p>
            <a:pPr marL="457200" lvl="1" indent="0">
              <a:buNone/>
              <a:defRPr/>
            </a:pPr>
            <a:r>
              <a:rPr lang="en-US" sz="3100" dirty="0" smtClean="0"/>
              <a:t>- </a:t>
            </a:r>
            <a:r>
              <a:rPr lang="en-US" sz="3100" dirty="0" err="1" smtClean="0"/>
              <a:t>Método</a:t>
            </a:r>
            <a:r>
              <a:rPr lang="en-US" sz="3100" dirty="0" smtClean="0"/>
              <a:t> da </a:t>
            </a:r>
            <a:r>
              <a:rPr lang="en-US" sz="3100" dirty="0" err="1" smtClean="0"/>
              <a:t>Bollha</a:t>
            </a:r>
            <a:r>
              <a:rPr lang="en-US" sz="3100" dirty="0" smtClean="0"/>
              <a:t> (</a:t>
            </a:r>
            <a:r>
              <a:rPr lang="en-US" sz="3100" dirty="0" err="1" smtClean="0"/>
              <a:t>Bubblesort</a:t>
            </a:r>
            <a:r>
              <a:rPr lang="en-US" sz="31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, o </a:t>
            </a:r>
            <a:r>
              <a:rPr lang="en-US" dirty="0" err="1" smtClean="0"/>
              <a:t>princípio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dirty="0" err="1" smtClean="0"/>
              <a:t>trocas</a:t>
            </a:r>
            <a:r>
              <a:rPr lang="en-US" b="1" dirty="0" smtClean="0"/>
              <a:t> </a:t>
            </a:r>
            <a:r>
              <a:rPr lang="en-US" dirty="0" smtClean="0"/>
              <a:t>é </a:t>
            </a:r>
            <a:r>
              <a:rPr lang="en-US" dirty="0" err="1" smtClean="0"/>
              <a:t>aplicado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b="1" i="1" dirty="0" smtClean="0"/>
              <a:t>pares </a:t>
            </a:r>
            <a:r>
              <a:rPr lang="en-US" b="1" i="1" dirty="0" err="1" smtClean="0"/>
              <a:t>consecutivos</a:t>
            </a:r>
            <a:r>
              <a:rPr lang="en-US" b="1" i="1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chaves</a:t>
            </a:r>
            <a:r>
              <a:rPr lang="en-US" dirty="0" smtClean="0"/>
              <a:t> </a:t>
            </a:r>
            <a:r>
              <a:rPr lang="en-US" b="1" dirty="0" err="1" smtClean="0"/>
              <a:t>não</a:t>
            </a:r>
            <a:r>
              <a:rPr lang="en-US" b="1" dirty="0" smtClean="0"/>
              <a:t> </a:t>
            </a:r>
            <a:r>
              <a:rPr lang="en-US" b="1" dirty="0" err="1" smtClean="0"/>
              <a:t>ordenados</a:t>
            </a:r>
            <a:endParaRPr lang="en-US" b="1" dirty="0" smtClean="0"/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restarem</a:t>
            </a:r>
            <a:r>
              <a:rPr lang="en-US" dirty="0" smtClean="0"/>
              <a:t> pares </a:t>
            </a:r>
            <a:r>
              <a:rPr lang="en-US" b="1" dirty="0" err="1" smtClean="0"/>
              <a:t>não</a:t>
            </a:r>
            <a:r>
              <a:rPr lang="en-US" b="1" dirty="0" smtClean="0"/>
              <a:t> </a:t>
            </a:r>
            <a:r>
              <a:rPr lang="en-US" b="1" dirty="0" err="1" smtClean="0"/>
              <a:t>ordenados</a:t>
            </a:r>
            <a:r>
              <a:rPr lang="en-US" dirty="0" smtClean="0"/>
              <a:t>, o </a:t>
            </a:r>
            <a:r>
              <a:rPr lang="en-US" dirty="0" err="1" smtClean="0"/>
              <a:t>vetor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classificado</a:t>
            </a:r>
            <a:r>
              <a:rPr lang="en-US" dirty="0" smtClean="0"/>
              <a:t>.</a:t>
            </a:r>
            <a:endParaRPr lang="pt-BR" dirty="0" smtClean="0"/>
          </a:p>
          <a:p>
            <a:pPr marL="457200" lvl="1" indent="-457200">
              <a:buFont typeface="Wingdings" panose="05000000000000000000" pitchFamily="2" charset="2"/>
              <a:buChar char="§"/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2B6F49-58A2-489B-B58C-302057C9E590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1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6F82678F67654D8811EF0C90BB356F" ma:contentTypeVersion="2" ma:contentTypeDescription="Crie um novo documento." ma:contentTypeScope="" ma:versionID="7c86c077e26114c4bfeffa25e7b979f5">
  <xsd:schema xmlns:xsd="http://www.w3.org/2001/XMLSchema" xmlns:xs="http://www.w3.org/2001/XMLSchema" xmlns:p="http://schemas.microsoft.com/office/2006/metadata/properties" xmlns:ns2="9169bb83-1197-4fb2-ad9d-1f6c9540cc8e" targetNamespace="http://schemas.microsoft.com/office/2006/metadata/properties" ma:root="true" ma:fieldsID="8c2faa9ad41b14e384b4105582df3fd0" ns2:_="">
    <xsd:import namespace="9169bb83-1197-4fb2-ad9d-1f6c9540cc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9bb83-1197-4fb2-ad9d-1f6c9540cc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26595D-CE65-43CE-A526-AFC3CAF8D088}"/>
</file>

<file path=customXml/itemProps2.xml><?xml version="1.0" encoding="utf-8"?>
<ds:datastoreItem xmlns:ds="http://schemas.openxmlformats.org/officeDocument/2006/customXml" ds:itemID="{82F765B4-4A53-4E51-82BB-22DF0FCDFB96}"/>
</file>

<file path=customXml/itemProps3.xml><?xml version="1.0" encoding="utf-8"?>
<ds:datastoreItem xmlns:ds="http://schemas.openxmlformats.org/officeDocument/2006/customXml" ds:itemID="{778879AD-7863-413F-8449-51BC6957E7DA}"/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1877</Words>
  <Application>Microsoft Office PowerPoint</Application>
  <PresentationFormat>Apresentação na tela (4:3)</PresentationFormat>
  <Paragraphs>313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Algoritmo Bubblesort: Exemplo 1</vt:lpstr>
      <vt:lpstr>Algoritmo Bubblesort: Exemplo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Insertion Sort: 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Ordenação por Seleção: Exemplo </vt:lpstr>
      <vt:lpstr>Algoritmo Selection Sort</vt:lpstr>
      <vt:lpstr>Apresentação do PowerPoint</vt:lpstr>
      <vt:lpstr>Apresentação do PowerPoint</vt:lpstr>
      <vt:lpstr>Apresentação do PowerPoint</vt:lpstr>
      <vt:lpstr>Métodos de Ordenação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Sala 7</dc:creator>
  <cp:lastModifiedBy>PROFESSOR</cp:lastModifiedBy>
  <cp:revision>64</cp:revision>
  <dcterms:created xsi:type="dcterms:W3CDTF">2018-06-28T15:44:18Z</dcterms:created>
  <dcterms:modified xsi:type="dcterms:W3CDTF">2021-04-26T20:27:51Z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0x010100076F82678F67654D8811EF0C90BB356F</vt:lpwstr>
  </property>
</Properties>
</file>