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7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6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7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5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632B-1B4D-42E1-84B3-B51562BF38D3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34EE-D981-4141-846C-4FEACE9A0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2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0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196752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valor retornado pela função será do tipo especificado na sua declaração (logo após os dois pontos). Em </a:t>
            </a:r>
            <a:r>
              <a:rPr lang="pt-BR" dirty="0" smtClean="0"/>
              <a:t>alguma parte </a:t>
            </a:r>
            <a:r>
              <a:rPr lang="pt-BR" dirty="0"/>
              <a:t>da função (de modo geral, no seu final), este valor deve ser retornado através do comando retorne.</a:t>
            </a:r>
          </a:p>
          <a:p>
            <a:r>
              <a:rPr lang="pt-BR" dirty="0"/>
              <a:t>De modo análogo ao programa principal, a seção de declaração internas começa com a palavra-chave var, e </a:t>
            </a:r>
            <a:r>
              <a:rPr lang="pt-BR" dirty="0" smtClean="0"/>
              <a:t>continua com </a:t>
            </a:r>
            <a:r>
              <a:rPr lang="pt-BR" dirty="0"/>
              <a:t>a seguinte sintaxe:</a:t>
            </a:r>
          </a:p>
          <a:p>
            <a:r>
              <a:rPr lang="pt-BR" i="1" dirty="0"/>
              <a:t>&lt;lista-de-variáveis&gt; </a:t>
            </a:r>
            <a:r>
              <a:rPr lang="pt-BR" dirty="0"/>
              <a:t>: </a:t>
            </a:r>
            <a:r>
              <a:rPr lang="pt-BR" i="1" dirty="0"/>
              <a:t>&lt;tipo-de-dado&gt;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5536" y="345430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Por sua vez, </a:t>
            </a:r>
            <a:r>
              <a:rPr lang="pt-BR" i="1" dirty="0"/>
              <a:t>&lt;</a:t>
            </a:r>
            <a:r>
              <a:rPr lang="pt-BR" i="1" dirty="0" err="1"/>
              <a:t>seqüência</a:t>
            </a:r>
            <a:r>
              <a:rPr lang="pt-BR" i="1" dirty="0"/>
              <a:t>-de-parâmetros&gt; </a:t>
            </a:r>
            <a:r>
              <a:rPr lang="pt-BR" dirty="0"/>
              <a:t>é uma </a:t>
            </a:r>
            <a:r>
              <a:rPr lang="pt-BR" dirty="0" err="1"/>
              <a:t>seqüência</a:t>
            </a:r>
            <a:r>
              <a:rPr lang="pt-BR" dirty="0"/>
              <a:t> de nomes de parâmetros (também obedecem </a:t>
            </a:r>
            <a:r>
              <a:rPr lang="pt-BR" dirty="0" smtClean="0"/>
              <a:t>a mesma </a:t>
            </a:r>
            <a:r>
              <a:rPr lang="pt-BR" dirty="0"/>
              <a:t>regra de nomenclatura de variáveis) separados por vírgulas.</a:t>
            </a:r>
          </a:p>
        </p:txBody>
      </p:sp>
    </p:spTree>
    <p:extLst>
      <p:ext uri="{BB962C8B-B14F-4D97-AF65-F5344CB8AC3E}">
        <p14:creationId xmlns:p14="http://schemas.microsoft.com/office/powerpoint/2010/main" val="21816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98072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/>
              <a:t>Subprograma </a:t>
            </a:r>
            <a:r>
              <a:rPr lang="pt-BR" sz="2000" dirty="0"/>
              <a:t>é um programa que auxilia o programa principal através da realização de uma determinada </a:t>
            </a:r>
            <a:r>
              <a:rPr lang="pt-BR" sz="2000" dirty="0" err="1"/>
              <a:t>subtarefa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Também costuma receber os nomes de </a:t>
            </a:r>
            <a:r>
              <a:rPr lang="pt-BR" sz="2000" i="1" dirty="0"/>
              <a:t>sub-rotina</a:t>
            </a:r>
            <a:r>
              <a:rPr lang="pt-BR" sz="2000" dirty="0"/>
              <a:t>, </a:t>
            </a:r>
            <a:r>
              <a:rPr lang="pt-BR" sz="2000" i="1" dirty="0"/>
              <a:t>procedimento, método </a:t>
            </a:r>
            <a:r>
              <a:rPr lang="pt-BR" sz="2000" dirty="0"/>
              <a:t>ou </a:t>
            </a:r>
            <a:r>
              <a:rPr lang="pt-BR" sz="2000" i="1" dirty="0"/>
              <a:t>módulo</a:t>
            </a:r>
            <a:r>
              <a:rPr lang="pt-BR" sz="2000" dirty="0"/>
              <a:t>. Os subprogramas são </a:t>
            </a:r>
            <a:r>
              <a:rPr lang="pt-BR" sz="2000" dirty="0" smtClean="0"/>
              <a:t>chamados dentro </a:t>
            </a:r>
            <a:r>
              <a:rPr lang="pt-BR" sz="2000" dirty="0"/>
              <a:t>do corpo do programa principal como se fossem </a:t>
            </a:r>
            <a:r>
              <a:rPr lang="pt-BR" sz="2000" i="1" dirty="0"/>
              <a:t>comandos</a:t>
            </a:r>
            <a:r>
              <a:rPr lang="pt-BR" sz="2000" dirty="0"/>
              <a:t>. Após seu término, a execução continua a partir </a:t>
            </a:r>
            <a:r>
              <a:rPr lang="pt-BR" sz="2000" dirty="0" smtClean="0"/>
              <a:t>do ponto </a:t>
            </a:r>
            <a:r>
              <a:rPr lang="pt-BR" sz="2000" dirty="0"/>
              <a:t>onde foi chamado. É importante compreender que a chamada de um subprograma simplesmente gera </a:t>
            </a:r>
            <a:r>
              <a:rPr lang="pt-BR" sz="2000" dirty="0" smtClean="0"/>
              <a:t>um </a:t>
            </a:r>
            <a:r>
              <a:rPr lang="pt-BR" sz="2000" b="1" dirty="0" smtClean="0"/>
              <a:t>desvio </a:t>
            </a:r>
            <a:r>
              <a:rPr lang="pt-BR" sz="2000" b="1" dirty="0"/>
              <a:t>provisório no fluxo de execução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Há </a:t>
            </a:r>
            <a:r>
              <a:rPr lang="pt-BR" sz="2000" dirty="0"/>
              <a:t>um caso particular de subprograma que recebe o nome de </a:t>
            </a:r>
            <a:r>
              <a:rPr lang="pt-BR" sz="2000" i="1" dirty="0"/>
              <a:t>função</a:t>
            </a:r>
            <a:r>
              <a:rPr lang="pt-BR" sz="2000" dirty="0"/>
              <a:t>. </a:t>
            </a:r>
            <a:endParaRPr lang="pt-BR" sz="2000" dirty="0" smtClean="0"/>
          </a:p>
          <a:p>
            <a:r>
              <a:rPr lang="pt-BR" sz="2000" b="1" dirty="0" smtClean="0"/>
              <a:t>Uma </a:t>
            </a:r>
            <a:r>
              <a:rPr lang="pt-BR" sz="2000" b="1" i="1" dirty="0"/>
              <a:t>função</a:t>
            </a:r>
            <a:r>
              <a:rPr lang="pt-BR" sz="2000" dirty="0"/>
              <a:t>, além de executar uma </a:t>
            </a:r>
            <a:r>
              <a:rPr lang="pt-BR" sz="2000" dirty="0" smtClean="0"/>
              <a:t>determinada tarefa</a:t>
            </a:r>
            <a:r>
              <a:rPr lang="pt-BR" sz="2000" dirty="0"/>
              <a:t>, retorna um valor para quem a chamou, que é o resultado da sua execução. Por este motivo, a chamada de </a:t>
            </a:r>
            <a:r>
              <a:rPr lang="pt-BR" sz="2000" dirty="0" smtClean="0"/>
              <a:t>uma função </a:t>
            </a:r>
            <a:r>
              <a:rPr lang="pt-BR" sz="2000" dirty="0"/>
              <a:t>aparece no corpo do programa principal como uma </a:t>
            </a:r>
            <a:r>
              <a:rPr lang="pt-BR" sz="2000" i="1" dirty="0"/>
              <a:t>expressão</a:t>
            </a:r>
            <a:r>
              <a:rPr lang="pt-BR" sz="2000" dirty="0"/>
              <a:t>, e não como um comando</a:t>
            </a:r>
            <a:r>
              <a:rPr lang="pt-BR" sz="2000" dirty="0" smtClean="0"/>
              <a:t>. Cada </a:t>
            </a:r>
            <a:r>
              <a:rPr lang="pt-BR" sz="2000" dirty="0"/>
              <a:t>subprograma, além de ter acesso às variáveis do programa que o chamou (são as variáveis </a:t>
            </a:r>
            <a:r>
              <a:rPr lang="pt-BR" sz="2000" i="1" dirty="0"/>
              <a:t>globais</a:t>
            </a:r>
            <a:r>
              <a:rPr lang="pt-BR" sz="2000" dirty="0"/>
              <a:t>), pode </a:t>
            </a:r>
            <a:r>
              <a:rPr lang="pt-BR" sz="2000" dirty="0" smtClean="0"/>
              <a:t>ter suas </a:t>
            </a:r>
            <a:r>
              <a:rPr lang="pt-BR" sz="2000" dirty="0"/>
              <a:t>próprias variáveis (são as variáveis </a:t>
            </a:r>
            <a:r>
              <a:rPr lang="pt-BR" sz="2000" i="1" dirty="0"/>
              <a:t>locais</a:t>
            </a:r>
            <a:r>
              <a:rPr lang="pt-BR" sz="2000" dirty="0"/>
              <a:t>), que existem apenas durante sua chamada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27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1003950"/>
            <a:ext cx="75608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Ao se chamar um subprograma, também é possível passar-lhe determinadas  que recebem o nome de </a:t>
            </a:r>
            <a:r>
              <a:rPr lang="pt-BR" sz="2000" i="1" dirty="0" smtClean="0"/>
              <a:t>parâmetros </a:t>
            </a:r>
            <a:r>
              <a:rPr lang="pt-BR" sz="2000" dirty="0" smtClean="0"/>
              <a:t>(são valores que, na linha de chamada, ficam entre os parênteses e que estão separados por vírgulas). A quantidade dos parâmetros, sua sequência e respectivos tipos não podem mudar: devem estar de acordo com o que foi especificado na sua correspondente declaração.</a:t>
            </a:r>
          </a:p>
          <a:p>
            <a:pPr algn="just"/>
            <a:r>
              <a:rPr lang="pt-BR" sz="2000" dirty="0" smtClean="0"/>
              <a:t>Para se criar subprogramas, é preciso descrevê-los após a declaração das variáveis e antes do corpo do programa principal.</a:t>
            </a:r>
          </a:p>
          <a:p>
            <a:pPr algn="just"/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O </a:t>
            </a:r>
            <a:r>
              <a:rPr lang="pt-BR" sz="2000" dirty="0" err="1" smtClean="0"/>
              <a:t>VisuAlg</a:t>
            </a:r>
            <a:r>
              <a:rPr lang="pt-BR" sz="2000" dirty="0" smtClean="0"/>
              <a:t> possibilita declaração e chamada de subprogramas nos moldes da linguagem Pascal, ou seja, procedimentos e funções com passagem de parâmetros por valor ou referência. Isso será explicado a seguir.</a:t>
            </a:r>
          </a:p>
          <a:p>
            <a:pPr algn="just"/>
            <a:r>
              <a:rPr lang="pt-BR" sz="2000" b="1" dirty="0" smtClean="0"/>
              <a:t>Procedimentos</a:t>
            </a:r>
          </a:p>
          <a:p>
            <a:pPr algn="just"/>
            <a:r>
              <a:rPr lang="pt-BR" sz="2000" dirty="0" smtClean="0"/>
              <a:t>Em </a:t>
            </a:r>
            <a:r>
              <a:rPr lang="pt-BR" sz="2000" dirty="0" err="1" smtClean="0"/>
              <a:t>VisuAlg</a:t>
            </a:r>
            <a:r>
              <a:rPr lang="pt-BR" sz="2000" dirty="0" smtClean="0"/>
              <a:t>, procedimento é um subprograma que não retorna nenhum valor (corresponde ao </a:t>
            </a:r>
            <a:r>
              <a:rPr lang="pt-BR" sz="2000" i="1" dirty="0" smtClean="0"/>
              <a:t>procedure </a:t>
            </a:r>
            <a:r>
              <a:rPr lang="pt-BR" sz="2000" dirty="0" smtClean="0"/>
              <a:t>do Pascal).</a:t>
            </a:r>
          </a:p>
          <a:p>
            <a:pPr algn="just"/>
            <a:r>
              <a:rPr lang="pt-BR" sz="2000" dirty="0" smtClean="0"/>
              <a:t>Sua declaração, que deve estar entre o final da declaração de variáveis e a linha inicio do programa principal, segue a sintaxe abaixo: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920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821025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/>
              <a:t>procedimento </a:t>
            </a:r>
            <a:r>
              <a:rPr lang="pt-BR" sz="1600" b="1" i="1" dirty="0"/>
              <a:t>&lt;nome-de-procedimento&gt; </a:t>
            </a:r>
            <a:r>
              <a:rPr lang="pt-BR" sz="1600" b="1" dirty="0"/>
              <a:t>[(</a:t>
            </a:r>
            <a:r>
              <a:rPr lang="pt-BR" sz="1600" b="1" i="1" dirty="0"/>
              <a:t>&lt;</a:t>
            </a:r>
            <a:r>
              <a:rPr lang="pt-BR" sz="1600" b="1" i="1" dirty="0" err="1"/>
              <a:t>seqüência</a:t>
            </a:r>
            <a:r>
              <a:rPr lang="pt-BR" sz="1600" b="1" i="1" dirty="0"/>
              <a:t>-de-declarações-de-parâmetros&gt;</a:t>
            </a:r>
            <a:r>
              <a:rPr lang="pt-BR" sz="1600" b="1" dirty="0"/>
              <a:t>)]</a:t>
            </a:r>
          </a:p>
          <a:p>
            <a:pPr algn="just"/>
            <a:r>
              <a:rPr lang="pt-BR" sz="1600" b="1" dirty="0"/>
              <a:t>// Seção de Declarações Internas</a:t>
            </a:r>
          </a:p>
          <a:p>
            <a:pPr algn="just"/>
            <a:r>
              <a:rPr lang="pt-BR" sz="1600" b="1" dirty="0"/>
              <a:t>inicio</a:t>
            </a:r>
          </a:p>
          <a:p>
            <a:pPr algn="just"/>
            <a:r>
              <a:rPr lang="pt-BR" sz="1600" b="1" dirty="0"/>
              <a:t>// Seção de Comandos</a:t>
            </a:r>
          </a:p>
          <a:p>
            <a:pPr algn="just"/>
            <a:r>
              <a:rPr lang="pt-BR" sz="1600" b="1" dirty="0" err="1"/>
              <a:t>fimprocedimento</a:t>
            </a:r>
            <a:endParaRPr lang="pt-BR" sz="1600" b="1" dirty="0"/>
          </a:p>
          <a:p>
            <a:pPr algn="just"/>
            <a:endParaRPr lang="pt-BR" dirty="0" smtClean="0"/>
          </a:p>
          <a:p>
            <a:pPr algn="just"/>
            <a:r>
              <a:rPr lang="pt-BR" sz="2000" dirty="0" smtClean="0"/>
              <a:t>O </a:t>
            </a:r>
            <a:r>
              <a:rPr lang="pt-BR" sz="2000" b="1" i="1" dirty="0"/>
              <a:t>&lt;nome-de-procedimento&gt; </a:t>
            </a:r>
            <a:r>
              <a:rPr lang="pt-BR" sz="2000" dirty="0"/>
              <a:t>obedece as mesmas regras de nomenclatura das variáveis. Por outro lado, a</a:t>
            </a:r>
          </a:p>
          <a:p>
            <a:pPr algn="just"/>
            <a:r>
              <a:rPr lang="pt-BR" sz="2000" i="1" dirty="0"/>
              <a:t>&lt;</a:t>
            </a:r>
            <a:r>
              <a:rPr lang="pt-BR" sz="2000" b="1" i="1" dirty="0" err="1"/>
              <a:t>seqüência</a:t>
            </a:r>
            <a:r>
              <a:rPr lang="pt-BR" sz="2000" b="1" i="1" dirty="0"/>
              <a:t>-de-declarações-de-parâmetros</a:t>
            </a:r>
            <a:r>
              <a:rPr lang="pt-BR" sz="2000" i="1" dirty="0"/>
              <a:t>&gt; </a:t>
            </a:r>
            <a:r>
              <a:rPr lang="pt-BR" sz="2000" dirty="0"/>
              <a:t>é uma </a:t>
            </a:r>
            <a:r>
              <a:rPr lang="pt-BR" sz="2000" dirty="0" err="1"/>
              <a:t>seqüência</a:t>
            </a:r>
            <a:r>
              <a:rPr lang="pt-BR" sz="2000" dirty="0"/>
              <a:t> de</a:t>
            </a:r>
          </a:p>
          <a:p>
            <a:pPr algn="just"/>
            <a:r>
              <a:rPr lang="pt-BR" sz="2000" b="1" dirty="0"/>
              <a:t>[var] </a:t>
            </a:r>
            <a:r>
              <a:rPr lang="pt-BR" sz="2000" b="1" i="1" dirty="0"/>
              <a:t>&lt;</a:t>
            </a:r>
            <a:r>
              <a:rPr lang="pt-BR" sz="2000" b="1" i="1" dirty="0" err="1"/>
              <a:t>seqüência</a:t>
            </a:r>
            <a:r>
              <a:rPr lang="pt-BR" sz="2000" b="1" i="1" dirty="0"/>
              <a:t>-de-parâmetros&gt;</a:t>
            </a:r>
            <a:r>
              <a:rPr lang="pt-BR" sz="2000" b="1" dirty="0"/>
              <a:t>: </a:t>
            </a:r>
            <a:r>
              <a:rPr lang="pt-BR" sz="2000" b="1" i="1" dirty="0"/>
              <a:t>&lt;tipo-de-dado</a:t>
            </a:r>
            <a:r>
              <a:rPr lang="pt-BR" sz="2000" b="1" i="1" dirty="0" smtClean="0"/>
              <a:t>&gt;  </a:t>
            </a:r>
            <a:r>
              <a:rPr lang="pt-BR" sz="2000" dirty="0" smtClean="0"/>
              <a:t>separadas </a:t>
            </a:r>
            <a:r>
              <a:rPr lang="pt-BR" sz="2000" dirty="0"/>
              <a:t>por ponto e vírgula.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presença (opcional) da palavra-chave </a:t>
            </a:r>
            <a:r>
              <a:rPr lang="pt-BR" sz="2000" b="1" dirty="0"/>
              <a:t>var</a:t>
            </a:r>
            <a:r>
              <a:rPr lang="pt-BR" sz="2000" dirty="0"/>
              <a:t> indica passagem de parâmetros por</a:t>
            </a:r>
          </a:p>
          <a:p>
            <a:pPr algn="just"/>
            <a:r>
              <a:rPr lang="pt-BR" sz="2000" dirty="0"/>
              <a:t>referência; caso contrário, a passagem será por valor.</a:t>
            </a:r>
          </a:p>
          <a:p>
            <a:pPr algn="just"/>
            <a:r>
              <a:rPr lang="pt-BR" sz="2000" dirty="0"/>
              <a:t>Por sua vez, </a:t>
            </a:r>
            <a:r>
              <a:rPr lang="pt-BR" sz="2000" i="1" dirty="0"/>
              <a:t>&lt;</a:t>
            </a:r>
            <a:r>
              <a:rPr lang="pt-BR" sz="2000" i="1" dirty="0" err="1"/>
              <a:t>seqüência</a:t>
            </a:r>
            <a:r>
              <a:rPr lang="pt-BR" sz="2000" i="1" dirty="0"/>
              <a:t>-de-parâmetros&gt; </a:t>
            </a:r>
            <a:r>
              <a:rPr lang="pt-BR" sz="2000" dirty="0"/>
              <a:t>é uma </a:t>
            </a:r>
            <a:r>
              <a:rPr lang="pt-BR" sz="2000" dirty="0" err="1"/>
              <a:t>seqüência</a:t>
            </a:r>
            <a:r>
              <a:rPr lang="pt-BR" sz="2000" dirty="0"/>
              <a:t> de nomes de parâmetros (também obedecem </a:t>
            </a:r>
            <a:r>
              <a:rPr lang="pt-BR" sz="2000" dirty="0" smtClean="0"/>
              <a:t>a mesma </a:t>
            </a:r>
            <a:r>
              <a:rPr lang="pt-BR" sz="2000" dirty="0"/>
              <a:t>regra de nomenclatura de variáveis) separados por vírgulas.</a:t>
            </a:r>
          </a:p>
          <a:p>
            <a:pPr algn="just"/>
            <a:r>
              <a:rPr lang="pt-BR" sz="2000" dirty="0"/>
              <a:t>De modo análogo ao programa principal, a seção de declaração internas começa com a palavra-chave var, e </a:t>
            </a:r>
            <a:r>
              <a:rPr lang="pt-BR" sz="2000" dirty="0" smtClean="0"/>
              <a:t>continua com </a:t>
            </a:r>
            <a:r>
              <a:rPr lang="pt-BR" sz="2000" dirty="0"/>
              <a:t>a seguinte sintaxe:</a:t>
            </a:r>
          </a:p>
          <a:p>
            <a:pPr algn="just"/>
            <a:r>
              <a:rPr lang="pt-BR" sz="2000" b="1" i="1" dirty="0"/>
              <a:t>&lt;lista-de-variáveis&gt; </a:t>
            </a:r>
            <a:r>
              <a:rPr lang="pt-BR" sz="2000" b="1" dirty="0"/>
              <a:t>: </a:t>
            </a:r>
            <a:r>
              <a:rPr lang="pt-BR" sz="2000" b="1" i="1" dirty="0"/>
              <a:t>&lt;tipo-de-dado&gt;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1572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54868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primeiro caso, um </a:t>
            </a:r>
            <a:r>
              <a:rPr lang="pt-BR" b="1" dirty="0"/>
              <a:t>procedimento </a:t>
            </a:r>
            <a:r>
              <a:rPr lang="pt-BR" b="1" dirty="0" smtClean="0"/>
              <a:t>sem parâmetros </a:t>
            </a:r>
            <a:r>
              <a:rPr lang="pt-BR" dirty="0"/>
              <a:t>utiliza uma variável local </a:t>
            </a:r>
            <a:r>
              <a:rPr lang="pt-BR" dirty="0" err="1"/>
              <a:t>aux</a:t>
            </a:r>
            <a:r>
              <a:rPr lang="pt-BR" dirty="0"/>
              <a:t> para armazenar provisoriamente o resultado deste cálculo (evidentemente</a:t>
            </a:r>
            <a:r>
              <a:rPr lang="pt-BR" dirty="0" smtClean="0"/>
              <a:t>, esta </a:t>
            </a:r>
            <a:r>
              <a:rPr lang="pt-BR" dirty="0"/>
              <a:t>variável é desnecessária, mas está aí apenas para ilustrar o exemplo), antes de atribuí-lo à variável global </a:t>
            </a:r>
            <a:r>
              <a:rPr lang="pt-BR" b="1" dirty="0"/>
              <a:t>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104231"/>
            <a:ext cx="3258095" cy="426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70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3568" y="4046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mesma tarefa poderia ser executada através de um </a:t>
            </a:r>
            <a:r>
              <a:rPr lang="pt-BR" b="1" dirty="0"/>
              <a:t>procedimento com parâmetros</a:t>
            </a:r>
            <a:r>
              <a:rPr lang="pt-BR" dirty="0"/>
              <a:t>, como descrito abaixo: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576" y="1124744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passagem de parâmetros do exemplo </a:t>
            </a:r>
            <a:r>
              <a:rPr lang="pt-BR" dirty="0" smtClean="0"/>
              <a:t>abaixo chama-se </a:t>
            </a:r>
            <a:r>
              <a:rPr lang="pt-BR" b="1" dirty="0"/>
              <a:t>passagem por valor</a:t>
            </a:r>
            <a:r>
              <a:rPr lang="pt-BR" dirty="0"/>
              <a:t>. Neste caso, o </a:t>
            </a:r>
            <a:r>
              <a:rPr lang="pt-BR" dirty="0" smtClean="0"/>
              <a:t>subprograma simplesmente </a:t>
            </a:r>
            <a:r>
              <a:rPr lang="pt-BR" dirty="0"/>
              <a:t>recebe um valor que utiliza durante sua execução. </a:t>
            </a:r>
            <a:endParaRPr lang="pt-BR" dirty="0" smtClean="0"/>
          </a:p>
          <a:p>
            <a:r>
              <a:rPr lang="pt-BR" dirty="0" smtClean="0"/>
              <a:t>Durante </a:t>
            </a:r>
            <a:r>
              <a:rPr lang="pt-BR" dirty="0"/>
              <a:t>essa execução, os parâmetros passados </a:t>
            </a:r>
            <a:r>
              <a:rPr lang="pt-BR" dirty="0" smtClean="0"/>
              <a:t>por valor </a:t>
            </a:r>
            <a:r>
              <a:rPr lang="pt-BR" dirty="0"/>
              <a:t>são análogos às suas variáveis locais, mas com uma única diferença: receberam um valor inicial no momento </a:t>
            </a:r>
            <a:r>
              <a:rPr lang="pt-BR" dirty="0" smtClean="0"/>
              <a:t>em que </a:t>
            </a:r>
            <a:r>
              <a:rPr lang="pt-BR" dirty="0"/>
              <a:t>o subprograma foi chamado.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2855937"/>
            <a:ext cx="3880073" cy="39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99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7309" y="332656"/>
            <a:ext cx="7924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Passagem de Parâmetros por Referência</a:t>
            </a:r>
          </a:p>
          <a:p>
            <a:pPr algn="just"/>
            <a:r>
              <a:rPr lang="pt-BR" dirty="0"/>
              <a:t>Há ainda uma outra forma de passagem de parâmetros para subprogramas: é a passagem por referência. Neste caso</a:t>
            </a:r>
            <a:r>
              <a:rPr lang="pt-BR" dirty="0" smtClean="0"/>
              <a:t>, o </a:t>
            </a:r>
            <a:r>
              <a:rPr lang="pt-BR" dirty="0"/>
              <a:t>subprograma não recebe apenas um valor, mas sim o </a:t>
            </a:r>
            <a:r>
              <a:rPr lang="pt-BR" b="1" dirty="0"/>
              <a:t>endereço </a:t>
            </a:r>
            <a:r>
              <a:rPr lang="pt-BR" dirty="0"/>
              <a:t>de uma variável global. </a:t>
            </a:r>
            <a:endParaRPr lang="pt-BR" dirty="0" smtClean="0"/>
          </a:p>
          <a:p>
            <a:pPr algn="just"/>
            <a:r>
              <a:rPr lang="pt-BR" dirty="0" smtClean="0"/>
              <a:t>Portanto</a:t>
            </a:r>
            <a:r>
              <a:rPr lang="pt-BR" dirty="0"/>
              <a:t>, </a:t>
            </a:r>
            <a:r>
              <a:rPr lang="pt-BR" dirty="0" smtClean="0"/>
              <a:t>qualquer modificação </a:t>
            </a:r>
            <a:r>
              <a:rPr lang="pt-BR" dirty="0"/>
              <a:t>que for realizada no conteúdo deste parâmetro afetará também a variável global que está associada a ele.</a:t>
            </a:r>
          </a:p>
          <a:p>
            <a:pPr algn="just"/>
            <a:r>
              <a:rPr lang="pt-BR" dirty="0"/>
              <a:t>Durante a execução do subprograma, os parâmetros passados por referência são análogos às variáveis globais. </a:t>
            </a:r>
            <a:endParaRPr lang="pt-BR" dirty="0" smtClean="0"/>
          </a:p>
          <a:p>
            <a:pPr algn="just"/>
            <a:r>
              <a:rPr lang="pt-BR" dirty="0" smtClean="0"/>
              <a:t>No </a:t>
            </a:r>
            <a:r>
              <a:rPr lang="pt-BR" dirty="0" err="1" smtClean="0"/>
              <a:t>VisuAlg</a:t>
            </a:r>
            <a:r>
              <a:rPr lang="pt-BR" dirty="0"/>
              <a:t>, de forma análoga a Pascal, essa passagem é feita através da palavra </a:t>
            </a:r>
            <a:r>
              <a:rPr lang="pt-BR" b="1" dirty="0"/>
              <a:t>var</a:t>
            </a:r>
            <a:r>
              <a:rPr lang="pt-BR" dirty="0"/>
              <a:t> na declaração do parâmetro.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94978"/>
            <a:ext cx="6150348" cy="366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-218152"/>
            <a:ext cx="4572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Funções</a:t>
            </a:r>
          </a:p>
          <a:p>
            <a:r>
              <a:rPr lang="pt-BR" dirty="0"/>
              <a:t>Em </a:t>
            </a:r>
            <a:r>
              <a:rPr lang="pt-BR" dirty="0" err="1"/>
              <a:t>VisuAlg</a:t>
            </a:r>
            <a:r>
              <a:rPr lang="pt-BR" dirty="0"/>
              <a:t>, função é um subprograma que retorna um valor (corresponde ao </a:t>
            </a:r>
            <a:r>
              <a:rPr lang="pt-BR" i="1" dirty="0" err="1"/>
              <a:t>function</a:t>
            </a:r>
            <a:r>
              <a:rPr lang="pt-BR" i="1" dirty="0"/>
              <a:t> </a:t>
            </a:r>
            <a:r>
              <a:rPr lang="pt-BR" dirty="0"/>
              <a:t>do Pascal). De modo análogo</a:t>
            </a:r>
          </a:p>
          <a:p>
            <a:r>
              <a:rPr lang="pt-BR" dirty="0"/>
              <a:t>aos procedimentos, sua declaração deve estar entre o final da declaração de variáveis e a linha inicio do programa</a:t>
            </a:r>
          </a:p>
          <a:p>
            <a:r>
              <a:rPr lang="pt-BR" dirty="0"/>
              <a:t>principal, e segue a sintaxe abaixo:</a:t>
            </a:r>
          </a:p>
          <a:p>
            <a:r>
              <a:rPr lang="pt-BR" dirty="0" err="1"/>
              <a:t>funcao</a:t>
            </a:r>
            <a:r>
              <a:rPr lang="pt-BR" dirty="0"/>
              <a:t> </a:t>
            </a:r>
            <a:r>
              <a:rPr lang="pt-BR" i="1" dirty="0"/>
              <a:t>&lt;nome-de-função&gt; </a:t>
            </a:r>
            <a:r>
              <a:rPr lang="pt-BR" dirty="0"/>
              <a:t>[(</a:t>
            </a:r>
            <a:r>
              <a:rPr lang="pt-BR" i="1" dirty="0"/>
              <a:t>&lt;</a:t>
            </a:r>
            <a:r>
              <a:rPr lang="pt-BR" i="1" dirty="0" err="1"/>
              <a:t>seqüência</a:t>
            </a:r>
            <a:r>
              <a:rPr lang="pt-BR" i="1" dirty="0"/>
              <a:t>-de-declarações-de-parâmetros&gt;</a:t>
            </a:r>
            <a:r>
              <a:rPr lang="pt-BR" dirty="0"/>
              <a:t>)]: </a:t>
            </a:r>
            <a:r>
              <a:rPr lang="pt-BR" i="1" dirty="0"/>
              <a:t>&lt;tipo-de-dado&gt;</a:t>
            </a:r>
          </a:p>
          <a:p>
            <a:r>
              <a:rPr lang="pt-BR" dirty="0"/>
              <a:t>// Seção de Declarações Internas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// Seção de Comandos</a:t>
            </a:r>
          </a:p>
          <a:p>
            <a:r>
              <a:rPr lang="pt-BR" dirty="0" err="1"/>
              <a:t>fimfuncao</a:t>
            </a:r>
            <a:endParaRPr lang="pt-BR" dirty="0"/>
          </a:p>
          <a:p>
            <a:r>
              <a:rPr lang="pt-BR" dirty="0"/>
              <a:t>O </a:t>
            </a:r>
            <a:r>
              <a:rPr lang="pt-BR" i="1" dirty="0"/>
              <a:t>&lt;nome-de-função&gt; </a:t>
            </a:r>
            <a:r>
              <a:rPr lang="pt-BR" dirty="0"/>
              <a:t>obedece as mesmas regras de nomenclatura das variáveis. Por outro lado, a </a:t>
            </a:r>
            <a:r>
              <a:rPr lang="pt-BR" i="1" dirty="0"/>
              <a:t>&lt;</a:t>
            </a:r>
            <a:r>
              <a:rPr lang="pt-BR" i="1" dirty="0" err="1"/>
              <a:t>seqüênciade</a:t>
            </a:r>
            <a:r>
              <a:rPr lang="pt-BR" i="1" dirty="0"/>
              <a:t>-</a:t>
            </a:r>
          </a:p>
          <a:p>
            <a:r>
              <a:rPr lang="pt-BR" i="1" dirty="0"/>
              <a:t>declarações-de-parâmetros&gt; </a:t>
            </a:r>
            <a:r>
              <a:rPr lang="pt-BR" dirty="0"/>
              <a:t>é uma </a:t>
            </a:r>
            <a:r>
              <a:rPr lang="pt-BR" dirty="0" err="1"/>
              <a:t>seqüência</a:t>
            </a:r>
            <a:r>
              <a:rPr lang="pt-BR" dirty="0"/>
              <a:t> de</a:t>
            </a:r>
          </a:p>
          <a:p>
            <a:r>
              <a:rPr lang="pt-BR" dirty="0"/>
              <a:t>[var] </a:t>
            </a:r>
            <a:r>
              <a:rPr lang="pt-BR" i="1" dirty="0"/>
              <a:t>&lt;</a:t>
            </a:r>
            <a:r>
              <a:rPr lang="pt-BR" i="1" dirty="0" err="1"/>
              <a:t>seqüência</a:t>
            </a:r>
            <a:r>
              <a:rPr lang="pt-BR" i="1" dirty="0"/>
              <a:t>-de-parâmetros&gt;</a:t>
            </a:r>
            <a:r>
              <a:rPr lang="pt-BR" dirty="0"/>
              <a:t>: </a:t>
            </a:r>
            <a:r>
              <a:rPr lang="pt-BR" i="1" dirty="0"/>
              <a:t>&lt;tipo-de-dado&gt;</a:t>
            </a:r>
          </a:p>
          <a:p>
            <a:r>
              <a:rPr lang="pt-BR" dirty="0"/>
              <a:t>separadas por ponto e vírgula. A presença (opcional) da palavra-chave var indica passagem de parâmetros por</a:t>
            </a:r>
          </a:p>
          <a:p>
            <a:r>
              <a:rPr lang="pt-BR" dirty="0"/>
              <a:t>referência; caso contrário, a passagem será por valor.</a:t>
            </a:r>
          </a:p>
        </p:txBody>
      </p:sp>
    </p:spTree>
    <p:extLst>
      <p:ext uri="{BB962C8B-B14F-4D97-AF65-F5344CB8AC3E}">
        <p14:creationId xmlns:p14="http://schemas.microsoft.com/office/powerpoint/2010/main" val="6779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305936"/>
            <a:ext cx="81369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Funções</a:t>
            </a:r>
          </a:p>
          <a:p>
            <a:r>
              <a:rPr lang="pt-BR" dirty="0"/>
              <a:t>Em </a:t>
            </a:r>
            <a:r>
              <a:rPr lang="pt-BR" dirty="0" err="1"/>
              <a:t>VisuAlg</a:t>
            </a:r>
            <a:r>
              <a:rPr lang="pt-BR" dirty="0"/>
              <a:t>, função é um subprograma que retorna um valor (corresponde ao </a:t>
            </a:r>
            <a:r>
              <a:rPr lang="pt-BR" i="1" dirty="0" err="1"/>
              <a:t>function</a:t>
            </a:r>
            <a:r>
              <a:rPr lang="pt-BR" i="1" dirty="0"/>
              <a:t> </a:t>
            </a:r>
            <a:r>
              <a:rPr lang="pt-BR" dirty="0"/>
              <a:t>do Pascal). De modo </a:t>
            </a:r>
            <a:r>
              <a:rPr lang="pt-BR" dirty="0" smtClean="0"/>
              <a:t>análogo aos </a:t>
            </a:r>
            <a:r>
              <a:rPr lang="pt-BR" dirty="0"/>
              <a:t>procedimentos, sua declaração deve estar entre o final da declaração de variáveis e a linha inicio do </a:t>
            </a:r>
            <a:r>
              <a:rPr lang="pt-BR" dirty="0" smtClean="0"/>
              <a:t>programa principal</a:t>
            </a:r>
            <a:r>
              <a:rPr lang="pt-BR" dirty="0"/>
              <a:t>, e segue a sintaxe abaixo:</a:t>
            </a:r>
          </a:p>
          <a:p>
            <a:r>
              <a:rPr lang="pt-BR" sz="1600" b="1" dirty="0" err="1"/>
              <a:t>funcao</a:t>
            </a:r>
            <a:r>
              <a:rPr lang="pt-BR" sz="1600" b="1" dirty="0"/>
              <a:t> </a:t>
            </a:r>
            <a:r>
              <a:rPr lang="pt-BR" sz="1600" b="1" i="1" dirty="0"/>
              <a:t>&lt;nome-de-função&gt; </a:t>
            </a:r>
            <a:r>
              <a:rPr lang="pt-BR" sz="1600" b="1" dirty="0"/>
              <a:t>[(</a:t>
            </a:r>
            <a:r>
              <a:rPr lang="pt-BR" sz="1600" b="1" i="1" dirty="0"/>
              <a:t>&lt;</a:t>
            </a:r>
            <a:r>
              <a:rPr lang="pt-BR" sz="1600" b="1" i="1" dirty="0" smtClean="0"/>
              <a:t>sequência-de-declarações-de-parâmetros</a:t>
            </a:r>
            <a:r>
              <a:rPr lang="pt-BR" sz="1600" b="1" i="1" dirty="0"/>
              <a:t>&gt;</a:t>
            </a:r>
            <a:r>
              <a:rPr lang="pt-BR" sz="1600" b="1" dirty="0"/>
              <a:t>)]: </a:t>
            </a:r>
            <a:r>
              <a:rPr lang="pt-BR" sz="1600" b="1" i="1" dirty="0"/>
              <a:t>&lt;tipo-de-dado&gt;</a:t>
            </a:r>
          </a:p>
          <a:p>
            <a:r>
              <a:rPr lang="pt-BR" sz="1600" b="1" dirty="0" smtClean="0"/>
              <a:t>      // </a:t>
            </a:r>
            <a:r>
              <a:rPr lang="pt-BR" sz="1600" b="1" dirty="0"/>
              <a:t>Seção de Declarações Internas</a:t>
            </a:r>
          </a:p>
          <a:p>
            <a:r>
              <a:rPr lang="pt-BR" sz="1600" b="1" dirty="0"/>
              <a:t>inicio</a:t>
            </a:r>
          </a:p>
          <a:p>
            <a:r>
              <a:rPr lang="pt-BR" sz="1600" b="1" dirty="0" smtClean="0"/>
              <a:t>     // </a:t>
            </a:r>
            <a:r>
              <a:rPr lang="pt-BR" sz="1600" b="1" dirty="0"/>
              <a:t>Seção de Comandos</a:t>
            </a:r>
          </a:p>
          <a:p>
            <a:r>
              <a:rPr lang="pt-BR" sz="1600" b="1" dirty="0" err="1"/>
              <a:t>fimfuncao</a:t>
            </a:r>
            <a:endParaRPr lang="pt-BR" sz="1600" b="1" dirty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i="1" dirty="0"/>
              <a:t>&lt;nome-de-função&gt; </a:t>
            </a:r>
            <a:r>
              <a:rPr lang="pt-BR" dirty="0"/>
              <a:t>obedece as mesmas regras de nomenclatura das variáveis.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outro lado, a </a:t>
            </a:r>
            <a:r>
              <a:rPr lang="pt-BR" i="1" dirty="0"/>
              <a:t>&lt;</a:t>
            </a:r>
            <a:r>
              <a:rPr lang="pt-BR" i="1" dirty="0" smtClean="0"/>
              <a:t>sequência-de-declarações-de-parâmetros</a:t>
            </a:r>
            <a:r>
              <a:rPr lang="pt-BR" i="1" dirty="0"/>
              <a:t>&gt; </a:t>
            </a:r>
            <a:r>
              <a:rPr lang="pt-BR" dirty="0"/>
              <a:t>é uma </a:t>
            </a:r>
            <a:r>
              <a:rPr lang="pt-BR" dirty="0" smtClean="0"/>
              <a:t>sequência </a:t>
            </a:r>
            <a:r>
              <a:rPr lang="pt-BR" dirty="0"/>
              <a:t>de</a:t>
            </a:r>
          </a:p>
          <a:p>
            <a:r>
              <a:rPr lang="pt-BR" dirty="0"/>
              <a:t>[var] </a:t>
            </a:r>
            <a:r>
              <a:rPr lang="pt-BR" i="1" dirty="0"/>
              <a:t>&lt;</a:t>
            </a:r>
            <a:r>
              <a:rPr lang="pt-BR" i="1" dirty="0" smtClean="0"/>
              <a:t>sequência-de-parâmetros</a:t>
            </a:r>
            <a:r>
              <a:rPr lang="pt-BR" i="1" dirty="0"/>
              <a:t>&gt;</a:t>
            </a:r>
            <a:r>
              <a:rPr lang="pt-BR" dirty="0"/>
              <a:t>: </a:t>
            </a:r>
            <a:r>
              <a:rPr lang="pt-BR" i="1" dirty="0"/>
              <a:t>&lt;tipo-de-dado&gt;</a:t>
            </a:r>
          </a:p>
          <a:p>
            <a:r>
              <a:rPr lang="pt-BR" dirty="0"/>
              <a:t>separadas por ponto e vírgula. A presença (opcional) da palavra-chave var indica passagem de parâmetros </a:t>
            </a:r>
            <a:r>
              <a:rPr lang="pt-BR" dirty="0" smtClean="0"/>
              <a:t>por referência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caso </a:t>
            </a:r>
            <a:r>
              <a:rPr lang="pt-BR" dirty="0"/>
              <a:t>contrário, a passagem será por valor.</a:t>
            </a:r>
          </a:p>
        </p:txBody>
      </p:sp>
    </p:spTree>
    <p:extLst>
      <p:ext uri="{BB962C8B-B14F-4D97-AF65-F5344CB8AC3E}">
        <p14:creationId xmlns:p14="http://schemas.microsoft.com/office/powerpoint/2010/main" val="4157840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6F82678F67654D8811EF0C90BB356F" ma:contentTypeVersion="2" ma:contentTypeDescription="Crie um novo documento." ma:contentTypeScope="" ma:versionID="7c86c077e26114c4bfeffa25e7b979f5">
  <xsd:schema xmlns:xsd="http://www.w3.org/2001/XMLSchema" xmlns:xs="http://www.w3.org/2001/XMLSchema" xmlns:p="http://schemas.microsoft.com/office/2006/metadata/properties" xmlns:ns2="9169bb83-1197-4fb2-ad9d-1f6c9540cc8e" targetNamespace="http://schemas.microsoft.com/office/2006/metadata/properties" ma:root="true" ma:fieldsID="8c2faa9ad41b14e384b4105582df3fd0" ns2:_="">
    <xsd:import namespace="9169bb83-1197-4fb2-ad9d-1f6c9540cc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9bb83-1197-4fb2-ad9d-1f6c9540c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23E4C3-9071-4AC8-92C4-FF5239BA1E81}"/>
</file>

<file path=customXml/itemProps2.xml><?xml version="1.0" encoding="utf-8"?>
<ds:datastoreItem xmlns:ds="http://schemas.openxmlformats.org/officeDocument/2006/customXml" ds:itemID="{1F58B5F1-89AB-4B7F-91F3-1E81D4472DD5}"/>
</file>

<file path=customXml/itemProps3.xml><?xml version="1.0" encoding="utf-8"?>
<ds:datastoreItem xmlns:ds="http://schemas.openxmlformats.org/officeDocument/2006/customXml" ds:itemID="{29754DCA-F11D-42A6-AFF0-5EF548036E47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1098</Words>
  <Application>Microsoft Office PowerPoint</Application>
  <PresentationFormat>Apresentação na tela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8</cp:revision>
  <dcterms:created xsi:type="dcterms:W3CDTF">2021-05-03T16:56:10Z</dcterms:created>
  <dcterms:modified xsi:type="dcterms:W3CDTF">2021-05-03T18:57:00Z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0x010100076F82678F67654D8811EF0C90BB356F</vt:lpwstr>
  </property>
</Properties>
</file>