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74" r:id="rId4"/>
    <p:sldId id="287" r:id="rId5"/>
    <p:sldId id="257" r:id="rId6"/>
    <p:sldId id="258" r:id="rId7"/>
    <p:sldId id="280" r:id="rId8"/>
    <p:sldId id="281" r:id="rId9"/>
    <p:sldId id="282" r:id="rId10"/>
    <p:sldId id="275" r:id="rId11"/>
    <p:sldId id="28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E6A9-E093-48F1-8DDA-58C9F18CB74C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A558C-1366-4BC1-980D-E17D68CE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26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A558C-1366-4BC1-980D-E17D68CE5CE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A558C-1366-4BC1-980D-E17D68CE5CE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A558C-1366-4BC1-980D-E17D68CE5CE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3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32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87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1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6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4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A10D-56E5-4B83-AE09-1D508BEC2AB3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6ACA-48D5-40E8-8A8A-84F12388C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8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744488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</a:t>
            </a:r>
            <a:r>
              <a:rPr lang="pt-B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Ronilson</a:t>
            </a: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R. Pinho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2" descr="horizontal_comple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44640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Resultado de imagem para cefet maria da graÃ§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2656"/>
            <a:ext cx="2124075" cy="14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2708920"/>
            <a:ext cx="7700962" cy="720725"/>
          </a:xfrm>
        </p:spPr>
        <p:txBody>
          <a:bodyPr/>
          <a:lstStyle/>
          <a:p>
            <a:pPr algn="ctr" eaLnBrk="1" hangingPunct="1"/>
            <a:r>
              <a:rPr lang="pt-BR" altLang="pt-BR" sz="4000" dirty="0" smtClean="0"/>
              <a:t>Algoritmo  Estruturado</a:t>
            </a:r>
            <a:endParaRPr lang="pt-BR" altLang="pt-BR" sz="4000" dirty="0"/>
          </a:p>
        </p:txBody>
      </p:sp>
    </p:spTree>
    <p:extLst>
      <p:ext uri="{BB962C8B-B14F-4D97-AF65-F5344CB8AC3E}">
        <p14:creationId xmlns:p14="http://schemas.microsoft.com/office/powerpoint/2010/main" val="4146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502150" y="2349500"/>
            <a:ext cx="1841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 sz="4400" b="1" i="1">
              <a:solidFill>
                <a:srgbClr val="00228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/>
            <a:endParaRPr lang="pt-PT" altLang="pt-BR" sz="4400" b="1" i="1">
              <a:solidFill>
                <a:srgbClr val="00228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779838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79387" y="1557483"/>
            <a:ext cx="91090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tx1"/>
                </a:solidFill>
              </a:rPr>
              <a:t>Paradigmas e Técnicas de Programação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685800" y="2349500"/>
            <a:ext cx="77724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857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43050" indent="-1714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50" indent="-1714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pt-BR" altLang="pt-BR" sz="2000" dirty="0">
                <a:latin typeface="Arial" charset="0"/>
              </a:rPr>
              <a:t>O que caracteriza uma Linguagem de Programação?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ü"/>
            </a:pPr>
            <a:r>
              <a:rPr lang="pt-BR" altLang="pt-BR" sz="2000" dirty="0">
                <a:latin typeface="Arial" charset="0"/>
              </a:rPr>
              <a:t>Gramática e significado bem definidos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ü"/>
            </a:pPr>
            <a:r>
              <a:rPr lang="pt-BR" altLang="pt-BR" sz="2000" dirty="0">
                <a:latin typeface="Arial" charset="0"/>
              </a:rPr>
              <a:t>Implementável (executável) com eficiência ‘‘aceitável’’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ü"/>
            </a:pPr>
            <a:r>
              <a:rPr lang="pt-BR" altLang="pt-BR" sz="2000" dirty="0">
                <a:latin typeface="Arial" charset="0"/>
              </a:rPr>
              <a:t>Universal: deve ser possível expressar todo problema computável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ü"/>
            </a:pPr>
            <a:r>
              <a:rPr lang="pt-BR" altLang="pt-BR" sz="2000" dirty="0">
                <a:latin typeface="Arial" charset="0"/>
              </a:rPr>
              <a:t>Natural para expressar problemas (em um certo domínio de aplicação)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7584" y="548680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4400" dirty="0" smtClean="0"/>
              <a:t>Algoritmo  Estruturado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580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1916832"/>
            <a:ext cx="79208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Bibliografias:</a:t>
            </a:r>
          </a:p>
          <a:p>
            <a:endParaRPr lang="pt-BR" dirty="0"/>
          </a:p>
          <a:p>
            <a:r>
              <a:rPr lang="pt-BR" dirty="0" smtClean="0"/>
              <a:t>Lógica de Programação – 3ª edição, Person </a:t>
            </a:r>
            <a:r>
              <a:rPr lang="pt-BR" dirty="0" err="1" smtClean="0"/>
              <a:t>Educacion</a:t>
            </a:r>
            <a:endParaRPr lang="pt-BR" dirty="0" smtClean="0"/>
          </a:p>
          <a:p>
            <a:r>
              <a:rPr lang="pt-BR" dirty="0" smtClean="0"/>
              <a:t>Villar- André </a:t>
            </a:r>
            <a:r>
              <a:rPr lang="pt-BR" dirty="0" err="1" smtClean="0"/>
              <a:t>Luis</a:t>
            </a:r>
            <a:r>
              <a:rPr lang="pt-BR" dirty="0" smtClean="0"/>
              <a:t>, Frederico – Henri.</a:t>
            </a:r>
          </a:p>
          <a:p>
            <a:endParaRPr lang="pt-BR" dirty="0"/>
          </a:p>
          <a:p>
            <a:r>
              <a:rPr lang="pt-BR" dirty="0" smtClean="0"/>
              <a:t>Apostila Algoritmo estruturado – </a:t>
            </a:r>
            <a:r>
              <a:rPr lang="pt-BR" dirty="0" err="1" smtClean="0"/>
              <a:t>Cefet</a:t>
            </a:r>
            <a:r>
              <a:rPr lang="pt-BR" dirty="0" smtClean="0"/>
              <a:t>-Maria da Graça, Ribeiro - </a:t>
            </a:r>
            <a:r>
              <a:rPr lang="pt-BR" dirty="0" err="1" smtClean="0"/>
              <a:t>Sildenir</a:t>
            </a:r>
            <a:r>
              <a:rPr lang="pt-BR" dirty="0" smtClean="0"/>
              <a:t> Alves</a:t>
            </a:r>
          </a:p>
          <a:p>
            <a:endParaRPr lang="pt-BR" dirty="0"/>
          </a:p>
          <a:p>
            <a:r>
              <a:rPr lang="pt-BR" dirty="0" smtClean="0"/>
              <a:t>Apostila de Introdução a Algoritmos – UFU - Prof. Luiz Gustavo Almeida Martins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48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Algoritmo 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Método de Ensino</a:t>
            </a:r>
          </a:p>
          <a:p>
            <a:r>
              <a:rPr lang="pt-BR" dirty="0" smtClean="0"/>
              <a:t>Avaliações</a:t>
            </a:r>
          </a:p>
          <a:p>
            <a:r>
              <a:rPr lang="pt-BR" dirty="0" smtClean="0"/>
              <a:t>Conteúdo Programático</a:t>
            </a:r>
          </a:p>
          <a:p>
            <a:r>
              <a:rPr lang="pt-BR" dirty="0" smtClean="0"/>
              <a:t>Noções de lógica</a:t>
            </a:r>
          </a:p>
          <a:p>
            <a:r>
              <a:rPr lang="pt-BR" altLang="pt-BR" dirty="0"/>
              <a:t>Paradigmas e Técnicas de </a:t>
            </a:r>
            <a:r>
              <a:rPr lang="pt-BR" altLang="pt-BR" dirty="0" smtClean="0"/>
              <a:t>Programação</a:t>
            </a:r>
          </a:p>
          <a:p>
            <a:r>
              <a:rPr lang="pt-BR" altLang="pt-BR" dirty="0" smtClean="0"/>
              <a:t>Bibliografia</a:t>
            </a:r>
            <a:endParaRPr lang="pt-BR" alt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89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Algoritmo 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Objetivo:</a:t>
            </a:r>
          </a:p>
          <a:p>
            <a:r>
              <a:rPr lang="pt-BR" sz="1800" dirty="0" smtClean="0"/>
              <a:t>Apresentar  os conceitos elementares de lógica e sua aplicação no cotidiano. Definir algoritmo. Estabelecer uma relação entre lógica e algoritmos: a lógica de programação.  Exemplificar a aplicação dos algoritmos utilizando situações do dia-a-dia.</a:t>
            </a:r>
          </a:p>
          <a:p>
            <a:r>
              <a:rPr lang="pt-BR" dirty="0" smtClean="0"/>
              <a:t>Método de ensino:</a:t>
            </a:r>
          </a:p>
          <a:p>
            <a:r>
              <a:rPr lang="pt-BR" dirty="0" smtClean="0"/>
              <a:t>Incremental:</a:t>
            </a:r>
          </a:p>
          <a:p>
            <a:r>
              <a:rPr lang="pt-BR" dirty="0"/>
              <a:t> </a:t>
            </a:r>
            <a:r>
              <a:rPr lang="pt-BR" sz="1800" dirty="0" smtClean="0"/>
              <a:t>Começaremos com noções básicas, indo até a criação de algoritmos bem estruturados.</a:t>
            </a:r>
          </a:p>
          <a:p>
            <a:r>
              <a:rPr lang="pt-BR" dirty="0" smtClean="0"/>
              <a:t>Indução ao erro:</a:t>
            </a:r>
          </a:p>
          <a:p>
            <a:r>
              <a:rPr lang="pt-BR" sz="1900" dirty="0" smtClean="0"/>
              <a:t>Errar é uma das melhores formas de aprender, implica em experimentar e analisar resultados.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07119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Algoritmo 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137323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 smtClean="0"/>
              <a:t>1ª Avaliação</a:t>
            </a:r>
          </a:p>
          <a:p>
            <a:pPr lvl="1"/>
            <a:r>
              <a:rPr lang="pt-BR" sz="2600" dirty="0" smtClean="0"/>
              <a:t>Prova1 =80%</a:t>
            </a:r>
          </a:p>
          <a:p>
            <a:pPr lvl="1"/>
            <a:r>
              <a:rPr lang="pt-BR" sz="2600" dirty="0" smtClean="0"/>
              <a:t>Trabalho1 = 20%</a:t>
            </a:r>
          </a:p>
          <a:p>
            <a:r>
              <a:rPr lang="pt-BR" sz="2600" dirty="0" smtClean="0"/>
              <a:t>2ª Avaliação</a:t>
            </a:r>
          </a:p>
          <a:p>
            <a:pPr lvl="1"/>
            <a:r>
              <a:rPr lang="pt-BR" sz="2600" dirty="0" smtClean="0"/>
              <a:t>Prova2 = 80%</a:t>
            </a:r>
          </a:p>
          <a:p>
            <a:pPr lvl="1"/>
            <a:r>
              <a:rPr lang="pt-BR" sz="2600" dirty="0" smtClean="0"/>
              <a:t>Trabalho2 = 20%</a:t>
            </a:r>
          </a:p>
          <a:p>
            <a:pPr marL="457200" lvl="1" indent="0">
              <a:buNone/>
            </a:pPr>
            <a:r>
              <a:rPr lang="pt-BR" sz="2600" dirty="0" smtClean="0"/>
              <a:t>Se Media(1ª Avaliação  + </a:t>
            </a:r>
            <a:r>
              <a:rPr lang="pt-BR" sz="2600" baseline="-25000" dirty="0" smtClean="0"/>
              <a:t> </a:t>
            </a:r>
            <a:r>
              <a:rPr lang="pt-BR" sz="2600" dirty="0" smtClean="0"/>
              <a:t>2ª Avaliação)/2 </a:t>
            </a:r>
            <a:r>
              <a:rPr lang="pt-BR" sz="2600" smtClean="0"/>
              <a:t>&gt;= 7 </a:t>
            </a:r>
            <a:endParaRPr lang="pt-BR" sz="2600" dirty="0" smtClean="0"/>
          </a:p>
          <a:p>
            <a:pPr marL="457200" lvl="1" indent="0">
              <a:buNone/>
            </a:pPr>
            <a:r>
              <a:rPr lang="pt-BR" sz="2600" dirty="0"/>
              <a:t> </a:t>
            </a:r>
            <a:r>
              <a:rPr lang="pt-BR" sz="2600" dirty="0" smtClean="0"/>
              <a:t>     “Aprovado”</a:t>
            </a:r>
          </a:p>
          <a:p>
            <a:pPr marL="457200" lvl="1" indent="0">
              <a:buNone/>
            </a:pPr>
            <a:r>
              <a:rPr lang="pt-BR" sz="2600" dirty="0" smtClean="0"/>
              <a:t>Senão </a:t>
            </a:r>
          </a:p>
          <a:p>
            <a:pPr marL="457200" lvl="1" indent="0">
              <a:buNone/>
            </a:pPr>
            <a:r>
              <a:rPr lang="pt-BR" sz="2600" dirty="0" smtClean="0"/>
              <a:t>	Prova3</a:t>
            </a:r>
          </a:p>
          <a:p>
            <a:pPr marL="457200" lvl="1" indent="0">
              <a:buNone/>
            </a:pPr>
            <a:r>
              <a:rPr lang="pt-BR" sz="2600" dirty="0" err="1" smtClean="0"/>
              <a:t>Fim-se</a:t>
            </a:r>
            <a:endParaRPr lang="pt-BR" sz="2600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1277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Avaliações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8306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97768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u="sng" dirty="0" smtClean="0"/>
              <a:t>Conteúdo programático</a:t>
            </a:r>
            <a:endParaRPr lang="pt-BR" altLang="pt-BR" u="sng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6014" y="1340768"/>
            <a:ext cx="8172450" cy="508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altLang="pt-BR" sz="2400" dirty="0" smtClean="0"/>
              <a:t>1 Bimestre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Introdução a Algoritmos Estruturados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Paradigmas de Programação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Lógica de Programação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Fluxogramas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Organização da Informação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Operadores Lógicos e Aritméticos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Estruturas Condicionais 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Estruturas de Repetição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Bateria de Exercícios</a:t>
            </a:r>
          </a:p>
          <a:p>
            <a:pPr>
              <a:lnSpc>
                <a:spcPct val="80000"/>
              </a:lnSpc>
            </a:pPr>
            <a:r>
              <a:rPr lang="pt-BR" altLang="pt-BR" sz="2400" dirty="0" smtClean="0"/>
              <a:t>2 Bimestre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Estruturas Unidimensionais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Estruturas Bidimensionais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Portugal (Algoritmo Estruturado apoiado por SW)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 smtClean="0"/>
              <a:t>Algoritmos e Linguagens de Programação</a:t>
            </a:r>
          </a:p>
          <a:p>
            <a:pPr lvl="2">
              <a:lnSpc>
                <a:spcPct val="80000"/>
              </a:lnSpc>
            </a:pPr>
            <a:r>
              <a:rPr lang="pt-BR" altLang="pt-BR" sz="1800" dirty="0" smtClean="0"/>
              <a:t>Introdução a Linguagem C </a:t>
            </a:r>
            <a:r>
              <a:rPr lang="pt-BR" altLang="pt-BR" sz="1800" dirty="0" err="1" smtClean="0"/>
              <a:t>Ruby</a:t>
            </a:r>
            <a:r>
              <a:rPr lang="pt-BR" altLang="pt-BR" sz="1800" dirty="0" smtClean="0"/>
              <a:t> e </a:t>
            </a:r>
            <a:r>
              <a:rPr lang="pt-BR" altLang="pt-BR" sz="1800" dirty="0" err="1" smtClean="0"/>
              <a:t>Phyton</a:t>
            </a:r>
            <a:r>
              <a:rPr lang="pt-BR" altLang="pt-BR" sz="1800" dirty="0" smtClean="0"/>
              <a:t>.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41403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3" y="1752600"/>
            <a:ext cx="81343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27584" y="548680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4400" dirty="0" smtClean="0"/>
              <a:t>Algoritmo  Estruturado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4039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038350"/>
            <a:ext cx="8172450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7584" y="548680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4400" dirty="0" smtClean="0"/>
              <a:t>Algoritmo  Estruturado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2773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7147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429000"/>
            <a:ext cx="80581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827584" y="548680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4400" dirty="0" smtClean="0"/>
              <a:t>Algoritmo  Estruturado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76949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69674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221088"/>
            <a:ext cx="8001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827584" y="548680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4400" dirty="0" smtClean="0"/>
              <a:t>Algoritmo  Estruturado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696855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6A3722949C51478EFC68DE201DF12B" ma:contentTypeVersion="2" ma:contentTypeDescription="Crie um novo documento." ma:contentTypeScope="" ma:versionID="9027c469b4f8eb6fc69eeb621652c3b0">
  <xsd:schema xmlns:xsd="http://www.w3.org/2001/XMLSchema" xmlns:xs="http://www.w3.org/2001/XMLSchema" xmlns:p="http://schemas.microsoft.com/office/2006/metadata/properties" xmlns:ns2="c77016b6-1ccb-4d05-933d-5d7d3e5e7dd0" targetNamespace="http://schemas.microsoft.com/office/2006/metadata/properties" ma:root="true" ma:fieldsID="a240e13fd0f2f3f00c003f75a8c53dd9" ns2:_="">
    <xsd:import namespace="c77016b6-1ccb-4d05-933d-5d7d3e5e7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6b6-1ccb-4d05-933d-5d7d3e5e7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AD751B-22EE-4FF9-9BEB-46BDC9982390}"/>
</file>

<file path=customXml/itemProps2.xml><?xml version="1.0" encoding="utf-8"?>
<ds:datastoreItem xmlns:ds="http://schemas.openxmlformats.org/officeDocument/2006/customXml" ds:itemID="{E5FC5B1C-BDED-4D05-B28C-49FDF6C16386}"/>
</file>

<file path=customXml/itemProps3.xml><?xml version="1.0" encoding="utf-8"?>
<ds:datastoreItem xmlns:ds="http://schemas.openxmlformats.org/officeDocument/2006/customXml" ds:itemID="{A4CF41AC-27FD-4076-9A07-D890B0747479}"/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310</Words>
  <Application>Microsoft Office PowerPoint</Application>
  <PresentationFormat>Apresentação na tela (4:3)</PresentationFormat>
  <Paragraphs>75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Algoritmo  Estruturado</vt:lpstr>
      <vt:lpstr>Algoritmo  Estruturado</vt:lpstr>
      <vt:lpstr>Algoritmo  Estruturado</vt:lpstr>
      <vt:lpstr>Algoritmo  Estruturado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Estruturados</dc:title>
  <dc:creator>PROFESSOR</dc:creator>
  <cp:lastModifiedBy>PROFESSOR</cp:lastModifiedBy>
  <cp:revision>13</cp:revision>
  <dcterms:created xsi:type="dcterms:W3CDTF">2021-02-08T11:20:00Z</dcterms:created>
  <dcterms:modified xsi:type="dcterms:W3CDTF">2021-02-08T21:49:17Z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0x010100536A3722949C51478EFC68DE201DF12B</vt:lpwstr>
  </property>
</Properties>
</file>