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6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35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59" r:id="rId32"/>
    <p:sldId id="287" r:id="rId33"/>
    <p:sldId id="288" r:id="rId34"/>
    <p:sldId id="289" r:id="rId35"/>
    <p:sldId id="293" r:id="rId36"/>
    <p:sldId id="292" r:id="rId37"/>
    <p:sldId id="291" r:id="rId38"/>
    <p:sldId id="290" r:id="rId39"/>
    <p:sldId id="295" r:id="rId40"/>
    <p:sldId id="294" r:id="rId4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62444-AFC5-47EC-A8FB-0E3E0872A269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971CA-073E-45F2-863D-A56D33C542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617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C971CA-073E-45F2-863D-A56D33C542A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207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485E-988E-4620-9DFC-757336F2ED59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16EE-F309-49A0-A2DE-4C24D349B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80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485E-988E-4620-9DFC-757336F2ED59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16EE-F309-49A0-A2DE-4C24D349B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1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485E-988E-4620-9DFC-757336F2ED59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16EE-F309-49A0-A2DE-4C24D349B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86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485E-988E-4620-9DFC-757336F2ED59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16EE-F309-49A0-A2DE-4C24D349B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76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485E-988E-4620-9DFC-757336F2ED59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16EE-F309-49A0-A2DE-4C24D349B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64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485E-988E-4620-9DFC-757336F2ED59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16EE-F309-49A0-A2DE-4C24D349B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71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485E-988E-4620-9DFC-757336F2ED59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16EE-F309-49A0-A2DE-4C24D349B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75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485E-988E-4620-9DFC-757336F2ED59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16EE-F309-49A0-A2DE-4C24D349B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16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485E-988E-4620-9DFC-757336F2ED59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16EE-F309-49A0-A2DE-4C24D349B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71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485E-988E-4620-9DFC-757336F2ED59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16EE-F309-49A0-A2DE-4C24D349B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38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485E-988E-4620-9DFC-757336F2ED59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16EE-F309-49A0-A2DE-4C24D349B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54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E485E-988E-4620-9DFC-757336F2ED59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D16EE-F309-49A0-A2DE-4C24D349B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00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1470025"/>
          </a:xfrm>
        </p:spPr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2276872"/>
            <a:ext cx="6400800" cy="3793976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pt-BR" sz="2800" b="1" dirty="0" smtClean="0">
                <a:solidFill>
                  <a:srgbClr val="00B0F0"/>
                </a:solidFill>
              </a:rPr>
              <a:t>Conceitos</a:t>
            </a:r>
          </a:p>
          <a:p>
            <a:pPr algn="l"/>
            <a:r>
              <a:rPr lang="pt-BR" sz="2800" b="1" dirty="0" smtClean="0">
                <a:solidFill>
                  <a:srgbClr val="00B0F0"/>
                </a:solidFill>
              </a:rPr>
              <a:t>Formas de Representação de Algoritmos</a:t>
            </a:r>
          </a:p>
          <a:p>
            <a:pPr algn="l"/>
            <a:r>
              <a:rPr lang="pt-BR" sz="2800" b="1" dirty="0" smtClean="0">
                <a:solidFill>
                  <a:srgbClr val="00B0F0"/>
                </a:solidFill>
              </a:rPr>
              <a:t>Fluxograma Convencional</a:t>
            </a:r>
          </a:p>
          <a:p>
            <a:pPr algn="l"/>
            <a:r>
              <a:rPr lang="pt-BR" sz="2800" b="1" dirty="0" smtClean="0">
                <a:solidFill>
                  <a:srgbClr val="00B0F0"/>
                </a:solidFill>
              </a:rPr>
              <a:t>Pseudocódigo</a:t>
            </a:r>
          </a:p>
          <a:p>
            <a:pPr algn="l"/>
            <a:r>
              <a:rPr lang="pt-BR" sz="2800" b="1" dirty="0" smtClean="0">
                <a:solidFill>
                  <a:srgbClr val="00B0F0"/>
                </a:solidFill>
              </a:rPr>
              <a:t>Tipos de Dados</a:t>
            </a:r>
          </a:p>
          <a:p>
            <a:pPr algn="l"/>
            <a:r>
              <a:rPr lang="pt-BR" sz="2800" b="1" dirty="0" smtClean="0">
                <a:solidFill>
                  <a:srgbClr val="00B0F0"/>
                </a:solidFill>
              </a:rPr>
              <a:t>Tipos de Dados</a:t>
            </a:r>
          </a:p>
          <a:p>
            <a:pPr algn="l"/>
            <a:r>
              <a:rPr lang="pt-BR" sz="2800" b="1" dirty="0" smtClean="0">
                <a:solidFill>
                  <a:srgbClr val="00B0F0"/>
                </a:solidFill>
              </a:rPr>
              <a:t>Variáveis</a:t>
            </a:r>
          </a:p>
          <a:p>
            <a:pPr algn="l"/>
            <a:r>
              <a:rPr lang="pt-BR" sz="2800" b="1" dirty="0" smtClean="0">
                <a:solidFill>
                  <a:srgbClr val="00B0F0"/>
                </a:solidFill>
              </a:rPr>
              <a:t>Expressões</a:t>
            </a:r>
          </a:p>
          <a:p>
            <a:pPr algn="l"/>
            <a:r>
              <a:rPr lang="pt-BR" sz="2800" b="1" dirty="0" smtClean="0">
                <a:solidFill>
                  <a:srgbClr val="00B0F0"/>
                </a:solidFill>
              </a:rPr>
              <a:t>Instruções Primitivas</a:t>
            </a:r>
          </a:p>
          <a:p>
            <a:pPr algn="l"/>
            <a:r>
              <a:rPr lang="pt-BR" sz="2800" b="1" dirty="0" smtClean="0">
                <a:solidFill>
                  <a:srgbClr val="00B0F0"/>
                </a:solidFill>
              </a:rPr>
              <a:t>Exercícios</a:t>
            </a:r>
            <a:endParaRPr lang="pt-BR" sz="2800" b="1" dirty="0" smtClean="0">
              <a:solidFill>
                <a:srgbClr val="00B0F0"/>
              </a:solidFill>
            </a:endParaRPr>
          </a:p>
          <a:p>
            <a:pPr algn="l"/>
            <a:endParaRPr lang="pt-BR" sz="2000" b="1" dirty="0" smtClean="0"/>
          </a:p>
          <a:p>
            <a:pPr algn="l"/>
            <a:endParaRPr lang="pt-BR" sz="2000" dirty="0" smtClean="0"/>
          </a:p>
          <a:p>
            <a:pPr algn="l"/>
            <a:endParaRPr lang="pt-BR" sz="2000" dirty="0" smtClean="0"/>
          </a:p>
          <a:p>
            <a:pPr algn="l"/>
            <a:r>
              <a:rPr lang="pt-BR" sz="2000" dirty="0" smtClean="0"/>
              <a:t> </a:t>
            </a:r>
          </a:p>
          <a:p>
            <a:pPr algn="l"/>
            <a:endParaRPr lang="pt-BR" dirty="0" smtClean="0"/>
          </a:p>
          <a:p>
            <a:pPr algn="l"/>
            <a:endParaRPr lang="pt-BR" dirty="0" smtClean="0"/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7093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>
            <a:normAutofit/>
          </a:bodyPr>
          <a:lstStyle/>
          <a:p>
            <a:r>
              <a:rPr lang="pt-BR" dirty="0" smtClean="0"/>
              <a:t>Pseudocódigo </a:t>
            </a:r>
          </a:p>
          <a:p>
            <a:pPr algn="just"/>
            <a:r>
              <a:rPr lang="pt-BR" sz="1800" dirty="0" smtClean="0"/>
              <a:t>Esta forma de representação de algoritmos é rica em detalhes, como a definição dos tipos das variáveis usadas no algoritmo. </a:t>
            </a:r>
          </a:p>
          <a:p>
            <a:pPr algn="just"/>
            <a:r>
              <a:rPr lang="pt-BR" sz="1800" dirty="0" smtClean="0"/>
              <a:t>Na verdade, esta representação é suficientemente geral para permitir a tradução de um algoritmo nela representado para uma linguagem de programação específica seja praticamente direta. A forma geral da representação de um algoritmo na forma de pseudocódigo é a seguinte: </a:t>
            </a:r>
            <a:endParaRPr lang="pt-BR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221088"/>
            <a:ext cx="3453382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8213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6856" y="1484784"/>
            <a:ext cx="8229600" cy="3024336"/>
          </a:xfrm>
        </p:spPr>
        <p:txBody>
          <a:bodyPr>
            <a:normAutofit fontScale="92500"/>
          </a:bodyPr>
          <a:lstStyle/>
          <a:p>
            <a:pPr algn="just"/>
            <a:r>
              <a:rPr lang="pt-BR" sz="1800" b="1" dirty="0" smtClean="0"/>
              <a:t>Algoritmo </a:t>
            </a:r>
            <a:r>
              <a:rPr lang="pt-BR" sz="1800" dirty="0" smtClean="0"/>
              <a:t>é uma palavra que indica o início da definição de um algoritmo em forma de pseudocódigo. </a:t>
            </a:r>
          </a:p>
          <a:p>
            <a:pPr algn="just"/>
            <a:r>
              <a:rPr lang="pt-BR" sz="1800" b="1" dirty="0" smtClean="0"/>
              <a:t>&lt;</a:t>
            </a:r>
            <a:r>
              <a:rPr lang="pt-BR" sz="1800" b="1" dirty="0" err="1" smtClean="0"/>
              <a:t>nome_do_algoritmo</a:t>
            </a:r>
            <a:r>
              <a:rPr lang="pt-BR" sz="1800" b="1" dirty="0" smtClean="0"/>
              <a:t>&gt;</a:t>
            </a:r>
            <a:r>
              <a:rPr lang="pt-BR" sz="1800" dirty="0" smtClean="0"/>
              <a:t> é um nome simbólico dado ao algoritmo com a finalidade de distingui-los dos demais. </a:t>
            </a:r>
          </a:p>
          <a:p>
            <a:pPr algn="just"/>
            <a:r>
              <a:rPr lang="pt-BR" sz="1800" b="1" dirty="0" smtClean="0"/>
              <a:t>&lt;</a:t>
            </a:r>
            <a:r>
              <a:rPr lang="pt-BR" sz="1800" b="1" dirty="0" err="1" smtClean="0"/>
              <a:t>declaração_de_variáveis</a:t>
            </a:r>
            <a:r>
              <a:rPr lang="pt-BR" sz="1800" b="1" dirty="0" smtClean="0"/>
              <a:t>&gt;</a:t>
            </a:r>
            <a:r>
              <a:rPr lang="pt-BR" sz="1800" dirty="0" smtClean="0"/>
              <a:t> consiste em uma porção opcional onde são declaradas as variáveis globais usadas no algoritmo principal e, eventualmente, nos </a:t>
            </a:r>
            <a:r>
              <a:rPr lang="pt-BR" sz="1800" dirty="0" err="1" smtClean="0"/>
              <a:t>subalgoritmos</a:t>
            </a:r>
            <a:r>
              <a:rPr lang="pt-BR" sz="1800" dirty="0" smtClean="0"/>
              <a:t>. </a:t>
            </a:r>
          </a:p>
          <a:p>
            <a:pPr algn="just"/>
            <a:r>
              <a:rPr lang="pt-BR" sz="1800" b="1" dirty="0" smtClean="0"/>
              <a:t>&lt;</a:t>
            </a:r>
            <a:r>
              <a:rPr lang="pt-BR" sz="1800" b="1" dirty="0" err="1" smtClean="0"/>
              <a:t>Subalgoritmos</a:t>
            </a:r>
            <a:r>
              <a:rPr lang="pt-BR" sz="1800" b="1" dirty="0" smtClean="0"/>
              <a:t>&gt; </a:t>
            </a:r>
            <a:r>
              <a:rPr lang="pt-BR" sz="1800" dirty="0" smtClean="0"/>
              <a:t>consiste de uma porção opcional do pseudocódigo onde são definidos os </a:t>
            </a:r>
            <a:r>
              <a:rPr lang="pt-BR" sz="1800" dirty="0" err="1" smtClean="0"/>
              <a:t>subalgoritmos</a:t>
            </a:r>
            <a:r>
              <a:rPr lang="pt-BR" sz="1800" dirty="0" smtClean="0"/>
              <a:t> . </a:t>
            </a:r>
          </a:p>
          <a:p>
            <a:pPr algn="just"/>
            <a:r>
              <a:rPr lang="pt-BR" sz="1800" b="1" dirty="0" smtClean="0"/>
              <a:t>Início e Fim </a:t>
            </a:r>
            <a:r>
              <a:rPr lang="pt-BR" sz="1800" dirty="0" smtClean="0"/>
              <a:t>são respectivamente as palavras que delimitam o início e o término do conjunto de instruções do corpo do algoritmo. </a:t>
            </a:r>
            <a:endParaRPr lang="pt-BR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138" y="4365105"/>
            <a:ext cx="2175526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8213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Tipos de Dados</a:t>
            </a:r>
          </a:p>
          <a:p>
            <a:pPr algn="just"/>
            <a:r>
              <a:rPr lang="pt-BR" sz="2200" dirty="0" smtClean="0"/>
              <a:t> Todo o trabalho realizado por um computador é baseado na manipulação das informações contidas em sua memória. Grosso modo, estas informações podem ser classificadas em dois tipos:  </a:t>
            </a:r>
          </a:p>
          <a:p>
            <a:pPr algn="just"/>
            <a:r>
              <a:rPr lang="pt-BR" sz="2400" dirty="0" smtClean="0"/>
              <a:t>As </a:t>
            </a:r>
            <a:r>
              <a:rPr lang="pt-BR" sz="2400" b="1" dirty="0" smtClean="0"/>
              <a:t>instruções</a:t>
            </a:r>
            <a:r>
              <a:rPr lang="pt-BR" sz="2400" dirty="0" smtClean="0"/>
              <a:t>, que comandam o funcionamento da máquina e determinam a maneira como devem ser tratados os dados. As instruções são específicas para cada modelo de computador, pois são funções do tipo particular de processador utilizado em sua implementação.  </a:t>
            </a:r>
          </a:p>
          <a:p>
            <a:pPr algn="just"/>
            <a:r>
              <a:rPr lang="pt-BR" sz="2400" dirty="0" smtClean="0"/>
              <a:t>Os </a:t>
            </a:r>
            <a:r>
              <a:rPr lang="pt-BR" sz="2400" b="1" dirty="0" smtClean="0"/>
              <a:t>dados</a:t>
            </a:r>
            <a:r>
              <a:rPr lang="pt-BR" sz="2400" dirty="0" smtClean="0"/>
              <a:t> propriamente ditos, que correspondem à porção das informações a serem processadas pelo computador.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38213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Dados Numéricos</a:t>
            </a:r>
          </a:p>
          <a:p>
            <a:pPr algn="just"/>
            <a:r>
              <a:rPr lang="pt-BR" sz="2000" b="1" dirty="0" smtClean="0"/>
              <a:t>Dados Numéricos Inteiros </a:t>
            </a:r>
            <a:r>
              <a:rPr lang="pt-BR" sz="2000" dirty="0" smtClean="0"/>
              <a:t>Os números inteiros são aqueles que não possuem componentes decimais ou fracionários, podendo ser positivos ou negativos.</a:t>
            </a:r>
          </a:p>
          <a:p>
            <a:pPr algn="just"/>
            <a:r>
              <a:rPr lang="pt-BR" sz="2000" dirty="0" smtClean="0"/>
              <a:t>Exemplo: </a:t>
            </a:r>
          </a:p>
          <a:p>
            <a:pPr algn="just"/>
            <a:r>
              <a:rPr lang="pt-BR" sz="2000" dirty="0" smtClean="0"/>
              <a:t>24 - número inteiro positivo </a:t>
            </a:r>
          </a:p>
          <a:p>
            <a:pPr algn="just"/>
            <a:r>
              <a:rPr lang="pt-BR" sz="2000" dirty="0" smtClean="0"/>
              <a:t>0 - número inteiro </a:t>
            </a:r>
          </a:p>
          <a:p>
            <a:pPr algn="just"/>
            <a:r>
              <a:rPr lang="pt-BR" sz="2000" dirty="0" smtClean="0"/>
              <a:t>-12 - número inteiro negativo </a:t>
            </a:r>
          </a:p>
          <a:p>
            <a:pPr algn="just"/>
            <a:r>
              <a:rPr lang="pt-BR" sz="2000" b="1" dirty="0" smtClean="0"/>
              <a:t>Dados Numéricos Reais</a:t>
            </a:r>
            <a:r>
              <a:rPr lang="pt-BR" sz="2000" dirty="0" smtClean="0"/>
              <a:t> Os dados de tipo real são aqueles que podem possuir componentes decimais ou fracionários, e podem também ser positivos ou negativos. </a:t>
            </a:r>
          </a:p>
          <a:p>
            <a:pPr algn="just"/>
            <a:r>
              <a:rPr lang="pt-BR" sz="2000" dirty="0" smtClean="0"/>
              <a:t>Exemplos:  24.01 - número real positivo com duas casas decimais </a:t>
            </a:r>
          </a:p>
          <a:p>
            <a:pPr algn="just"/>
            <a:r>
              <a:rPr lang="pt-BR" sz="2000" dirty="0" smtClean="0"/>
              <a:t>144. - número real positivo com zero casas decimais </a:t>
            </a:r>
          </a:p>
          <a:p>
            <a:pPr algn="just"/>
            <a:r>
              <a:rPr lang="pt-BR" sz="2000" dirty="0" smtClean="0"/>
              <a:t>-13.3 - número real negativo com uma casa decimal </a:t>
            </a:r>
          </a:p>
          <a:p>
            <a:pPr algn="just"/>
            <a:r>
              <a:rPr lang="pt-BR" sz="2000" dirty="0" smtClean="0"/>
              <a:t>0.0 - número real com uma casa decimal </a:t>
            </a:r>
          </a:p>
          <a:p>
            <a:pPr algn="just"/>
            <a:r>
              <a:rPr lang="pt-BR" sz="2000" dirty="0" smtClean="0"/>
              <a:t>0. - número real com zero casas decimais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438213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b="1" dirty="0" smtClean="0"/>
              <a:t>Dados Literais </a:t>
            </a:r>
            <a:r>
              <a:rPr lang="pt-BR" sz="2000" dirty="0" smtClean="0"/>
              <a:t>O tipo de dados literal é constituído por uma </a:t>
            </a:r>
            <a:r>
              <a:rPr lang="pt-BR" sz="2000" dirty="0" err="1" smtClean="0"/>
              <a:t>seqüência</a:t>
            </a:r>
            <a:r>
              <a:rPr lang="pt-BR" sz="2000" dirty="0" smtClean="0"/>
              <a:t> de caracteres contendo letras, dígitos e/ou símbolos especiais. Este tipo de dados é também muitas vezes chamado de alfanumérico, cadeia (ou cordão) de caracteres, ainda, do inglês, </a:t>
            </a:r>
            <a:r>
              <a:rPr lang="pt-BR" sz="2000" dirty="0" err="1" smtClean="0"/>
              <a:t>string</a:t>
            </a:r>
            <a:r>
              <a:rPr lang="pt-BR" sz="2000" dirty="0" smtClean="0"/>
              <a:t>.</a:t>
            </a:r>
          </a:p>
          <a:p>
            <a:pPr algn="just"/>
            <a:r>
              <a:rPr lang="pt-BR" sz="2000" dirty="0" smtClean="0"/>
              <a:t>Exemplos: </a:t>
            </a:r>
          </a:p>
          <a:p>
            <a:pPr algn="just"/>
            <a:r>
              <a:rPr lang="pt-BR" sz="2000" dirty="0" smtClean="0"/>
              <a:t>"QUAL ?" - literal de comprimento 6 </a:t>
            </a:r>
          </a:p>
          <a:p>
            <a:pPr algn="just"/>
            <a:r>
              <a:rPr lang="pt-BR" sz="2000" dirty="0" smtClean="0"/>
              <a:t>" " - literal de comprimento 1 </a:t>
            </a:r>
          </a:p>
          <a:p>
            <a:pPr algn="just"/>
            <a:r>
              <a:rPr lang="pt-BR" sz="2000" dirty="0" smtClean="0"/>
              <a:t>"</a:t>
            </a:r>
            <a:r>
              <a:rPr lang="pt-BR" sz="2000" dirty="0" err="1" smtClean="0"/>
              <a:t>qUaL</a:t>
            </a:r>
            <a:r>
              <a:rPr lang="pt-BR" sz="2000" dirty="0" smtClean="0"/>
              <a:t> ?!$" - literal de comprimento 8 </a:t>
            </a:r>
          </a:p>
          <a:p>
            <a:pPr algn="just"/>
            <a:r>
              <a:rPr lang="pt-BR" sz="2000" dirty="0" smtClean="0"/>
              <a:t>" </a:t>
            </a:r>
            <a:r>
              <a:rPr lang="pt-BR" sz="2000" dirty="0" err="1" smtClean="0"/>
              <a:t>AbCdefGHi</a:t>
            </a:r>
            <a:r>
              <a:rPr lang="pt-BR" sz="2000" dirty="0" smtClean="0"/>
              <a:t>" - literal de comprimento 9 </a:t>
            </a:r>
          </a:p>
          <a:p>
            <a:pPr algn="just"/>
            <a:r>
              <a:rPr lang="pt-BR" sz="2000" dirty="0" smtClean="0"/>
              <a:t>"1-2+3=" - literal de comprimento 6 </a:t>
            </a:r>
          </a:p>
          <a:p>
            <a:pPr algn="just"/>
            <a:r>
              <a:rPr lang="pt-BR" sz="2000" dirty="0" smtClean="0"/>
              <a:t>“0” - literal de comprimento 1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438213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b="1" dirty="0" smtClean="0"/>
              <a:t>Dados Lógicos</a:t>
            </a:r>
            <a:r>
              <a:rPr lang="pt-BR" sz="2000" dirty="0" smtClean="0"/>
              <a:t> A existência deste tipo de dado é, de certo modo, um reflexo da maneira como os computadores funcionam. </a:t>
            </a:r>
          </a:p>
          <a:p>
            <a:pPr algn="just"/>
            <a:r>
              <a:rPr lang="pt-BR" sz="2000" dirty="0" smtClean="0"/>
              <a:t>Muitas vezes, estes tipos de dados são chamados de booleanos, devido à significativa contribuição de BOOLE à área da lógica matemática. </a:t>
            </a:r>
          </a:p>
          <a:p>
            <a:pPr algn="just"/>
            <a:r>
              <a:rPr lang="pt-BR" sz="2000" dirty="0" smtClean="0"/>
              <a:t>O tipo de dados lógico é usado para representar dois únicos valores lógicos possíveis: verdadeiro e falso. </a:t>
            </a:r>
          </a:p>
          <a:p>
            <a:pPr algn="just"/>
            <a:r>
              <a:rPr lang="pt-BR" sz="2000" dirty="0" smtClean="0"/>
              <a:t>É comum encontrar-se em outras referências outros tipos de pares de valores lógicos como sim/não, 1/0, </a:t>
            </a:r>
            <a:r>
              <a:rPr lang="pt-BR" sz="2000" dirty="0" err="1" smtClean="0"/>
              <a:t>true</a:t>
            </a:r>
            <a:r>
              <a:rPr lang="pt-BR" sz="2000" dirty="0" smtClean="0"/>
              <a:t>/false. Nos algoritmos apresentados para essa disciplina, os valores lógicos serão delimitados pelo caractere ponto (.). </a:t>
            </a:r>
          </a:p>
          <a:p>
            <a:pPr algn="just"/>
            <a:r>
              <a:rPr lang="pt-BR" sz="2000" dirty="0" smtClean="0"/>
              <a:t>Exemplo: </a:t>
            </a:r>
          </a:p>
          <a:p>
            <a:pPr algn="just"/>
            <a:r>
              <a:rPr lang="pt-BR" sz="2000" dirty="0" smtClean="0"/>
              <a:t>.V. - valor lógico verdadeiro </a:t>
            </a:r>
          </a:p>
          <a:p>
            <a:pPr algn="just"/>
            <a:r>
              <a:rPr lang="pt-BR" sz="2000" dirty="0" smtClean="0"/>
              <a:t>.F. - valor lógico falso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438213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5293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2000" b="1" dirty="0" smtClean="0"/>
              <a:t>Síntese</a:t>
            </a:r>
            <a:r>
              <a:rPr lang="pt-BR" sz="2000" dirty="0" smtClean="0"/>
              <a:t> Os dados numéricos dividem-se em duas classes:  </a:t>
            </a:r>
          </a:p>
          <a:p>
            <a:pPr algn="just"/>
            <a:r>
              <a:rPr lang="pt-BR" sz="2000" dirty="0" smtClean="0"/>
              <a:t>inteiros, que não possuem parte fracionária e podem ser positivos ou negativos;  </a:t>
            </a:r>
          </a:p>
          <a:p>
            <a:pPr algn="just"/>
            <a:r>
              <a:rPr lang="pt-BR" sz="2000" dirty="0" smtClean="0"/>
              <a:t>reais, que podem possuir parte fracionária e podem ser positivos ou negativos. </a:t>
            </a:r>
          </a:p>
          <a:p>
            <a:pPr algn="just"/>
            <a:r>
              <a:rPr lang="pt-BR" sz="2000" dirty="0" smtClean="0"/>
              <a:t>Os dados do tipo literal podem conter </a:t>
            </a:r>
            <a:r>
              <a:rPr lang="pt-BR" sz="2000" dirty="0" err="1" smtClean="0"/>
              <a:t>seqüências</a:t>
            </a:r>
            <a:r>
              <a:rPr lang="pt-BR" sz="2000" dirty="0" smtClean="0"/>
              <a:t> de letras, dígitos ou símbolos especiais, delimitados por aspas ("). </a:t>
            </a:r>
          </a:p>
          <a:p>
            <a:pPr algn="just"/>
            <a:r>
              <a:rPr lang="pt-BR" sz="2000" dirty="0" smtClean="0"/>
              <a:t>Seu comprimento é dado pelo número de caracteres em </a:t>
            </a:r>
            <a:r>
              <a:rPr lang="pt-BR" sz="2000" dirty="0" err="1" smtClean="0"/>
              <a:t>string</a:t>
            </a:r>
            <a:r>
              <a:rPr lang="pt-BR" sz="2000" dirty="0" smtClean="0"/>
              <a:t>.</a:t>
            </a:r>
          </a:p>
          <a:p>
            <a:pPr algn="just"/>
            <a:r>
              <a:rPr lang="pt-BR" sz="2000" dirty="0" smtClean="0"/>
              <a:t>Os dados do tipo lógico só possuem dois valores possíveis (.V. e .F.)</a:t>
            </a:r>
          </a:p>
          <a:p>
            <a:pPr marL="0" indent="0" algn="just">
              <a:buNone/>
            </a:pPr>
            <a:r>
              <a:rPr lang="pt-BR" sz="2000" dirty="0" smtClean="0"/>
              <a:t>A árvore abaixo resume a classificação dos dados com relação aos tipos de dados apresentados</a:t>
            </a:r>
            <a:endParaRPr lang="pt-BR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4" y="4581129"/>
            <a:ext cx="4066381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8213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81" y="2200274"/>
            <a:ext cx="8007959" cy="374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8213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36912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000" b="1" dirty="0" smtClean="0"/>
              <a:t>Variáveis</a:t>
            </a:r>
            <a:r>
              <a:rPr lang="pt-BR" sz="2000" dirty="0" smtClean="0"/>
              <a:t> A todo momento durante a execução de qualquer tipo de programa os computadores estão manipulando informações representadas pelos diferentes tipos de dados. Para que não se "esqueça" das informações, o computador precisa guardá-las em sua memória. </a:t>
            </a:r>
          </a:p>
          <a:p>
            <a:pPr algn="just"/>
            <a:r>
              <a:rPr lang="pt-BR" sz="2000" dirty="0" smtClean="0"/>
              <a:t>Para ter  acesso a informações na memória é bastante ilegível e difícil de se trabalhar. Para contornar esta situação criou-se o conceito de variável, que é uma entidade destinada a guardar uma informação. Basicamente, uma variável possui três atributos: um </a:t>
            </a:r>
            <a:r>
              <a:rPr lang="pt-BR" sz="2000" b="1" dirty="0" smtClean="0"/>
              <a:t>nome</a:t>
            </a:r>
            <a:r>
              <a:rPr lang="pt-BR" sz="2000" dirty="0" smtClean="0"/>
              <a:t>, um </a:t>
            </a:r>
            <a:r>
              <a:rPr lang="pt-BR" sz="2000" b="1" dirty="0" smtClean="0"/>
              <a:t>tipo de dado associado</a:t>
            </a:r>
            <a:r>
              <a:rPr lang="pt-BR" sz="2000" dirty="0" smtClean="0"/>
              <a:t> à mesma e a </a:t>
            </a:r>
            <a:r>
              <a:rPr lang="pt-BR" sz="2000" b="1" dirty="0" smtClean="0"/>
              <a:t>informação por ela guardada</a:t>
            </a:r>
            <a:endParaRPr lang="pt-BR" sz="2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160354"/>
            <a:ext cx="11049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717460" y="4365104"/>
            <a:ext cx="67348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Toda variável possui um nome que tem a função de diferenciá-la das demais. </a:t>
            </a:r>
          </a:p>
          <a:p>
            <a:r>
              <a:rPr lang="pt-BR" dirty="0" smtClean="0"/>
              <a:t>Cada linguagem de programação estabelece suas próprias regras de formação de nomes de variáveis. Adotaremos seguintes regras:  </a:t>
            </a:r>
          </a:p>
          <a:p>
            <a:r>
              <a:rPr lang="pt-BR" dirty="0" smtClean="0"/>
              <a:t>um nome de variável deve necessariamente começar com uma letra;  </a:t>
            </a:r>
          </a:p>
          <a:p>
            <a:r>
              <a:rPr lang="pt-BR" dirty="0" smtClean="0"/>
              <a:t>um nome de variável não deve conter nenhum símbolo especial exceto a sublinha (_).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8213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pt-BR" sz="2000" dirty="0" smtClean="0"/>
              <a:t>Exemplos: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504056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821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1. Conceito de Algoritmo</a:t>
            </a:r>
          </a:p>
          <a:p>
            <a:pPr algn="just"/>
            <a:r>
              <a:rPr lang="pt-BR" sz="1800" dirty="0" smtClean="0"/>
              <a:t>A automação é o processo em que uma tarefa deixa de ser desempenhada pelo homem e passa a ser realizada por máquinas, sejam estes dispositivos mecânicos, eletrônicos (como os computadores) ou de natureza mista. </a:t>
            </a:r>
          </a:p>
          <a:p>
            <a:pPr algn="just"/>
            <a:endParaRPr lang="pt-BR" sz="1800" dirty="0" smtClean="0"/>
          </a:p>
          <a:p>
            <a:pPr algn="just"/>
            <a:r>
              <a:rPr lang="pt-BR" sz="1800" dirty="0" smtClean="0"/>
              <a:t>Para que a automação de uma tarefa seja bem-sucedida é necessário que a máquina que passará a realizá-la seja capaz de desempenhar cada uma das etapas constituintes do processo a ser automatizado com eficiência, de modo a garantir a </a:t>
            </a:r>
            <a:r>
              <a:rPr lang="pt-BR" sz="1800" dirty="0" err="1" smtClean="0"/>
              <a:t>repetibilidade</a:t>
            </a:r>
            <a:r>
              <a:rPr lang="pt-BR" sz="1800" dirty="0" smtClean="0"/>
              <a:t> do mesmo. Assim, é necessário que seja especificado com clareza e exatidão o que deve ser realizado em cada uma das fases do processo a ser automatizado, bem como a </a:t>
            </a:r>
            <a:r>
              <a:rPr lang="pt-BR" sz="1800" dirty="0" err="1" smtClean="0"/>
              <a:t>seqüência</a:t>
            </a:r>
            <a:r>
              <a:rPr lang="pt-BR" sz="1800" dirty="0" smtClean="0"/>
              <a:t> em que estas fases devem ser realizadas</a:t>
            </a:r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510255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67544" y="1508006"/>
            <a:ext cx="8280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Definição de Variáveis em Algoritmos</a:t>
            </a:r>
          </a:p>
          <a:p>
            <a:r>
              <a:rPr lang="pt-BR" dirty="0" smtClean="0"/>
              <a:t> Todas as variáveis utilizadas em algoritmos devem ser definidas antes de serem utilizadas. Isto se faz necessário para permitir que o compilador reserve um espaço na memória para as mesmas. </a:t>
            </a:r>
          </a:p>
          <a:p>
            <a:r>
              <a:rPr lang="pt-BR" dirty="0" smtClean="0"/>
              <a:t>Nos algoritmos apresentados serão adotadas as seguintes convenções:  </a:t>
            </a:r>
          </a:p>
          <a:p>
            <a:r>
              <a:rPr lang="pt-BR" dirty="0" smtClean="0"/>
              <a:t>todas as variáveis utilizadas em algoritmos serão definidas no início do mesmo, por meio de um comando de uma das formas seguintes: </a:t>
            </a:r>
          </a:p>
          <a:p>
            <a:r>
              <a:rPr lang="pt-BR" dirty="0" smtClean="0"/>
              <a:t>VAR :&lt;</a:t>
            </a:r>
            <a:r>
              <a:rPr lang="pt-BR" dirty="0" err="1" smtClean="0"/>
              <a:t>nome_da_variável</a:t>
            </a:r>
            <a:r>
              <a:rPr lang="pt-BR" dirty="0" smtClean="0"/>
              <a:t>&gt;:  &lt;</a:t>
            </a:r>
            <a:r>
              <a:rPr lang="pt-BR" dirty="0" err="1" smtClean="0"/>
              <a:t>Tipo_da_variável</a:t>
            </a:r>
            <a:r>
              <a:rPr lang="pt-BR" dirty="0" smtClean="0"/>
              <a:t>&gt; </a:t>
            </a:r>
          </a:p>
          <a:p>
            <a:r>
              <a:rPr lang="pt-BR" dirty="0" smtClean="0"/>
              <a:t>VAR : &lt;</a:t>
            </a:r>
            <a:r>
              <a:rPr lang="pt-BR" dirty="0" err="1" smtClean="0"/>
              <a:t>lista_de_variáveis</a:t>
            </a:r>
            <a:r>
              <a:rPr lang="pt-BR" dirty="0" smtClean="0"/>
              <a:t>&gt;:</a:t>
            </a:r>
            <a:r>
              <a:rPr lang="pt-BR" dirty="0" smtClean="0"/>
              <a:t> &lt;</a:t>
            </a:r>
            <a:r>
              <a:rPr lang="pt-BR" dirty="0" err="1" smtClean="0"/>
              <a:t>Tipo_das_variáveis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 a palavra-chave VAR deverá estar presente sempre e será utilizada uma única vez na definição de um conjunto de uma ou mais variáveis;  </a:t>
            </a:r>
          </a:p>
          <a:p>
            <a:r>
              <a:rPr lang="pt-BR" dirty="0" smtClean="0"/>
              <a:t>numa mesma linha poderão ser definidas uma ou mais variáveis do mesmo tipo. Para tal, deve-se separar os nomes das mesmas por vírgulas; </a:t>
            </a:r>
          </a:p>
          <a:p>
            <a:r>
              <a:rPr lang="pt-BR" dirty="0" smtClean="0"/>
              <a:t>variáveis de tipos diferentes devem ser declaradas em linhas diferentes. </a:t>
            </a:r>
          </a:p>
          <a:p>
            <a:r>
              <a:rPr lang="pt-BR" dirty="0" smtClean="0"/>
              <a:t>A forma de utilização deste comando ficará mais clara quando da utilização da representação de algoritmos em linguagem estruturada (pseudocódigo).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8213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119313"/>
            <a:ext cx="8167538" cy="3973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8213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55" y="2138363"/>
            <a:ext cx="8360101" cy="3954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8213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03396"/>
            <a:ext cx="8229600" cy="1828800"/>
          </a:xfrm>
        </p:spPr>
        <p:txBody>
          <a:bodyPr/>
          <a:lstStyle/>
          <a:p>
            <a:r>
              <a:rPr lang="pt-BR" sz="2000" b="1" dirty="0" smtClean="0"/>
              <a:t>Expressões</a:t>
            </a:r>
          </a:p>
          <a:p>
            <a:pPr marL="0" indent="0" algn="just">
              <a:buNone/>
            </a:pPr>
            <a:r>
              <a:rPr lang="pt-BR" sz="2000" dirty="0" smtClean="0"/>
              <a:t>O conceito de expressão em termos computacionais está intimamente ligado ao conceito de expressão (ou fórmula) matemática, onde um conjunto de variáveis e constantes numéricas relacionam-se por meio de operadores aritméticos compondo uma fórmula que, uma vez avaliada, resulta num valor. </a:t>
            </a:r>
            <a:endParaRPr lang="pt-BR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2996953"/>
            <a:ext cx="247650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611560" y="4437112"/>
            <a:ext cx="792088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/>
              <a:t>A fórmula de cálculo da área do triângulo por: </a:t>
            </a:r>
          </a:p>
          <a:p>
            <a:pPr algn="just"/>
            <a:r>
              <a:rPr lang="pt-BR" sz="1600" dirty="0" smtClean="0"/>
              <a:t>AREA = 0.5 x B x H </a:t>
            </a:r>
          </a:p>
          <a:p>
            <a:pPr algn="just"/>
            <a:r>
              <a:rPr lang="pt-BR" sz="1600" dirty="0" smtClean="0"/>
              <a:t>Esta fórmula utiliza três variáveis: B e H, que contêm as dimensões do triângulo, e AREA, onde é guardado o valor calculado (resultado da avaliação da expressão). Há, também, uma constante (0.5) e o operador de multiplicação (x), que aparece duas vezes na expressão. </a:t>
            </a:r>
          </a:p>
          <a:p>
            <a:pPr algn="just"/>
            <a:r>
              <a:rPr lang="pt-BR" sz="1600" dirty="0" smtClean="0"/>
              <a:t>O conceito de expressão aplicado à computação assume uma conotação mais ampla: uma expressão é uma combinação de variáveis, constantes e operadores, e que, uma vez avaliada, resulta num valor. 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438213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sz="2200" b="1" dirty="0" smtClean="0"/>
              <a:t>Operadores</a:t>
            </a:r>
            <a:r>
              <a:rPr lang="pt-BR" dirty="0" smtClean="0"/>
              <a:t> </a:t>
            </a:r>
          </a:p>
          <a:p>
            <a:pPr algn="just"/>
            <a:r>
              <a:rPr lang="pt-BR" sz="2000" dirty="0" smtClean="0"/>
              <a:t>Operadores são elementos funcionais que atuam sobre operandos e produzem um determinado resultado. </a:t>
            </a:r>
          </a:p>
          <a:p>
            <a:pPr algn="just"/>
            <a:r>
              <a:rPr lang="pt-BR" sz="2000" dirty="0" smtClean="0"/>
              <a:t>Por exemplo, a expressão 3 + 2 relaciona dois operandos (os números 3 e 2) por meio do operador (+) que representa a operação de adição. </a:t>
            </a:r>
          </a:p>
          <a:p>
            <a:pPr algn="just"/>
            <a:r>
              <a:rPr lang="pt-BR" sz="2000" dirty="0" smtClean="0"/>
              <a:t>De acordo com o número de operandos sobre os quais os operadores atuam, os últimos podem ser classificados em:  </a:t>
            </a:r>
          </a:p>
          <a:p>
            <a:pPr algn="just"/>
            <a:r>
              <a:rPr lang="pt-BR" sz="2000" b="1" dirty="0" smtClean="0"/>
              <a:t>binários</a:t>
            </a:r>
            <a:r>
              <a:rPr lang="pt-BR" sz="2000" dirty="0" smtClean="0"/>
              <a:t>, quando atuam sobre dois operandos. </a:t>
            </a:r>
          </a:p>
          <a:p>
            <a:pPr algn="just"/>
            <a:r>
              <a:rPr lang="pt-BR" sz="2000" dirty="0" smtClean="0"/>
              <a:t>Ex.: os operadores das operações aritméticas básicas (soma, subtração, multiplicação e divisão);</a:t>
            </a:r>
          </a:p>
          <a:p>
            <a:pPr algn="just"/>
            <a:r>
              <a:rPr lang="pt-BR" sz="2000" b="1" dirty="0" smtClean="0"/>
              <a:t>unários</a:t>
            </a:r>
            <a:r>
              <a:rPr lang="pt-BR" sz="2000" dirty="0" smtClean="0"/>
              <a:t>, quando atuam sobre um único operando. </a:t>
            </a:r>
          </a:p>
          <a:p>
            <a:pPr marL="0" indent="0" algn="just">
              <a:buNone/>
            </a:pPr>
            <a:r>
              <a:rPr lang="pt-BR" sz="2000" dirty="0"/>
              <a:t> </a:t>
            </a:r>
            <a:r>
              <a:rPr lang="pt-BR" sz="2000" dirty="0" smtClean="0"/>
              <a:t>      Ex.: o sinal de (-) na frente de um número, cuja função é inverter seu sinal.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438213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 smtClean="0"/>
              <a:t>Outra classificação dos operadores é feita considerando-se o tipo de dado de seus operandos e do valor resultante de sua avaliação. </a:t>
            </a:r>
          </a:p>
          <a:p>
            <a:pPr algn="just"/>
            <a:r>
              <a:rPr lang="pt-BR" sz="2000" dirty="0" smtClean="0"/>
              <a:t>Segundo esta classificação, os operadores dividem-se em aritméticos, lógicos e literais. </a:t>
            </a:r>
          </a:p>
          <a:p>
            <a:pPr algn="just"/>
            <a:r>
              <a:rPr lang="pt-BR" sz="2000" dirty="0" smtClean="0"/>
              <a:t>Esta divisão está diretamente relacionada com o tipo de expressão onde aparecem os operadores. </a:t>
            </a:r>
          </a:p>
          <a:p>
            <a:pPr algn="just"/>
            <a:r>
              <a:rPr lang="pt-BR" sz="2000" dirty="0" smtClean="0"/>
              <a:t>Um caso especial é o dos operadores relacionais, que permitem comparar pares de operandos de tipos de dados iguais, resultando sempre num valor lógico.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438213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1800" b="1" dirty="0" smtClean="0"/>
              <a:t>Expressões Aritméticas </a:t>
            </a:r>
          </a:p>
          <a:p>
            <a:pPr algn="just"/>
            <a:r>
              <a:rPr lang="pt-BR" sz="1800" dirty="0" smtClean="0"/>
              <a:t>Expressões aritméticas são aquelas cujo resultado da avaliação é do tipo numérico, seja ele inteiro ou real. Somente o uso de operadores aritméticos e variáveis numéricas é permitido em expressões deste tipo. </a:t>
            </a:r>
          </a:p>
          <a:p>
            <a:pPr algn="just"/>
            <a:r>
              <a:rPr lang="pt-BR" sz="1800" dirty="0" smtClean="0"/>
              <a:t>Os operadores aritméticos relacionados às operações aritméticas básicas estão sumarizados na Tabela.</a:t>
            </a:r>
            <a:endParaRPr lang="pt-BR" sz="1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3308201"/>
            <a:ext cx="6480720" cy="228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827584" y="5577848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A prioridade entre operadores define a ordem em que os mesmos devem ser avaliados dentro de uma mesma expressão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8213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2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As variáveis usadas em expressões aritméticas podem somente ser do tipo inteiro ou real. Se todas as variáveis que aparecem numa expressão são do tipo inteiro, então o valor resultante da expressão é também do tipo inteiro. </a:t>
            </a:r>
          </a:p>
          <a:p>
            <a:pPr algn="just"/>
            <a:r>
              <a:rPr lang="pt-BR" sz="2000" dirty="0" smtClean="0"/>
              <a:t>Se ao menos uma das variáveis da expressão aritmética for do tipo real, então o valor resultante da avaliação da expressão é necessariamente do tipo real. Nos exemplos seguintes, assumiremos que:</a:t>
            </a:r>
            <a:endParaRPr lang="pt-BR" sz="2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05064"/>
            <a:ext cx="5335091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8213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4"/>
          </a:xfrm>
        </p:spPr>
        <p:txBody>
          <a:bodyPr>
            <a:normAutofit/>
          </a:bodyPr>
          <a:lstStyle/>
          <a:p>
            <a:pPr algn="just"/>
            <a:r>
              <a:rPr lang="pt-BR" sz="2000" b="1" dirty="0" smtClean="0"/>
              <a:t>Expressões Lógicas</a:t>
            </a:r>
          </a:p>
          <a:p>
            <a:pPr algn="just"/>
            <a:r>
              <a:rPr lang="pt-BR" sz="2000" dirty="0" smtClean="0"/>
              <a:t> Expressões lógicas são aquelas cujo resultado da avaliação é um valor lógico (.V. ou .F.). </a:t>
            </a:r>
          </a:p>
          <a:p>
            <a:pPr algn="just"/>
            <a:r>
              <a:rPr lang="pt-BR" sz="2000" dirty="0" smtClean="0"/>
              <a:t>Os operadores lógicos e suas relações de precedência são mostrados na Tabela. </a:t>
            </a:r>
          </a:p>
          <a:p>
            <a:pPr algn="just"/>
            <a:r>
              <a:rPr lang="pt-BR" sz="2000" dirty="0" smtClean="0"/>
              <a:t>Existem outros operadores lógicos, como por exemplo o OU_EXCLUSIVO., mas suas funções podem ser exercidas por combinações dos três tipos de operadores da Tabela </a:t>
            </a:r>
            <a:endParaRPr lang="pt-BR" sz="2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4714081"/>
            <a:ext cx="47625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8213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000" dirty="0" smtClean="0"/>
              <a:t>Para exemplificar o uso de operadores lógicos, a Tabela apresenta duas variáveis lógicas A e B. Uma vez que cada variável lógica possui somente dois valores possíveis, então há exatamente quatro combinações para estes valores, razão pela qual a tabela tem quatro linhas. As diversas colunas contêm os resultados das operações lógicas sobre as combinações possíveis dos valores das variáveis A e B.</a:t>
            </a:r>
            <a:endParaRPr lang="pt-BR" sz="2000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1" y="3400028"/>
            <a:ext cx="6696744" cy="1757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539552" y="5085184"/>
            <a:ext cx="84249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Tabelas-Verdade. Convém salientar as seguintes conclusões que podem ser extraídas por observação da Tabela :</a:t>
            </a:r>
          </a:p>
          <a:p>
            <a:r>
              <a:rPr lang="pt-BR" sz="1600" dirty="0" smtClean="0"/>
              <a:t>  O operador lógico </a:t>
            </a:r>
            <a:r>
              <a:rPr lang="pt-BR" sz="1600" b="1" dirty="0" smtClean="0"/>
              <a:t>.NÃO.</a:t>
            </a:r>
            <a:r>
              <a:rPr lang="pt-BR" sz="1600" dirty="0" smtClean="0"/>
              <a:t> sempre inverte o valor de seu operando. Ex.: .NÃO. .V. = .F. e .NÃO. .F. = .V.;  </a:t>
            </a:r>
          </a:p>
          <a:p>
            <a:r>
              <a:rPr lang="pt-BR" sz="1600" dirty="0" smtClean="0"/>
              <a:t>Para que a operação lógica </a:t>
            </a:r>
            <a:r>
              <a:rPr lang="pt-BR" sz="1600" b="1" dirty="0" smtClean="0"/>
              <a:t>.OU.</a:t>
            </a:r>
            <a:r>
              <a:rPr lang="pt-BR" sz="1600" dirty="0" smtClean="0"/>
              <a:t> tenha resultado verdadeiro basta que um de seus operandos seja verdadeiro.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438213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Algumas Definições de Algoritmo:</a:t>
            </a:r>
          </a:p>
          <a:p>
            <a:pPr algn="just"/>
            <a:r>
              <a:rPr lang="pt-BR" sz="1900" dirty="0" smtClean="0"/>
              <a:t> "Serve como modelo para programas, pois sua linguagem é intermediária à linguagem humana e às linguagens de programação, sendo então, uma boa ferramenta na validação da lógica de tarefas a serem automatizadas.“</a:t>
            </a:r>
          </a:p>
          <a:p>
            <a:pPr algn="just"/>
            <a:r>
              <a:rPr lang="pt-BR" sz="1900" dirty="0" smtClean="0"/>
              <a:t>“Os algoritmos, servem para representar a solução de qualquer problema, mas no caso do Processamento de Dados, eles devem seguir as regras básicas de programação para que sejam compatíveis com as linguagens de programação.” </a:t>
            </a: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4074451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/>
          </a:bodyPr>
          <a:lstStyle/>
          <a:p>
            <a:pPr algn="just"/>
            <a:r>
              <a:rPr lang="pt-BR" sz="2000" b="1" dirty="0" smtClean="0"/>
              <a:t>operadores lógicos</a:t>
            </a:r>
          </a:p>
          <a:p>
            <a:pPr algn="just"/>
            <a:r>
              <a:rPr lang="pt-BR" sz="2000" dirty="0" smtClean="0"/>
              <a:t> somente variáveis do tipo lógico podem ser usadas. </a:t>
            </a:r>
          </a:p>
          <a:p>
            <a:pPr algn="just"/>
            <a:r>
              <a:rPr lang="pt-BR" sz="2000" dirty="0" smtClean="0"/>
              <a:t>os operadores lógicos somente atuam sobre valores (constantes ou variáveis) lógicos.</a:t>
            </a:r>
            <a:endParaRPr lang="pt-BR" sz="20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493" y="3493368"/>
            <a:ext cx="3587683" cy="209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8213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sz="2800" b="1" dirty="0" smtClean="0"/>
              <a:t>Instruções Primitivas:</a:t>
            </a:r>
          </a:p>
          <a:p>
            <a:pPr algn="just"/>
            <a:r>
              <a:rPr lang="pt-BR" sz="2000" dirty="0" smtClean="0"/>
              <a:t>Instruções primitivas são os comandos básicos que efetuam tarefas essenciais para a operação dos computadores, como entrada e saída de dados (comunicação com o usuário e com os dispositivos periféricos), e movimentação dos mesmos na memória. Estes tipos de instrução estão presentes na absoluta maioria das linguagens de programação. São elas:</a:t>
            </a:r>
          </a:p>
          <a:p>
            <a:pPr algn="just"/>
            <a:r>
              <a:rPr lang="pt-BR" sz="2000" b="1" dirty="0" smtClean="0"/>
              <a:t>Dispositivo de entrada </a:t>
            </a:r>
            <a:r>
              <a:rPr lang="pt-BR" sz="2000" dirty="0" smtClean="0"/>
              <a:t>é o meio pelo qual as informações (mais especificamente os dados) são transferidas pelo usuário ou pelos níveis secundários de memória ao computador. Os exemplos mais comuns são: o teclado, o cartão perfurado (já obsoleto), as fitas e os discos magnéticos, entre outros;</a:t>
            </a:r>
          </a:p>
          <a:p>
            <a:pPr algn="just"/>
            <a:r>
              <a:rPr lang="pt-BR" sz="2000" dirty="0" smtClean="0"/>
              <a:t>  </a:t>
            </a:r>
            <a:r>
              <a:rPr lang="pt-BR" sz="2000" b="1" dirty="0" smtClean="0"/>
              <a:t>Dispositivo de saída </a:t>
            </a:r>
            <a:r>
              <a:rPr lang="pt-BR" sz="2000" dirty="0" smtClean="0"/>
              <a:t>é o meio pelo qual as informações (geralmente, os resultados da execução de um programa) são transferidas pelo computador ao usuário ou aos níveis secundários de memória. Exemplos: monitor de vídeo, impressora, fitas e discos magnéticos, entre outros;  </a:t>
            </a:r>
          </a:p>
          <a:p>
            <a:pPr algn="just"/>
            <a:r>
              <a:rPr lang="pt-BR" sz="2000" b="1" dirty="0" smtClean="0"/>
              <a:t>Sintaxe</a:t>
            </a:r>
            <a:r>
              <a:rPr lang="pt-BR" sz="2000" dirty="0" smtClean="0"/>
              <a:t> é a forma como os comandos devem ser escritos, a fim de que possam ser entendidos pelo tradutor de programas. A violação das regras sintáticas é considerada um erro sujeito à pena do não-reconhecimento do comando por parte do tradutor; </a:t>
            </a:r>
          </a:p>
          <a:p>
            <a:pPr algn="just"/>
            <a:r>
              <a:rPr lang="pt-BR" sz="2000" b="1" dirty="0" smtClean="0"/>
              <a:t> Semântica </a:t>
            </a:r>
            <a:r>
              <a:rPr lang="pt-BR" sz="2000" dirty="0" smtClean="0"/>
              <a:t>é o significado, ou seja, o conjunto de ações que serão exercidas pelo computador durante a execução do referido comando.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617678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064896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8259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44" y="1704974"/>
            <a:ext cx="7806304" cy="45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5926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136904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2169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38672"/>
            <a:ext cx="6912768" cy="447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201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59" y="1624013"/>
            <a:ext cx="7765273" cy="4325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52925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19386"/>
            <a:ext cx="3816424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783" y="1633314"/>
            <a:ext cx="347662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55196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202" y="2195513"/>
            <a:ext cx="4525022" cy="3515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14782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476672"/>
            <a:ext cx="8640960" cy="6264696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pt-BR" dirty="0" smtClean="0"/>
              <a:t>Exercício </a:t>
            </a:r>
          </a:p>
          <a:p>
            <a:r>
              <a:rPr lang="pt-BR" sz="2300" dirty="0" smtClean="0"/>
              <a:t>1) Escreva um algoritmo (fluxograma e pseudocódigo) para calcular a média entre dois números quaisquer.</a:t>
            </a:r>
          </a:p>
          <a:p>
            <a:r>
              <a:rPr lang="pt-BR" sz="2300" dirty="0" smtClean="0"/>
              <a:t>2) Escreva um algoritmo para calcular o valor de y como função de x, segundo a função y(x) = 3x + 2, num domínio real. </a:t>
            </a:r>
          </a:p>
          <a:p>
            <a:r>
              <a:rPr lang="pt-BR" sz="2300" dirty="0" smtClean="0"/>
              <a:t>3) Calcule a média de quatro números inteiros dados. </a:t>
            </a:r>
          </a:p>
          <a:p>
            <a:r>
              <a:rPr lang="pt-BR" sz="2300" dirty="0" smtClean="0"/>
              <a:t>4)  Leia uma temperatura dada na escala Celsius (C) e imprima o equivalente em Fahrenheit (F). (Fórmula de conversão: F = 9/5 * C + 32) </a:t>
            </a:r>
          </a:p>
          <a:p>
            <a:r>
              <a:rPr lang="pt-BR" sz="2300" dirty="0" smtClean="0"/>
              <a:t>5)  Leia uma quantidade de chuva dada em polegadas e imprima o equivalente em milímetros (25,4 mm = 1 polegada). </a:t>
            </a:r>
          </a:p>
          <a:p>
            <a:r>
              <a:rPr lang="pt-BR" sz="2300" dirty="0" smtClean="0"/>
              <a:t>6)  Calcule o quadrado de um número, ou seja, o produto de um número por si mesmo. </a:t>
            </a:r>
          </a:p>
          <a:p>
            <a:r>
              <a:rPr lang="pt-BR" sz="2300" dirty="0" smtClean="0"/>
              <a:t>7)  O custo ao consumidor de um carro novo é a soma do custo de fábrica com a porcentagem do distribuidor e dos impostos, ambos aplicados ao custo de fábrica. Supondo que a porcentagem do distribuidor seja de 12% e a dos impostos de 45%, prepare um algoritmo para ler o custo de fábrica do carro e imprimir o custo ao consumidor. </a:t>
            </a:r>
          </a:p>
          <a:p>
            <a:r>
              <a:rPr lang="pt-BR" sz="2300" dirty="0" smtClean="0"/>
              <a:t>8)  O cardápio de uma lanchonete é dado abaixo. Prepare um algoritmo que leia a quantidade de cada item que você consumiu e calcule a conta final. </a:t>
            </a:r>
          </a:p>
          <a:p>
            <a:r>
              <a:rPr lang="pt-BR" sz="2300" dirty="0" smtClean="0"/>
              <a:t>Hambúrguer................. R$ 3,00 </a:t>
            </a:r>
          </a:p>
          <a:p>
            <a:r>
              <a:rPr lang="pt-BR" sz="2300" dirty="0" err="1" smtClean="0"/>
              <a:t>Cheeseburger</a:t>
            </a:r>
            <a:r>
              <a:rPr lang="pt-BR" sz="2300" dirty="0" smtClean="0"/>
              <a:t>.............. R$ 2,50</a:t>
            </a:r>
          </a:p>
          <a:p>
            <a:r>
              <a:rPr lang="pt-BR" sz="2300" dirty="0" smtClean="0"/>
              <a:t> Fritas............................ R$ 2,50</a:t>
            </a:r>
          </a:p>
          <a:p>
            <a:r>
              <a:rPr lang="pt-BR" sz="2300" dirty="0" smtClean="0"/>
              <a:t> Refrigerante................. R$ 1,00 </a:t>
            </a:r>
          </a:p>
          <a:p>
            <a:r>
              <a:rPr lang="pt-BR" sz="2300" dirty="0" err="1" smtClean="0"/>
              <a:t>Milkshake</a:t>
            </a:r>
            <a:r>
              <a:rPr lang="pt-BR" sz="2300" dirty="0" smtClean="0"/>
              <a:t>..................... R$ 3,00 </a:t>
            </a:r>
          </a:p>
          <a:p>
            <a:r>
              <a:rPr lang="pt-BR" sz="2300" dirty="0" smtClean="0"/>
              <a:t>9) Uma companhia de carros paga a seus empregados um salário de R$ 500,00 por mês mais uma comissão de R$ 50,00 para cada carro vendido e mais 5% do valor da venda. Elabore um algoritmo para calcular e imprimir o salário do vendedor num dado mês recebendo como dados de entrada o nome do vendedor, o número de carros vendidos e o valor total das vendas. </a:t>
            </a:r>
          </a:p>
          <a:p>
            <a:r>
              <a:rPr lang="pt-BR" sz="2300" dirty="0" smtClean="0"/>
              <a:t>10) Calcule a média de um aluno na disciplina de MDS. Para isso solicite o nome do aluno, a nota da prova e a nota qualitativa. Sabe-se que a nota da prova tem peso 2 e a nota qualitativa peso 1. Mostre a média como resultado. </a:t>
            </a:r>
            <a:endParaRPr lang="pt-BR" sz="2300" dirty="0"/>
          </a:p>
        </p:txBody>
      </p:sp>
    </p:spTree>
    <p:extLst>
      <p:ext uri="{BB962C8B-B14F-4D97-AF65-F5344CB8AC3E}">
        <p14:creationId xmlns:p14="http://schemas.microsoft.com/office/powerpoint/2010/main" val="311945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Formas de Representação de Algoritmos:</a:t>
            </a:r>
          </a:p>
          <a:p>
            <a:pPr algn="just"/>
            <a:r>
              <a:rPr lang="pt-BR" sz="1800" dirty="0" smtClean="0"/>
              <a:t> Existem diversas formas de representação de algoritmos, mas não há um consenso com relação à melhor delas. 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 smtClean="0"/>
              <a:t>O critério usado para classificar hierarquicamente estas formas está diretamente ligado ao nível de detalhe ou, inversamente, ao grau de abstração oferecido. </a:t>
            </a:r>
          </a:p>
          <a:p>
            <a:pPr algn="just"/>
            <a:r>
              <a:rPr lang="pt-BR" sz="1800" dirty="0" smtClean="0"/>
              <a:t>Dentre as formas de representação de algoritmos mais conhecidas podemos citar:</a:t>
            </a:r>
          </a:p>
          <a:p>
            <a:pPr lvl="1" algn="just"/>
            <a:r>
              <a:rPr lang="pt-BR" sz="1800" dirty="0" smtClean="0"/>
              <a:t> Descrição Narrativa;  </a:t>
            </a:r>
          </a:p>
          <a:p>
            <a:pPr lvl="1" algn="just"/>
            <a:r>
              <a:rPr lang="pt-BR" sz="1800" dirty="0" smtClean="0"/>
              <a:t>Fluxograma Convencional;  </a:t>
            </a:r>
          </a:p>
          <a:p>
            <a:pPr lvl="1" algn="just"/>
            <a:r>
              <a:rPr lang="pt-BR" sz="1800" dirty="0" smtClean="0"/>
              <a:t>Pseudocódigo, também conhecido como Linguagem Estruturada ou </a:t>
            </a:r>
            <a:r>
              <a:rPr lang="pt-BR" sz="1800" dirty="0" err="1" smtClean="0"/>
              <a:t>Portugol</a:t>
            </a:r>
            <a:r>
              <a:rPr lang="pt-BR" sz="1800" dirty="0" smtClean="0"/>
              <a:t>.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4382135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Referência:</a:t>
            </a:r>
          </a:p>
          <a:p>
            <a:r>
              <a:rPr lang="pt-BR" dirty="0" smtClean="0"/>
              <a:t>Apostila Algoritmo e Lógica de Programação </a:t>
            </a:r>
            <a:r>
              <a:rPr lang="pt-BR" dirty="0" smtClean="0"/>
              <a:t>Universidade Federal do Rio Grande do Norte Centro de Tecnologia -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590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464002"/>
            <a:ext cx="8229600" cy="1324744"/>
          </a:xfrm>
        </p:spPr>
        <p:txBody>
          <a:bodyPr/>
          <a:lstStyle/>
          <a:p>
            <a:r>
              <a:rPr lang="pt-BR" dirty="0" smtClean="0"/>
              <a:t>Descrição Narrativa </a:t>
            </a:r>
          </a:p>
          <a:p>
            <a:r>
              <a:rPr lang="pt-BR" sz="2000" dirty="0" smtClean="0"/>
              <a:t>Nesta forma de representação os algoritmos são expressos diretamente em linguagem natural. Como exemplo, têm-se os algoritmos seguintes: </a:t>
            </a:r>
            <a:endParaRPr lang="pt-B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80928"/>
            <a:ext cx="6768752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611560" y="6095037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Esta representação é pouco usada na prática porque o uso da linguagem natural muitas vezes dá oportunidade a más interpretações, </a:t>
            </a:r>
            <a:r>
              <a:rPr lang="pt-BR" dirty="0" err="1" smtClean="0"/>
              <a:t>ambigüidades</a:t>
            </a:r>
            <a:r>
              <a:rPr lang="pt-BR" dirty="0" smtClean="0"/>
              <a:t> e imprecisões.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8213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56184"/>
            <a:ext cx="8229600" cy="2476872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Fluxograma Convencional </a:t>
            </a:r>
          </a:p>
          <a:p>
            <a:pPr algn="just"/>
            <a:r>
              <a:rPr lang="pt-BR" sz="1800" dirty="0" smtClean="0"/>
              <a:t>É uma representação gráfica de algoritmos onde formas geométricas diferentes implicam ações (instruções, comandos) distintos. Tal propriedade facilita o entendimento das </a:t>
            </a:r>
            <a:r>
              <a:rPr lang="pt-BR" sz="1800" dirty="0" err="1" smtClean="0"/>
              <a:t>idéias</a:t>
            </a:r>
            <a:r>
              <a:rPr lang="pt-BR" sz="1800" dirty="0" smtClean="0"/>
              <a:t> contidas nos algoritmos e justifica sua popularidade. Esta forma é aproximadamente intermediária à descrição narrativa e ao pseudocódigo (subitem seguinte), pois é menos imprecisa que a primeira e, no entanto, não se preocupa com detalhes de implementação do programa, como o tipo das variáveis usadas. </a:t>
            </a:r>
          </a:p>
          <a:p>
            <a:pPr algn="just"/>
            <a:r>
              <a:rPr lang="pt-BR" sz="1800" dirty="0" smtClean="0"/>
              <a:t>Figuras geométricas diferentes são adotadas para representar o fluxograma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438213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grpSp>
        <p:nvGrpSpPr>
          <p:cNvPr id="4" name="Group 202"/>
          <p:cNvGrpSpPr>
            <a:grpSpLocks/>
          </p:cNvGrpSpPr>
          <p:nvPr/>
        </p:nvGrpSpPr>
        <p:grpSpPr bwMode="auto">
          <a:xfrm>
            <a:off x="900113" y="1628775"/>
            <a:ext cx="7488237" cy="4949825"/>
            <a:chOff x="567" y="1071"/>
            <a:chExt cx="4717" cy="3118"/>
          </a:xfrm>
        </p:grpSpPr>
        <p:sp>
          <p:nvSpPr>
            <p:cNvPr id="5" name="Rectangle 28"/>
            <p:cNvSpPr>
              <a:spLocks noChangeArrowheads="1"/>
            </p:cNvSpPr>
            <p:nvPr/>
          </p:nvSpPr>
          <p:spPr bwMode="auto">
            <a:xfrm>
              <a:off x="3878" y="1071"/>
              <a:ext cx="1406" cy="23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4290" tIns="34290" rIns="34290" bIns="3429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84175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755650" eaLnBrk="0" hangingPunct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sz="23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14300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15303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198755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44475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290195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35915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914400" eaLnBrk="1" hangingPunct="1">
                <a:buFont typeface="Wingdings" pitchFamily="2" charset="2"/>
                <a:buNone/>
              </a:pPr>
              <a:r>
                <a:rPr lang="pt-PT" altLang="pt-BR" sz="2000" b="1"/>
                <a:t>Exemplo</a:t>
              </a:r>
            </a:p>
          </p:txBody>
        </p:sp>
        <p:grpSp>
          <p:nvGrpSpPr>
            <p:cNvPr id="6" name="Group 201"/>
            <p:cNvGrpSpPr>
              <a:grpSpLocks/>
            </p:cNvGrpSpPr>
            <p:nvPr/>
          </p:nvGrpSpPr>
          <p:grpSpPr bwMode="auto">
            <a:xfrm>
              <a:off x="567" y="1071"/>
              <a:ext cx="4717" cy="3118"/>
              <a:chOff x="567" y="1071"/>
              <a:chExt cx="4717" cy="3118"/>
            </a:xfrm>
          </p:grpSpPr>
          <p:sp>
            <p:nvSpPr>
              <p:cNvPr id="27" name="Rectangle 4"/>
              <p:cNvSpPr>
                <a:spLocks noChangeArrowheads="1"/>
              </p:cNvSpPr>
              <p:nvPr/>
            </p:nvSpPr>
            <p:spPr bwMode="auto">
              <a:xfrm>
                <a:off x="3878" y="3869"/>
                <a:ext cx="1406" cy="3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4290" tIns="34290" rIns="34290" bIns="34290" anchor="ctr" anchorCtr="1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84175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755650" eaLnBrk="0" hangingPunct="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itchFamily="2" charset="2"/>
                  <a:buChar char="n"/>
                  <a:defRPr sz="23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14300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15303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19875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4447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29019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3591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defTabSz="914400" eaLnBrk="1" hangingPunct="1">
                  <a:buFont typeface="Wingdings" pitchFamily="2" charset="2"/>
                  <a:buNone/>
                </a:pPr>
                <a:endParaRPr lang="pt-BR" altLang="pt-BR" sz="2400"/>
              </a:p>
            </p:txBody>
          </p:sp>
          <p:sp>
            <p:nvSpPr>
              <p:cNvPr id="28" name="Rectangle 5"/>
              <p:cNvSpPr>
                <a:spLocks noChangeArrowheads="1"/>
              </p:cNvSpPr>
              <p:nvPr/>
            </p:nvSpPr>
            <p:spPr bwMode="auto">
              <a:xfrm>
                <a:off x="2064" y="3869"/>
                <a:ext cx="1814" cy="3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4290" tIns="34290" rIns="34290" bIns="34290" anchor="ctr" anchorCtr="1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84175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755650" eaLnBrk="0" hangingPunct="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itchFamily="2" charset="2"/>
                  <a:buChar char="n"/>
                  <a:defRPr sz="23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14300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15303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19875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4447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29019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3591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defTabSz="914400" eaLnBrk="1" hangingPunct="1">
                  <a:buFont typeface="Wingdings" pitchFamily="2" charset="2"/>
                  <a:buNone/>
                </a:pPr>
                <a:r>
                  <a:rPr lang="pt-PT" altLang="pt-BR" sz="2000"/>
                  <a:t>Subprograma</a:t>
                </a:r>
              </a:p>
            </p:txBody>
          </p:sp>
          <p:sp>
            <p:nvSpPr>
              <p:cNvPr id="29" name="Rectangle 6"/>
              <p:cNvSpPr>
                <a:spLocks noChangeArrowheads="1"/>
              </p:cNvSpPr>
              <p:nvPr/>
            </p:nvSpPr>
            <p:spPr bwMode="auto">
              <a:xfrm>
                <a:off x="567" y="3869"/>
                <a:ext cx="1497" cy="3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4290" tIns="34290" rIns="34290" bIns="34290" anchor="ctr" anchorCtr="1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84175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755650" eaLnBrk="0" hangingPunct="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itchFamily="2" charset="2"/>
                  <a:buChar char="n"/>
                  <a:defRPr sz="23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14300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15303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19875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4447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29019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3591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defTabSz="914400" eaLnBrk="1" hangingPunct="1">
                  <a:buFont typeface="Wingdings" pitchFamily="2" charset="2"/>
                  <a:buNone/>
                </a:pPr>
                <a:endParaRPr lang="pt-BR" altLang="pt-BR" sz="2400"/>
              </a:p>
            </p:txBody>
          </p:sp>
          <p:sp>
            <p:nvSpPr>
              <p:cNvPr id="30" name="Rectangle 7"/>
              <p:cNvSpPr>
                <a:spLocks noChangeArrowheads="1"/>
              </p:cNvSpPr>
              <p:nvPr/>
            </p:nvSpPr>
            <p:spPr bwMode="auto">
              <a:xfrm>
                <a:off x="3878" y="3548"/>
                <a:ext cx="1406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4290" tIns="34290" rIns="34290" bIns="34290" anchor="ctr" anchorCtr="1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84175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755650" eaLnBrk="0" hangingPunct="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itchFamily="2" charset="2"/>
                  <a:buChar char="n"/>
                  <a:defRPr sz="23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14300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15303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19875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4447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29019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3591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defTabSz="914400" eaLnBrk="1" hangingPunct="1">
                  <a:buFont typeface="Wingdings" pitchFamily="2" charset="2"/>
                  <a:buNone/>
                </a:pPr>
                <a:endParaRPr lang="pt-BR" altLang="pt-BR" sz="2400"/>
              </a:p>
            </p:txBody>
          </p:sp>
          <p:sp>
            <p:nvSpPr>
              <p:cNvPr id="31" name="Rectangle 8"/>
              <p:cNvSpPr>
                <a:spLocks noChangeArrowheads="1"/>
              </p:cNvSpPr>
              <p:nvPr/>
            </p:nvSpPr>
            <p:spPr bwMode="auto">
              <a:xfrm>
                <a:off x="2064" y="3548"/>
                <a:ext cx="1814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4290" tIns="34290" rIns="34290" bIns="34290" anchor="ctr" anchorCtr="1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84175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755650" eaLnBrk="0" hangingPunct="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itchFamily="2" charset="2"/>
                  <a:buChar char="n"/>
                  <a:defRPr sz="23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14300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15303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19875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4447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29019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3591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defTabSz="914400" eaLnBrk="1" hangingPunct="1">
                  <a:buFont typeface="Wingdings" pitchFamily="2" charset="2"/>
                  <a:buNone/>
                </a:pPr>
                <a:r>
                  <a:rPr lang="pt-PT" altLang="pt-BR" sz="2000"/>
                  <a:t>Escolha múltipla</a:t>
                </a:r>
              </a:p>
            </p:txBody>
          </p:sp>
          <p:sp>
            <p:nvSpPr>
              <p:cNvPr id="32" name="Rectangle 9"/>
              <p:cNvSpPr>
                <a:spLocks noChangeArrowheads="1"/>
              </p:cNvSpPr>
              <p:nvPr/>
            </p:nvSpPr>
            <p:spPr bwMode="auto">
              <a:xfrm>
                <a:off x="567" y="3548"/>
                <a:ext cx="1497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4290" tIns="34290" rIns="34290" bIns="34290" anchor="ctr" anchorCtr="1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84175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755650" eaLnBrk="0" hangingPunct="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itchFamily="2" charset="2"/>
                  <a:buChar char="n"/>
                  <a:defRPr sz="23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14300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15303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19875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4447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29019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3591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defTabSz="914400" eaLnBrk="1" hangingPunct="1">
                  <a:buFont typeface="Wingdings" pitchFamily="2" charset="2"/>
                  <a:buNone/>
                </a:pPr>
                <a:endParaRPr lang="pt-BR" altLang="pt-BR" sz="2400"/>
              </a:p>
            </p:txBody>
          </p:sp>
          <p:sp>
            <p:nvSpPr>
              <p:cNvPr id="33" name="Rectangle 10"/>
              <p:cNvSpPr>
                <a:spLocks noChangeArrowheads="1"/>
              </p:cNvSpPr>
              <p:nvPr/>
            </p:nvSpPr>
            <p:spPr bwMode="auto">
              <a:xfrm>
                <a:off x="3878" y="3229"/>
                <a:ext cx="1406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4290" tIns="34290" rIns="34290" bIns="34290" anchor="ctr" anchorCtr="1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84175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755650" eaLnBrk="0" hangingPunct="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itchFamily="2" charset="2"/>
                  <a:buChar char="n"/>
                  <a:defRPr sz="23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14300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15303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19875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4447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29019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3591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defTabSz="914400" eaLnBrk="1" hangingPunct="1">
                  <a:buFont typeface="Wingdings" pitchFamily="2" charset="2"/>
                  <a:buNone/>
                </a:pPr>
                <a:endParaRPr lang="pt-BR" altLang="pt-BR" sz="2400"/>
              </a:p>
            </p:txBody>
          </p:sp>
          <p:sp>
            <p:nvSpPr>
              <p:cNvPr id="34" name="Rectangle 11"/>
              <p:cNvSpPr>
                <a:spLocks noChangeArrowheads="1"/>
              </p:cNvSpPr>
              <p:nvPr/>
            </p:nvSpPr>
            <p:spPr bwMode="auto">
              <a:xfrm>
                <a:off x="2064" y="3229"/>
                <a:ext cx="18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4290" tIns="34290" rIns="34290" bIns="34290" anchor="ctr" anchorCtr="1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84175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755650" eaLnBrk="0" hangingPunct="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itchFamily="2" charset="2"/>
                  <a:buChar char="n"/>
                  <a:defRPr sz="23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14300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15303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19875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4447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29019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3591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defTabSz="914400" eaLnBrk="1" hangingPunct="1">
                  <a:buFont typeface="Wingdings" pitchFamily="2" charset="2"/>
                  <a:buNone/>
                </a:pPr>
                <a:r>
                  <a:rPr lang="pt-PT" altLang="pt-BR" sz="2000"/>
                  <a:t>Decisão condicional</a:t>
                </a:r>
              </a:p>
            </p:txBody>
          </p:sp>
          <p:sp>
            <p:nvSpPr>
              <p:cNvPr id="35" name="Rectangle 12"/>
              <p:cNvSpPr>
                <a:spLocks noChangeArrowheads="1"/>
              </p:cNvSpPr>
              <p:nvPr/>
            </p:nvSpPr>
            <p:spPr bwMode="auto">
              <a:xfrm>
                <a:off x="567" y="3229"/>
                <a:ext cx="1497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4290" tIns="34290" rIns="34290" bIns="34290" anchor="ctr" anchorCtr="1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84175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755650" eaLnBrk="0" hangingPunct="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itchFamily="2" charset="2"/>
                  <a:buChar char="n"/>
                  <a:defRPr sz="23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14300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15303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19875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4447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29019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3591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defTabSz="914400" eaLnBrk="1" hangingPunct="1">
                  <a:buFont typeface="Wingdings" pitchFamily="2" charset="2"/>
                  <a:buNone/>
                </a:pPr>
                <a:endParaRPr lang="pt-BR" altLang="pt-BR" sz="2400"/>
              </a:p>
            </p:txBody>
          </p:sp>
          <p:sp>
            <p:nvSpPr>
              <p:cNvPr id="36" name="Rectangle 13"/>
              <p:cNvSpPr>
                <a:spLocks noChangeArrowheads="1"/>
              </p:cNvSpPr>
              <p:nvPr/>
            </p:nvSpPr>
            <p:spPr bwMode="auto">
              <a:xfrm>
                <a:off x="3878" y="2908"/>
                <a:ext cx="1406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4290" tIns="34290" rIns="34290" bIns="34290" anchor="ctr" anchorCtr="1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84175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755650" eaLnBrk="0" hangingPunct="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itchFamily="2" charset="2"/>
                  <a:buChar char="n"/>
                  <a:defRPr sz="23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14300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15303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19875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4447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29019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3591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defTabSz="914400" eaLnBrk="1" hangingPunct="1">
                  <a:buFont typeface="Wingdings" pitchFamily="2" charset="2"/>
                  <a:buNone/>
                </a:pPr>
                <a:endParaRPr lang="pt-BR" altLang="pt-BR" sz="2400"/>
              </a:p>
            </p:txBody>
          </p:sp>
          <p:sp>
            <p:nvSpPr>
              <p:cNvPr id="37" name="Rectangle 14"/>
              <p:cNvSpPr>
                <a:spLocks noChangeArrowheads="1"/>
              </p:cNvSpPr>
              <p:nvPr/>
            </p:nvSpPr>
            <p:spPr bwMode="auto">
              <a:xfrm>
                <a:off x="2064" y="2908"/>
                <a:ext cx="1814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4290" tIns="34290" rIns="34290" bIns="34290" anchor="ctr" anchorCtr="1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84175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755650" eaLnBrk="0" hangingPunct="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itchFamily="2" charset="2"/>
                  <a:buChar char="n"/>
                  <a:defRPr sz="23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14300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15303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19875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4447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29019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3591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defTabSz="914400" eaLnBrk="1" hangingPunct="1">
                  <a:buFont typeface="Wingdings" pitchFamily="2" charset="2"/>
                  <a:buNone/>
                </a:pPr>
                <a:r>
                  <a:rPr lang="pt-PT" altLang="pt-BR" sz="2000"/>
                  <a:t>Conector de Fluxos</a:t>
                </a:r>
              </a:p>
            </p:txBody>
          </p:sp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1497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4290" tIns="34290" rIns="34290" bIns="34290" anchor="ctr" anchorCtr="1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84175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755650" eaLnBrk="0" hangingPunct="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itchFamily="2" charset="2"/>
                  <a:buChar char="n"/>
                  <a:defRPr sz="23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14300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15303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19875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4447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29019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3591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defTabSz="914400" eaLnBrk="1" hangingPunct="1">
                  <a:buFont typeface="Wingdings" pitchFamily="2" charset="2"/>
                  <a:buNone/>
                </a:pPr>
                <a:endParaRPr lang="pt-BR" altLang="pt-BR" sz="2400"/>
              </a:p>
            </p:txBody>
          </p:sp>
          <p:sp>
            <p:nvSpPr>
              <p:cNvPr id="39" name="Rectangle 16"/>
              <p:cNvSpPr>
                <a:spLocks noChangeArrowheads="1"/>
              </p:cNvSpPr>
              <p:nvPr/>
            </p:nvSpPr>
            <p:spPr bwMode="auto">
              <a:xfrm>
                <a:off x="3878" y="2587"/>
                <a:ext cx="1406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4290" tIns="34290" rIns="34290" bIns="34290" anchor="ctr" anchorCtr="1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84175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755650" eaLnBrk="0" hangingPunct="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itchFamily="2" charset="2"/>
                  <a:buChar char="n"/>
                  <a:defRPr sz="23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14300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15303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19875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4447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29019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3591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defTabSz="914400" eaLnBrk="1" hangingPunct="1">
                  <a:buFont typeface="Wingdings" pitchFamily="2" charset="2"/>
                  <a:buNone/>
                </a:pPr>
                <a:endParaRPr lang="pt-BR" altLang="pt-BR" sz="2400"/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2064" y="2587"/>
                <a:ext cx="1814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4290" tIns="34290" rIns="34290" bIns="34290" anchor="ctr" anchorCtr="1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84175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755650" eaLnBrk="0" hangingPunct="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itchFamily="2" charset="2"/>
                  <a:buChar char="n"/>
                  <a:defRPr sz="23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14300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15303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19875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4447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29019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3591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defTabSz="914400" eaLnBrk="1" hangingPunct="1">
                  <a:buFont typeface="Wingdings" pitchFamily="2" charset="2"/>
                  <a:buNone/>
                </a:pPr>
                <a:r>
                  <a:rPr lang="pt-PT" altLang="pt-BR" sz="2000"/>
                  <a:t>Linha de Fluxo</a:t>
                </a:r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567" y="2587"/>
                <a:ext cx="1497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4290" tIns="34290" rIns="34290" bIns="34290" anchor="ctr" anchorCtr="1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84175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755650" eaLnBrk="0" hangingPunct="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itchFamily="2" charset="2"/>
                  <a:buChar char="n"/>
                  <a:defRPr sz="23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14300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15303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19875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4447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29019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3591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defTabSz="914400" eaLnBrk="1" hangingPunct="1">
                  <a:buFont typeface="Wingdings" pitchFamily="2" charset="2"/>
                  <a:buNone/>
                </a:pPr>
                <a:endParaRPr lang="pt-BR" altLang="pt-BR" sz="2400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3878" y="2160"/>
                <a:ext cx="1406" cy="4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4290" tIns="34290" rIns="34290" bIns="34290" anchor="ctr" anchorCtr="1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84175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755650" eaLnBrk="0" hangingPunct="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itchFamily="2" charset="2"/>
                  <a:buChar char="n"/>
                  <a:defRPr sz="23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14300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15303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19875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4447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29019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3591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defTabSz="914400" eaLnBrk="1" hangingPunct="1">
                  <a:buFont typeface="Wingdings" pitchFamily="2" charset="2"/>
                  <a:buNone/>
                </a:pPr>
                <a:endParaRPr lang="pt-BR" altLang="pt-BR" sz="2400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2064" y="2160"/>
                <a:ext cx="1814" cy="4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4290" tIns="34290" rIns="34290" bIns="34290" anchor="ctr" anchorCtr="1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84175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755650" eaLnBrk="0" hangingPunct="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itchFamily="2" charset="2"/>
                  <a:buChar char="n"/>
                  <a:defRPr sz="23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14300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15303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19875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4447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29019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3591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defTabSz="914400" eaLnBrk="1" hangingPunct="1">
                  <a:buFont typeface="Wingdings" pitchFamily="2" charset="2"/>
                  <a:buNone/>
                </a:pPr>
                <a:r>
                  <a:rPr lang="pt-PT" altLang="pt-BR" sz="2000"/>
                  <a:t>Inicio/Fim</a:t>
                </a:r>
                <a:br>
                  <a:rPr lang="pt-PT" altLang="pt-BR" sz="2000"/>
                </a:br>
                <a:r>
                  <a:rPr lang="pt-PT" altLang="pt-BR" sz="2000"/>
                  <a:t>de Processamento</a:t>
                </a:r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567" y="2160"/>
                <a:ext cx="1497" cy="4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4290" tIns="34290" rIns="34290" bIns="34290" anchor="ctr" anchorCtr="1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84175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755650" eaLnBrk="0" hangingPunct="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itchFamily="2" charset="2"/>
                  <a:buChar char="n"/>
                  <a:defRPr sz="23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14300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15303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19875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4447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29019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3591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defTabSz="914400" eaLnBrk="1" hangingPunct="1">
                  <a:buFont typeface="Wingdings" pitchFamily="2" charset="2"/>
                  <a:buNone/>
                </a:pPr>
                <a:endParaRPr lang="pt-BR" altLang="pt-BR" sz="2400"/>
              </a:p>
            </p:txBody>
          </p:sp>
          <p:sp>
            <p:nvSpPr>
              <p:cNvPr id="45" name="Rectangle 22"/>
              <p:cNvSpPr>
                <a:spLocks noChangeArrowheads="1"/>
              </p:cNvSpPr>
              <p:nvPr/>
            </p:nvSpPr>
            <p:spPr bwMode="auto">
              <a:xfrm>
                <a:off x="3878" y="1733"/>
                <a:ext cx="1406" cy="4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4290" tIns="34290" rIns="34290" bIns="34290" anchor="ctr" anchorCtr="1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84175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755650" eaLnBrk="0" hangingPunct="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itchFamily="2" charset="2"/>
                  <a:buChar char="n"/>
                  <a:defRPr sz="23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14300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15303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19875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4447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29019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3591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defTabSz="914400" eaLnBrk="1" hangingPunct="1">
                  <a:buFont typeface="Wingdings" pitchFamily="2" charset="2"/>
                  <a:buNone/>
                </a:pPr>
                <a:endParaRPr lang="pt-BR" altLang="pt-BR" sz="2400"/>
              </a:p>
            </p:txBody>
          </p:sp>
          <p:sp>
            <p:nvSpPr>
              <p:cNvPr id="46" name="Rectangle 23"/>
              <p:cNvSpPr>
                <a:spLocks noChangeArrowheads="1"/>
              </p:cNvSpPr>
              <p:nvPr/>
            </p:nvSpPr>
            <p:spPr bwMode="auto">
              <a:xfrm>
                <a:off x="2064" y="1733"/>
                <a:ext cx="1814" cy="4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4290" tIns="34290" rIns="34290" bIns="34290" anchor="ctr" anchorCtr="1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84175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755650" eaLnBrk="0" hangingPunct="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itchFamily="2" charset="2"/>
                  <a:buChar char="n"/>
                  <a:defRPr sz="23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14300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15303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19875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4447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29019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3591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defTabSz="914400" eaLnBrk="1" hangingPunct="1">
                  <a:buFont typeface="Wingdings" pitchFamily="2" charset="2"/>
                  <a:buNone/>
                </a:pPr>
                <a:r>
                  <a:rPr lang="pt-PT" altLang="pt-BR" sz="2000"/>
                  <a:t>Leitura/Escrita</a:t>
                </a:r>
                <a:br>
                  <a:rPr lang="pt-PT" altLang="pt-BR" sz="2000"/>
                </a:br>
                <a:r>
                  <a:rPr lang="pt-PT" altLang="pt-BR" sz="2000"/>
                  <a:t>de dados</a:t>
                </a:r>
              </a:p>
            </p:txBody>
          </p:sp>
          <p:sp>
            <p:nvSpPr>
              <p:cNvPr id="47" name="Rectangle 24"/>
              <p:cNvSpPr>
                <a:spLocks noChangeArrowheads="1"/>
              </p:cNvSpPr>
              <p:nvPr/>
            </p:nvSpPr>
            <p:spPr bwMode="auto">
              <a:xfrm>
                <a:off x="567" y="1733"/>
                <a:ext cx="1497" cy="4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4290" tIns="34290" rIns="34290" bIns="34290" anchor="ctr" anchorCtr="1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84175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755650" eaLnBrk="0" hangingPunct="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itchFamily="2" charset="2"/>
                  <a:buChar char="n"/>
                  <a:defRPr sz="23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14300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15303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19875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4447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29019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3591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defTabSz="914400" eaLnBrk="1" hangingPunct="1">
                  <a:buFont typeface="Wingdings" pitchFamily="2" charset="2"/>
                  <a:buNone/>
                </a:pPr>
                <a:endParaRPr lang="pt-BR" altLang="pt-BR" sz="2400"/>
              </a:p>
            </p:txBody>
          </p:sp>
          <p:sp>
            <p:nvSpPr>
              <p:cNvPr id="48" name="Rectangle 25"/>
              <p:cNvSpPr>
                <a:spLocks noChangeArrowheads="1"/>
              </p:cNvSpPr>
              <p:nvPr/>
            </p:nvSpPr>
            <p:spPr bwMode="auto">
              <a:xfrm>
                <a:off x="3878" y="1306"/>
                <a:ext cx="1406" cy="4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4290" tIns="34290" rIns="34290" bIns="34290" anchor="ctr" anchorCtr="1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84175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755650" eaLnBrk="0" hangingPunct="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itchFamily="2" charset="2"/>
                  <a:buChar char="n"/>
                  <a:defRPr sz="23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14300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15303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19875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4447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29019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3591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defTabSz="914400" eaLnBrk="1" hangingPunct="1">
                  <a:buFont typeface="Wingdings" pitchFamily="2" charset="2"/>
                  <a:buNone/>
                </a:pPr>
                <a:endParaRPr lang="pt-BR" altLang="pt-BR" sz="2400"/>
              </a:p>
            </p:txBody>
          </p:sp>
          <p:sp>
            <p:nvSpPr>
              <p:cNvPr id="49" name="Rectangle 26"/>
              <p:cNvSpPr>
                <a:spLocks noChangeArrowheads="1"/>
              </p:cNvSpPr>
              <p:nvPr/>
            </p:nvSpPr>
            <p:spPr bwMode="auto">
              <a:xfrm>
                <a:off x="2064" y="1306"/>
                <a:ext cx="1814" cy="4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4290" tIns="34290" rIns="34290" bIns="34290" anchor="ctr" anchorCtr="1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84175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755650" eaLnBrk="0" hangingPunct="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itchFamily="2" charset="2"/>
                  <a:buChar char="n"/>
                  <a:defRPr sz="23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14300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15303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19875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4447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29019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3591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defTabSz="914400" eaLnBrk="1" hangingPunct="1">
                  <a:buFont typeface="Wingdings" pitchFamily="2" charset="2"/>
                  <a:buNone/>
                </a:pPr>
                <a:r>
                  <a:rPr lang="pt-PT" altLang="pt-BR" sz="2000"/>
                  <a:t>Processamento em geral</a:t>
                </a:r>
              </a:p>
            </p:txBody>
          </p:sp>
          <p:sp>
            <p:nvSpPr>
              <p:cNvPr id="50" name="Rectangle 27"/>
              <p:cNvSpPr>
                <a:spLocks noChangeArrowheads="1"/>
              </p:cNvSpPr>
              <p:nvPr/>
            </p:nvSpPr>
            <p:spPr bwMode="auto">
              <a:xfrm>
                <a:off x="567" y="1306"/>
                <a:ext cx="1497" cy="4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4290" tIns="34290" rIns="34290" bIns="34290" anchor="ctr" anchorCtr="1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84175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755650" eaLnBrk="0" hangingPunct="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itchFamily="2" charset="2"/>
                  <a:buChar char="n"/>
                  <a:defRPr sz="23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14300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15303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19875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4447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29019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3591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defTabSz="914400" eaLnBrk="1" hangingPunct="1">
                  <a:buFont typeface="Wingdings" pitchFamily="2" charset="2"/>
                  <a:buNone/>
                </a:pPr>
                <a:endParaRPr lang="pt-BR" altLang="pt-BR" sz="2400"/>
              </a:p>
            </p:txBody>
          </p:sp>
          <p:sp>
            <p:nvSpPr>
              <p:cNvPr id="51" name="Rectangle 29"/>
              <p:cNvSpPr>
                <a:spLocks noChangeArrowheads="1"/>
              </p:cNvSpPr>
              <p:nvPr/>
            </p:nvSpPr>
            <p:spPr bwMode="auto">
              <a:xfrm>
                <a:off x="2064" y="1071"/>
                <a:ext cx="1814" cy="235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4290" tIns="34290" rIns="34290" bIns="34290" anchor="ctr" anchorCtr="1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84175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755650" eaLnBrk="0" hangingPunct="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itchFamily="2" charset="2"/>
                  <a:buChar char="n"/>
                  <a:defRPr sz="23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14300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15303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19875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4447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29019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3591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defTabSz="914400" eaLnBrk="1" hangingPunct="1">
                  <a:buFont typeface="Wingdings" pitchFamily="2" charset="2"/>
                  <a:buNone/>
                </a:pPr>
                <a:r>
                  <a:rPr lang="pt-PT" altLang="pt-BR" sz="2000" b="1"/>
                  <a:t>Significado</a:t>
                </a:r>
              </a:p>
            </p:txBody>
          </p:sp>
          <p:sp>
            <p:nvSpPr>
              <p:cNvPr id="52" name="Rectangle 30"/>
              <p:cNvSpPr>
                <a:spLocks noChangeArrowheads="1"/>
              </p:cNvSpPr>
              <p:nvPr/>
            </p:nvSpPr>
            <p:spPr bwMode="auto">
              <a:xfrm>
                <a:off x="567" y="1071"/>
                <a:ext cx="1497" cy="235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4290" tIns="34290" rIns="34290" bIns="34290" anchor="ctr" anchorCtr="1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84175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755650" eaLnBrk="0" hangingPunct="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itchFamily="2" charset="2"/>
                  <a:buChar char="n"/>
                  <a:defRPr sz="23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14300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15303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19875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4447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29019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35915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defTabSz="914400" eaLnBrk="1" hangingPunct="1">
                  <a:buFont typeface="Wingdings" pitchFamily="2" charset="2"/>
                  <a:buNone/>
                </a:pPr>
                <a:r>
                  <a:rPr lang="pt-PT" altLang="pt-BR" sz="2000" b="1"/>
                  <a:t>Símbolos</a:t>
                </a:r>
              </a:p>
            </p:txBody>
          </p:sp>
          <p:sp>
            <p:nvSpPr>
              <p:cNvPr id="53" name="Line 31"/>
              <p:cNvSpPr>
                <a:spLocks noChangeShapeType="1"/>
              </p:cNvSpPr>
              <p:nvPr/>
            </p:nvSpPr>
            <p:spPr bwMode="auto">
              <a:xfrm>
                <a:off x="567" y="1071"/>
                <a:ext cx="471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4290" tIns="34290" rIns="34290" bIns="34290" anchor="ctr" anchorCtr="1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54" name="Line 32"/>
              <p:cNvSpPr>
                <a:spLocks noChangeShapeType="1"/>
              </p:cNvSpPr>
              <p:nvPr/>
            </p:nvSpPr>
            <p:spPr bwMode="auto">
              <a:xfrm>
                <a:off x="567" y="1306"/>
                <a:ext cx="47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4290" tIns="34290" rIns="34290" bIns="34290" anchor="ctr" anchorCtr="1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55" name="Line 33"/>
              <p:cNvSpPr>
                <a:spLocks noChangeShapeType="1"/>
              </p:cNvSpPr>
              <p:nvPr/>
            </p:nvSpPr>
            <p:spPr bwMode="auto">
              <a:xfrm>
                <a:off x="567" y="1733"/>
                <a:ext cx="47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4290" tIns="34290" rIns="34290" bIns="34290" anchor="ctr" anchorCtr="1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56" name="Line 34"/>
              <p:cNvSpPr>
                <a:spLocks noChangeShapeType="1"/>
              </p:cNvSpPr>
              <p:nvPr/>
            </p:nvSpPr>
            <p:spPr bwMode="auto">
              <a:xfrm>
                <a:off x="567" y="2160"/>
                <a:ext cx="47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4290" tIns="34290" rIns="34290" bIns="34290" anchor="ctr" anchorCtr="1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57" name="Line 35"/>
              <p:cNvSpPr>
                <a:spLocks noChangeShapeType="1"/>
              </p:cNvSpPr>
              <p:nvPr/>
            </p:nvSpPr>
            <p:spPr bwMode="auto">
              <a:xfrm>
                <a:off x="567" y="2587"/>
                <a:ext cx="47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4290" tIns="34290" rIns="34290" bIns="34290" anchor="ctr" anchorCtr="1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58" name="Line 36"/>
              <p:cNvSpPr>
                <a:spLocks noChangeShapeType="1"/>
              </p:cNvSpPr>
              <p:nvPr/>
            </p:nvSpPr>
            <p:spPr bwMode="auto">
              <a:xfrm>
                <a:off x="567" y="2908"/>
                <a:ext cx="47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4290" tIns="34290" rIns="34290" bIns="34290" anchor="ctr" anchorCtr="1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59" name="Line 37"/>
              <p:cNvSpPr>
                <a:spLocks noChangeShapeType="1"/>
              </p:cNvSpPr>
              <p:nvPr/>
            </p:nvSpPr>
            <p:spPr bwMode="auto">
              <a:xfrm>
                <a:off x="567" y="3229"/>
                <a:ext cx="47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4290" tIns="34290" rIns="34290" bIns="34290" anchor="ctr" anchorCtr="1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60" name="Line 38"/>
              <p:cNvSpPr>
                <a:spLocks noChangeShapeType="1"/>
              </p:cNvSpPr>
              <p:nvPr/>
            </p:nvSpPr>
            <p:spPr bwMode="auto">
              <a:xfrm>
                <a:off x="567" y="3548"/>
                <a:ext cx="47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4290" tIns="34290" rIns="34290" bIns="34290" anchor="ctr" anchorCtr="1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61" name="Line 39"/>
              <p:cNvSpPr>
                <a:spLocks noChangeShapeType="1"/>
              </p:cNvSpPr>
              <p:nvPr/>
            </p:nvSpPr>
            <p:spPr bwMode="auto">
              <a:xfrm>
                <a:off x="567" y="3869"/>
                <a:ext cx="47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4290" tIns="34290" rIns="34290" bIns="34290" anchor="ctr" anchorCtr="1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62" name="Line 40"/>
              <p:cNvSpPr>
                <a:spLocks noChangeShapeType="1"/>
              </p:cNvSpPr>
              <p:nvPr/>
            </p:nvSpPr>
            <p:spPr bwMode="auto">
              <a:xfrm>
                <a:off x="567" y="4189"/>
                <a:ext cx="471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4290" tIns="34290" rIns="34290" bIns="34290" anchor="ctr" anchorCtr="1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63" name="Line 41"/>
              <p:cNvSpPr>
                <a:spLocks noChangeShapeType="1"/>
              </p:cNvSpPr>
              <p:nvPr/>
            </p:nvSpPr>
            <p:spPr bwMode="auto">
              <a:xfrm>
                <a:off x="567" y="1071"/>
                <a:ext cx="0" cy="311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4290" tIns="34290" rIns="34290" bIns="34290" anchor="ctr" anchorCtr="1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64" name="Line 42"/>
              <p:cNvSpPr>
                <a:spLocks noChangeShapeType="1"/>
              </p:cNvSpPr>
              <p:nvPr/>
            </p:nvSpPr>
            <p:spPr bwMode="auto">
              <a:xfrm>
                <a:off x="2064" y="1071"/>
                <a:ext cx="0" cy="31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4290" tIns="34290" rIns="34290" bIns="34290" anchor="ctr" anchorCtr="1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65" name="Line 43"/>
              <p:cNvSpPr>
                <a:spLocks noChangeShapeType="1"/>
              </p:cNvSpPr>
              <p:nvPr/>
            </p:nvSpPr>
            <p:spPr bwMode="auto">
              <a:xfrm>
                <a:off x="3878" y="1071"/>
                <a:ext cx="0" cy="31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4290" tIns="34290" rIns="34290" bIns="34290" anchor="ctr" anchorCtr="1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66" name="Line 44"/>
              <p:cNvSpPr>
                <a:spLocks noChangeShapeType="1"/>
              </p:cNvSpPr>
              <p:nvPr/>
            </p:nvSpPr>
            <p:spPr bwMode="auto">
              <a:xfrm>
                <a:off x="5284" y="1071"/>
                <a:ext cx="0" cy="311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4290" tIns="34290" rIns="34290" bIns="34290" anchor="ctr" anchorCtr="1">
                <a:spAutoFit/>
              </a:bodyPr>
              <a:lstStyle/>
              <a:p>
                <a:endParaRPr lang="pt-BR"/>
              </a:p>
            </p:txBody>
          </p:sp>
        </p:grpSp>
        <p:sp>
          <p:nvSpPr>
            <p:cNvPr id="7" name="AutoShape 46"/>
            <p:cNvSpPr>
              <a:spLocks noChangeArrowheads="1"/>
            </p:cNvSpPr>
            <p:nvPr/>
          </p:nvSpPr>
          <p:spPr bwMode="auto">
            <a:xfrm>
              <a:off x="975" y="1344"/>
              <a:ext cx="695" cy="266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endParaRPr lang="pt-BR" altLang="pt-BR"/>
            </a:p>
          </p:txBody>
        </p:sp>
        <p:sp>
          <p:nvSpPr>
            <p:cNvPr id="8" name="AutoShape 47"/>
            <p:cNvSpPr>
              <a:spLocks noChangeArrowheads="1"/>
            </p:cNvSpPr>
            <p:nvPr/>
          </p:nvSpPr>
          <p:spPr bwMode="auto">
            <a:xfrm>
              <a:off x="884" y="1797"/>
              <a:ext cx="905" cy="265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pt-BR" altLang="pt-BR"/>
            </a:p>
          </p:txBody>
        </p:sp>
        <p:sp>
          <p:nvSpPr>
            <p:cNvPr id="9" name="AutoShape 48"/>
            <p:cNvSpPr>
              <a:spLocks noChangeArrowheads="1"/>
            </p:cNvSpPr>
            <p:nvPr/>
          </p:nvSpPr>
          <p:spPr bwMode="auto">
            <a:xfrm>
              <a:off x="930" y="2220"/>
              <a:ext cx="777" cy="258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endParaRPr lang="pt-BR" altLang="pt-BR"/>
            </a:p>
          </p:txBody>
        </p:sp>
        <p:sp>
          <p:nvSpPr>
            <p:cNvPr id="10" name="Line 49"/>
            <p:cNvSpPr>
              <a:spLocks noChangeShapeType="1"/>
            </p:cNvSpPr>
            <p:nvPr/>
          </p:nvSpPr>
          <p:spPr bwMode="auto">
            <a:xfrm>
              <a:off x="975" y="275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pt-BR"/>
            </a:p>
          </p:txBody>
        </p:sp>
        <p:sp>
          <p:nvSpPr>
            <p:cNvPr id="11" name="AutoShape 50"/>
            <p:cNvSpPr>
              <a:spLocks noChangeArrowheads="1"/>
            </p:cNvSpPr>
            <p:nvPr/>
          </p:nvSpPr>
          <p:spPr bwMode="auto">
            <a:xfrm>
              <a:off x="1247" y="3030"/>
              <a:ext cx="155" cy="128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endParaRPr lang="pt-BR" altLang="pt-BR"/>
            </a:p>
          </p:txBody>
        </p:sp>
        <p:sp>
          <p:nvSpPr>
            <p:cNvPr id="12" name="AutoShape 51"/>
            <p:cNvSpPr>
              <a:spLocks noChangeArrowheads="1"/>
            </p:cNvSpPr>
            <p:nvPr/>
          </p:nvSpPr>
          <p:spPr bwMode="auto">
            <a:xfrm>
              <a:off x="1066" y="3228"/>
              <a:ext cx="448" cy="301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pt-BR" altLang="pt-BR"/>
            </a:p>
          </p:txBody>
        </p:sp>
        <p:sp>
          <p:nvSpPr>
            <p:cNvPr id="13" name="AutoShape 52"/>
            <p:cNvSpPr>
              <a:spLocks noChangeArrowheads="1"/>
            </p:cNvSpPr>
            <p:nvPr/>
          </p:nvSpPr>
          <p:spPr bwMode="auto">
            <a:xfrm>
              <a:off x="926" y="3912"/>
              <a:ext cx="777" cy="247"/>
            </a:xfrm>
            <a:prstGeom prst="flowChartPredefinedProcess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endParaRPr lang="pt-BR" altLang="pt-BR"/>
            </a:p>
          </p:txBody>
        </p:sp>
        <p:sp>
          <p:nvSpPr>
            <p:cNvPr id="14" name="AutoShape 53"/>
            <p:cNvSpPr>
              <a:spLocks noChangeArrowheads="1"/>
            </p:cNvSpPr>
            <p:nvPr/>
          </p:nvSpPr>
          <p:spPr bwMode="auto">
            <a:xfrm>
              <a:off x="975" y="3573"/>
              <a:ext cx="640" cy="274"/>
            </a:xfrm>
            <a:prstGeom prst="hexagon">
              <a:avLst>
                <a:gd name="adj" fmla="val 58394"/>
                <a:gd name="vf" fmla="val 11547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endParaRPr lang="pt-BR" altLang="pt-BR"/>
            </a:p>
          </p:txBody>
        </p:sp>
        <p:sp>
          <p:nvSpPr>
            <p:cNvPr id="15" name="AutoShape 55"/>
            <p:cNvSpPr>
              <a:spLocks noChangeAspect="1" noChangeArrowheads="1"/>
            </p:cNvSpPr>
            <p:nvPr/>
          </p:nvSpPr>
          <p:spPr bwMode="auto">
            <a:xfrm>
              <a:off x="4105" y="1389"/>
              <a:ext cx="731" cy="276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pt-PT" altLang="pt-BR" sz="1400">
                  <a:solidFill>
                    <a:schemeClr val="tx1"/>
                  </a:solidFill>
                  <a:latin typeface="Arial" charset="0"/>
                </a:rPr>
                <a:t>x </a:t>
              </a:r>
              <a:r>
                <a:rPr lang="pt-PT" altLang="pt-BR" sz="1400">
                  <a:solidFill>
                    <a:schemeClr val="tx1"/>
                  </a:solidFill>
                  <a:latin typeface="Arial" charset="0"/>
                  <a:sym typeface="Symbol" pitchFamily="18" charset="2"/>
                </a:rPr>
                <a:t>x+1</a:t>
              </a:r>
              <a:endParaRPr lang="pt-PT" altLang="pt-BR" sz="1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6" name="AutoShape 56"/>
            <p:cNvSpPr>
              <a:spLocks noChangeAspect="1" noChangeArrowheads="1"/>
            </p:cNvSpPr>
            <p:nvPr/>
          </p:nvSpPr>
          <p:spPr bwMode="auto">
            <a:xfrm>
              <a:off x="3969" y="1797"/>
              <a:ext cx="952" cy="275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pt-PT" altLang="pt-BR" sz="1400">
                  <a:solidFill>
                    <a:schemeClr val="tx1"/>
                  </a:solidFill>
                  <a:latin typeface="Arial" charset="0"/>
                </a:rPr>
                <a:t>Escreve x</a:t>
              </a:r>
            </a:p>
          </p:txBody>
        </p:sp>
        <p:sp>
          <p:nvSpPr>
            <p:cNvPr id="17" name="AutoShape 57"/>
            <p:cNvSpPr>
              <a:spLocks noChangeAspect="1" noChangeArrowheads="1"/>
            </p:cNvSpPr>
            <p:nvPr/>
          </p:nvSpPr>
          <p:spPr bwMode="auto">
            <a:xfrm>
              <a:off x="4058" y="2205"/>
              <a:ext cx="818" cy="268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pt-PT" altLang="pt-BR" sz="1400">
                  <a:solidFill>
                    <a:schemeClr val="tx1"/>
                  </a:solidFill>
                  <a:latin typeface="Arial" charset="0"/>
                </a:rPr>
                <a:t>Inicio</a:t>
              </a:r>
            </a:p>
          </p:txBody>
        </p:sp>
        <p:sp>
          <p:nvSpPr>
            <p:cNvPr id="18" name="Line 58"/>
            <p:cNvSpPr>
              <a:spLocks noChangeAspect="1" noChangeShapeType="1"/>
            </p:cNvSpPr>
            <p:nvPr/>
          </p:nvSpPr>
          <p:spPr bwMode="auto">
            <a:xfrm>
              <a:off x="4059" y="2750"/>
              <a:ext cx="8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pt-BR"/>
            </a:p>
          </p:txBody>
        </p:sp>
        <p:sp>
          <p:nvSpPr>
            <p:cNvPr id="19" name="AutoShape 60"/>
            <p:cNvSpPr>
              <a:spLocks noChangeAspect="1" noChangeArrowheads="1"/>
            </p:cNvSpPr>
            <p:nvPr/>
          </p:nvSpPr>
          <p:spPr bwMode="auto">
            <a:xfrm>
              <a:off x="4314" y="3224"/>
              <a:ext cx="471" cy="312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pt-PT" altLang="pt-BR" sz="1200">
                  <a:solidFill>
                    <a:schemeClr val="tx1"/>
                  </a:solidFill>
                  <a:latin typeface="Arial" charset="0"/>
                </a:rPr>
                <a:t>X&gt;5</a:t>
              </a:r>
            </a:p>
          </p:txBody>
        </p:sp>
        <p:sp>
          <p:nvSpPr>
            <p:cNvPr id="20" name="AutoShape 61"/>
            <p:cNvSpPr>
              <a:spLocks noChangeAspect="1" noChangeArrowheads="1"/>
            </p:cNvSpPr>
            <p:nvPr/>
          </p:nvSpPr>
          <p:spPr bwMode="auto">
            <a:xfrm>
              <a:off x="4115" y="3908"/>
              <a:ext cx="817" cy="256"/>
            </a:xfrm>
            <a:prstGeom prst="flowChartPredefinedProcess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pt-PT" altLang="pt-BR" sz="1400">
                  <a:solidFill>
                    <a:schemeClr val="tx1"/>
                  </a:solidFill>
                  <a:latin typeface="Arial" charset="0"/>
                </a:rPr>
                <a:t>Rotina x</a:t>
              </a:r>
            </a:p>
          </p:txBody>
        </p:sp>
        <p:sp>
          <p:nvSpPr>
            <p:cNvPr id="21" name="AutoShape 62"/>
            <p:cNvSpPr>
              <a:spLocks noChangeAspect="1" noChangeArrowheads="1"/>
            </p:cNvSpPr>
            <p:nvPr/>
          </p:nvSpPr>
          <p:spPr bwMode="auto">
            <a:xfrm>
              <a:off x="4195" y="3573"/>
              <a:ext cx="673" cy="283"/>
            </a:xfrm>
            <a:prstGeom prst="hexagon">
              <a:avLst>
                <a:gd name="adj" fmla="val 59452"/>
                <a:gd name="vf" fmla="val 11547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pt-PT" altLang="pt-BR" sz="1400">
                  <a:solidFill>
                    <a:schemeClr val="tx1"/>
                  </a:solidFill>
                  <a:latin typeface="Arial" charset="0"/>
                </a:rPr>
                <a:t>Caso x</a:t>
              </a:r>
            </a:p>
          </p:txBody>
        </p:sp>
        <p:sp>
          <p:nvSpPr>
            <p:cNvPr id="22" name="Line 161"/>
            <p:cNvSpPr>
              <a:spLocks noChangeShapeType="1"/>
            </p:cNvSpPr>
            <p:nvPr/>
          </p:nvSpPr>
          <p:spPr bwMode="auto">
            <a:xfrm rot="16200000" flipH="1">
              <a:off x="4483" y="2961"/>
              <a:ext cx="161" cy="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pt-BR"/>
            </a:p>
          </p:txBody>
        </p:sp>
        <p:sp>
          <p:nvSpPr>
            <p:cNvPr id="23" name="Line 162"/>
            <p:cNvSpPr>
              <a:spLocks noChangeShapeType="1"/>
            </p:cNvSpPr>
            <p:nvPr/>
          </p:nvSpPr>
          <p:spPr bwMode="auto">
            <a:xfrm>
              <a:off x="4150" y="3088"/>
              <a:ext cx="3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pt-BR"/>
            </a:p>
          </p:txBody>
        </p:sp>
        <p:sp>
          <p:nvSpPr>
            <p:cNvPr id="24" name="AutoShape 163"/>
            <p:cNvSpPr>
              <a:spLocks noChangeAspect="1" noChangeArrowheads="1"/>
            </p:cNvSpPr>
            <p:nvPr/>
          </p:nvSpPr>
          <p:spPr bwMode="auto">
            <a:xfrm>
              <a:off x="4468" y="3022"/>
              <a:ext cx="181" cy="148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pt-BR" altLang="pt-BR"/>
            </a:p>
          </p:txBody>
        </p:sp>
        <p:sp>
          <p:nvSpPr>
            <p:cNvPr id="25" name="Line 164"/>
            <p:cNvSpPr>
              <a:spLocks noChangeShapeType="1"/>
            </p:cNvSpPr>
            <p:nvPr/>
          </p:nvSpPr>
          <p:spPr bwMode="auto">
            <a:xfrm flipH="1" flipV="1">
              <a:off x="4639" y="3099"/>
              <a:ext cx="3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pt-BR"/>
            </a:p>
          </p:txBody>
        </p:sp>
        <p:sp>
          <p:nvSpPr>
            <p:cNvPr id="26" name="AutoShape 165"/>
            <p:cNvSpPr>
              <a:spLocks noChangeArrowheads="1"/>
            </p:cNvSpPr>
            <p:nvPr/>
          </p:nvSpPr>
          <p:spPr bwMode="auto">
            <a:xfrm>
              <a:off x="975" y="1344"/>
              <a:ext cx="695" cy="266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endParaRPr lang="pt-BR" altLang="pt-BR"/>
            </a:p>
          </p:txBody>
        </p:sp>
      </p:grpSp>
    </p:spTree>
    <p:extLst>
      <p:ext uri="{BB962C8B-B14F-4D97-AF65-F5344CB8AC3E}">
        <p14:creationId xmlns:p14="http://schemas.microsoft.com/office/powerpoint/2010/main" val="3438213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528638" y="1584325"/>
            <a:ext cx="8507412" cy="5013325"/>
            <a:chOff x="185" y="648"/>
            <a:chExt cx="5359" cy="3430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4137" y="2827"/>
              <a:ext cx="1407" cy="347"/>
            </a:xfrm>
            <a:prstGeom prst="flowChartInputOutpu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pt-PT" altLang="pt-BR" sz="1400">
                  <a:solidFill>
                    <a:schemeClr val="tx1"/>
                  </a:solidFill>
                  <a:latin typeface="Arial" charset="0"/>
                </a:rPr>
                <a:t>Escrever</a:t>
              </a:r>
              <a:br>
                <a:rPr lang="pt-PT" altLang="pt-BR" sz="1400">
                  <a:solidFill>
                    <a:schemeClr val="tx1"/>
                  </a:solidFill>
                  <a:latin typeface="Arial" charset="0"/>
                </a:rPr>
              </a:br>
              <a:r>
                <a:rPr lang="pt-PT" altLang="pt-BR" sz="1400">
                  <a:solidFill>
                    <a:schemeClr val="tx1"/>
                  </a:solidFill>
                  <a:latin typeface="Arial" charset="0"/>
                </a:rPr>
                <a:t>Valores iguais</a:t>
              </a:r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85" y="648"/>
              <a:ext cx="1686" cy="3430"/>
              <a:chOff x="185" y="648"/>
              <a:chExt cx="1686" cy="3430"/>
            </a:xfrm>
          </p:grpSpPr>
          <p:sp>
            <p:nvSpPr>
              <p:cNvPr id="23" name="AutoShape 5"/>
              <p:cNvSpPr>
                <a:spLocks noChangeArrowheads="1"/>
              </p:cNvSpPr>
              <p:nvPr/>
            </p:nvSpPr>
            <p:spPr bwMode="auto">
              <a:xfrm>
                <a:off x="600" y="648"/>
                <a:ext cx="855" cy="270"/>
              </a:xfrm>
              <a:prstGeom prst="flowChartTerminator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36000" tIns="36000" rIns="36000" bIns="36000" anchor="ctr"/>
              <a:lstStyle/>
              <a:p>
                <a:pPr algn="ctr" eaLnBrk="0" hangingPunct="0">
                  <a:buClrTx/>
                  <a:buSzTx/>
                  <a:buFontTx/>
                  <a:buNone/>
                </a:pPr>
                <a:r>
                  <a:rPr lang="pt-PT" altLang="pt-BR" sz="1600">
                    <a:solidFill>
                      <a:schemeClr val="tx1"/>
                    </a:solidFill>
                    <a:latin typeface="Arial" charset="0"/>
                  </a:rPr>
                  <a:t>Inicio</a:t>
                </a:r>
              </a:p>
            </p:txBody>
          </p:sp>
          <p:sp>
            <p:nvSpPr>
              <p:cNvPr id="24" name="AutoShape 6"/>
              <p:cNvSpPr>
                <a:spLocks noChangeArrowheads="1"/>
              </p:cNvSpPr>
              <p:nvPr/>
            </p:nvSpPr>
            <p:spPr bwMode="auto">
              <a:xfrm>
                <a:off x="600" y="3808"/>
                <a:ext cx="855" cy="270"/>
              </a:xfrm>
              <a:prstGeom prst="flowChartTerminator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36000" tIns="36000" rIns="36000" bIns="36000" anchor="ctr"/>
              <a:lstStyle/>
              <a:p>
                <a:pPr algn="ctr" eaLnBrk="0" hangingPunct="0">
                  <a:buClrTx/>
                  <a:buSzTx/>
                  <a:buFontTx/>
                  <a:buNone/>
                </a:pPr>
                <a:r>
                  <a:rPr lang="pt-PT" altLang="pt-BR" sz="1600">
                    <a:solidFill>
                      <a:schemeClr val="tx1"/>
                    </a:solidFill>
                    <a:latin typeface="Arial" charset="0"/>
                  </a:rPr>
                  <a:t>Fim</a:t>
                </a:r>
              </a:p>
            </p:txBody>
          </p:sp>
          <p:sp>
            <p:nvSpPr>
              <p:cNvPr id="25" name="AutoShape 7"/>
              <p:cNvSpPr>
                <a:spLocks noChangeArrowheads="1"/>
              </p:cNvSpPr>
              <p:nvPr/>
            </p:nvSpPr>
            <p:spPr bwMode="auto">
              <a:xfrm>
                <a:off x="485" y="1161"/>
                <a:ext cx="1086" cy="223"/>
              </a:xfrm>
              <a:prstGeom prst="flowChartInputOutpu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>
                <a:spAutoFit/>
              </a:bodyPr>
              <a:lstStyle/>
              <a:p>
                <a:pPr algn="ctr" eaLnBrk="0" hangingPunct="0">
                  <a:buClrTx/>
                  <a:buSzTx/>
                  <a:buFontTx/>
                  <a:buNone/>
                </a:pPr>
                <a:r>
                  <a:rPr lang="pt-PT" altLang="pt-BR" sz="1600">
                    <a:solidFill>
                      <a:schemeClr val="tx1"/>
                    </a:solidFill>
                    <a:latin typeface="Arial" charset="0"/>
                  </a:rPr>
                  <a:t>Ler valor 1</a:t>
                </a:r>
              </a:p>
            </p:txBody>
          </p:sp>
          <p:sp>
            <p:nvSpPr>
              <p:cNvPr id="26" name="AutoShape 8"/>
              <p:cNvSpPr>
                <a:spLocks noChangeArrowheads="1"/>
              </p:cNvSpPr>
              <p:nvPr/>
            </p:nvSpPr>
            <p:spPr bwMode="auto">
              <a:xfrm>
                <a:off x="485" y="1617"/>
                <a:ext cx="1086" cy="224"/>
              </a:xfrm>
              <a:prstGeom prst="flowChartInputOutpu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>
                <a:spAutoFit/>
              </a:bodyPr>
              <a:lstStyle/>
              <a:p>
                <a:pPr algn="ctr" eaLnBrk="0" hangingPunct="0">
                  <a:buClrTx/>
                  <a:buSzTx/>
                  <a:buFontTx/>
                  <a:buNone/>
                </a:pPr>
                <a:r>
                  <a:rPr lang="pt-PT" altLang="pt-BR" sz="1600">
                    <a:solidFill>
                      <a:schemeClr val="tx1"/>
                    </a:solidFill>
                    <a:latin typeface="Arial" charset="0"/>
                  </a:rPr>
                  <a:t>Ler valor 2</a:t>
                </a:r>
              </a:p>
            </p:txBody>
          </p:sp>
          <p:sp>
            <p:nvSpPr>
              <p:cNvPr id="27" name="AutoShape 9"/>
              <p:cNvSpPr>
                <a:spLocks noChangeArrowheads="1"/>
              </p:cNvSpPr>
              <p:nvPr/>
            </p:nvSpPr>
            <p:spPr bwMode="auto">
              <a:xfrm>
                <a:off x="185" y="2084"/>
                <a:ext cx="1686" cy="488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0" hangingPunct="0">
                  <a:buClrTx/>
                  <a:buSzTx/>
                  <a:buFontTx/>
                  <a:buNone/>
                </a:pPr>
                <a:r>
                  <a:rPr lang="pt-PT" altLang="pt-BR" sz="1400">
                    <a:solidFill>
                      <a:schemeClr val="tx1"/>
                    </a:solidFill>
                    <a:latin typeface="Arial" charset="0"/>
                  </a:rPr>
                  <a:t>Valor 1 &gt; Valor2</a:t>
                </a:r>
              </a:p>
            </p:txBody>
          </p:sp>
          <p:sp>
            <p:nvSpPr>
              <p:cNvPr id="28" name="AutoShape 10"/>
              <p:cNvSpPr>
                <a:spLocks noChangeArrowheads="1"/>
              </p:cNvSpPr>
              <p:nvPr/>
            </p:nvSpPr>
            <p:spPr bwMode="auto">
              <a:xfrm>
                <a:off x="324" y="2809"/>
                <a:ext cx="1407" cy="348"/>
              </a:xfrm>
              <a:prstGeom prst="flowChartInputOutpu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>
                <a:spAutoFit/>
              </a:bodyPr>
              <a:lstStyle/>
              <a:p>
                <a:pPr algn="ctr" eaLnBrk="0" hangingPunct="0">
                  <a:buClrTx/>
                  <a:buSzTx/>
                  <a:buFontTx/>
                  <a:buNone/>
                </a:pPr>
                <a:r>
                  <a:rPr lang="pt-PT" altLang="pt-BR" sz="1400" dirty="0">
                    <a:solidFill>
                      <a:schemeClr val="tx1"/>
                    </a:solidFill>
                    <a:latin typeface="Arial" charset="0"/>
                  </a:rPr>
                  <a:t>Escrever</a:t>
                </a:r>
                <a:br>
                  <a:rPr lang="pt-PT" altLang="pt-BR" sz="1400" dirty="0">
                    <a:solidFill>
                      <a:schemeClr val="tx1"/>
                    </a:solidFill>
                    <a:latin typeface="Arial" charset="0"/>
                  </a:rPr>
                </a:br>
                <a:r>
                  <a:rPr lang="pt-PT" altLang="pt-BR" sz="1400" dirty="0">
                    <a:solidFill>
                      <a:schemeClr val="tx1"/>
                    </a:solidFill>
                    <a:latin typeface="Arial" charset="0"/>
                  </a:rPr>
                  <a:t>Valor 1 é maior</a:t>
                </a:r>
              </a:p>
            </p:txBody>
          </p:sp>
          <p:sp>
            <p:nvSpPr>
              <p:cNvPr id="29" name="AutoShape 11"/>
              <p:cNvSpPr>
                <a:spLocks noChangeArrowheads="1"/>
              </p:cNvSpPr>
              <p:nvPr/>
            </p:nvSpPr>
            <p:spPr bwMode="auto">
              <a:xfrm>
                <a:off x="930" y="3394"/>
                <a:ext cx="196" cy="162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36000" tIns="36000" rIns="36000" bIns="36000" anchor="ctr">
                <a:spAutoFit/>
              </a:bodyPr>
              <a:lstStyle/>
              <a:p>
                <a:endParaRPr lang="pt-BR" altLang="pt-BR"/>
              </a:p>
            </p:txBody>
          </p:sp>
        </p:grpSp>
        <p:sp>
          <p:nvSpPr>
            <p:cNvPr id="7" name="AutoShape 12"/>
            <p:cNvSpPr>
              <a:spLocks noChangeArrowheads="1"/>
            </p:cNvSpPr>
            <p:nvPr/>
          </p:nvSpPr>
          <p:spPr bwMode="auto">
            <a:xfrm>
              <a:off x="2216" y="2099"/>
              <a:ext cx="1686" cy="48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pt-PT" altLang="pt-BR" sz="1400">
                  <a:solidFill>
                    <a:schemeClr val="tx1"/>
                  </a:solidFill>
                  <a:latin typeface="Arial" charset="0"/>
                </a:rPr>
                <a:t>Valor 1 &lt; Valor2</a:t>
              </a:r>
            </a:p>
          </p:txBody>
        </p:sp>
        <p:sp>
          <p:nvSpPr>
            <p:cNvPr id="8" name="AutoShape 13"/>
            <p:cNvSpPr>
              <a:spLocks noChangeArrowheads="1"/>
            </p:cNvSpPr>
            <p:nvPr/>
          </p:nvSpPr>
          <p:spPr bwMode="auto">
            <a:xfrm>
              <a:off x="2355" y="2825"/>
              <a:ext cx="1407" cy="347"/>
            </a:xfrm>
            <a:prstGeom prst="flowChartInputOutpu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pt-PT" altLang="pt-BR" sz="1400">
                  <a:solidFill>
                    <a:schemeClr val="tx1"/>
                  </a:solidFill>
                  <a:latin typeface="Arial" charset="0"/>
                </a:rPr>
                <a:t>Escrever</a:t>
              </a:r>
              <a:br>
                <a:rPr lang="pt-PT" altLang="pt-BR" sz="1400">
                  <a:solidFill>
                    <a:schemeClr val="tx1"/>
                  </a:solidFill>
                  <a:latin typeface="Arial" charset="0"/>
                </a:rPr>
              </a:br>
              <a:r>
                <a:rPr lang="pt-PT" altLang="pt-BR" sz="1400">
                  <a:solidFill>
                    <a:schemeClr val="tx1"/>
                  </a:solidFill>
                  <a:latin typeface="Arial" charset="0"/>
                </a:rPr>
                <a:t>Valor 2 é maior</a:t>
              </a:r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4071" y="2183"/>
              <a:ext cx="247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pt-PT" altLang="pt-BR" sz="1400" b="1">
                  <a:solidFill>
                    <a:schemeClr val="tx1"/>
                  </a:solidFill>
                  <a:latin typeface="Courier New" pitchFamily="49" charset="0"/>
                </a:rPr>
                <a:t>Não</a:t>
              </a: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3108" y="2590"/>
              <a:ext cx="24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pt-PT" altLang="pt-BR" sz="1400" b="1">
                  <a:solidFill>
                    <a:schemeClr val="tx1"/>
                  </a:solidFill>
                  <a:latin typeface="Courier New" pitchFamily="49" charset="0"/>
                </a:rPr>
                <a:t>Sim</a:t>
              </a:r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1886" y="2152"/>
              <a:ext cx="24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pt-PT" altLang="pt-BR" sz="1400" b="1">
                  <a:solidFill>
                    <a:schemeClr val="tx1"/>
                  </a:solidFill>
                  <a:latin typeface="Courier New" pitchFamily="49" charset="0"/>
                </a:rPr>
                <a:t>Não</a:t>
              </a:r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025" y="910"/>
              <a:ext cx="0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pt-BR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1014" y="1371"/>
              <a:ext cx="0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pt-BR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1014" y="1832"/>
              <a:ext cx="0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pt-BR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1025" y="2569"/>
              <a:ext cx="0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pt-BR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1026" y="3145"/>
              <a:ext cx="0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pt-BR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>
              <a:off x="1025" y="3560"/>
              <a:ext cx="0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pt-BR"/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>
              <a:off x="1866" y="2328"/>
              <a:ext cx="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pt-BR"/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064" y="2592"/>
              <a:ext cx="0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pt-BR"/>
            </a:p>
          </p:txBody>
        </p:sp>
        <p:sp>
          <p:nvSpPr>
            <p:cNvPr id="20" name="Freeform 25"/>
            <p:cNvSpPr>
              <a:spLocks/>
            </p:cNvSpPr>
            <p:nvPr/>
          </p:nvSpPr>
          <p:spPr bwMode="auto">
            <a:xfrm>
              <a:off x="3894" y="2339"/>
              <a:ext cx="967" cy="506"/>
            </a:xfrm>
            <a:custGeom>
              <a:avLst/>
              <a:gdLst>
                <a:gd name="T0" fmla="*/ 0 w 967"/>
                <a:gd name="T1" fmla="*/ 0 h 506"/>
                <a:gd name="T2" fmla="*/ 967 w 967"/>
                <a:gd name="T3" fmla="*/ 0 h 506"/>
                <a:gd name="T4" fmla="*/ 967 w 967"/>
                <a:gd name="T5" fmla="*/ 506 h 5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7" h="506">
                  <a:moveTo>
                    <a:pt x="0" y="0"/>
                  </a:moveTo>
                  <a:lnTo>
                    <a:pt x="967" y="0"/>
                  </a:lnTo>
                  <a:lnTo>
                    <a:pt x="967" y="50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pt-BR"/>
            </a:p>
          </p:txBody>
        </p:sp>
        <p:sp>
          <p:nvSpPr>
            <p:cNvPr id="21" name="Freeform 26"/>
            <p:cNvSpPr>
              <a:spLocks/>
            </p:cNvSpPr>
            <p:nvPr/>
          </p:nvSpPr>
          <p:spPr bwMode="auto">
            <a:xfrm>
              <a:off x="1094" y="3156"/>
              <a:ext cx="3744" cy="381"/>
            </a:xfrm>
            <a:custGeom>
              <a:avLst/>
              <a:gdLst>
                <a:gd name="T0" fmla="*/ 0 w 3744"/>
                <a:gd name="T1" fmla="*/ 381 h 381"/>
                <a:gd name="T2" fmla="*/ 3744 w 3744"/>
                <a:gd name="T3" fmla="*/ 369 h 381"/>
                <a:gd name="T4" fmla="*/ 3744 w 3744"/>
                <a:gd name="T5" fmla="*/ 0 h 38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44" h="381">
                  <a:moveTo>
                    <a:pt x="0" y="381"/>
                  </a:moveTo>
                  <a:lnTo>
                    <a:pt x="3744" y="369"/>
                  </a:lnTo>
                  <a:lnTo>
                    <a:pt x="3744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pt-BR"/>
            </a:p>
          </p:txBody>
        </p:sp>
        <p:sp>
          <p:nvSpPr>
            <p:cNvPr id="22" name="Freeform 27"/>
            <p:cNvSpPr>
              <a:spLocks/>
            </p:cNvSpPr>
            <p:nvPr/>
          </p:nvSpPr>
          <p:spPr bwMode="auto">
            <a:xfrm>
              <a:off x="1106" y="3156"/>
              <a:ext cx="1935" cy="254"/>
            </a:xfrm>
            <a:custGeom>
              <a:avLst/>
              <a:gdLst>
                <a:gd name="T0" fmla="*/ 0 w 1935"/>
                <a:gd name="T1" fmla="*/ 254 h 254"/>
                <a:gd name="T2" fmla="*/ 1935 w 1935"/>
                <a:gd name="T3" fmla="*/ 254 h 254"/>
                <a:gd name="T4" fmla="*/ 1935 w 1935"/>
                <a:gd name="T5" fmla="*/ 0 h 2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35" h="254">
                  <a:moveTo>
                    <a:pt x="0" y="254"/>
                  </a:moveTo>
                  <a:lnTo>
                    <a:pt x="1935" y="254"/>
                  </a:lnTo>
                  <a:lnTo>
                    <a:pt x="1935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pt-BR"/>
            </a:p>
          </p:txBody>
        </p:sp>
      </p:grpSp>
      <p:sp>
        <p:nvSpPr>
          <p:cNvPr id="30" name="CaixaDeTexto 29"/>
          <p:cNvSpPr txBox="1"/>
          <p:nvPr/>
        </p:nvSpPr>
        <p:spPr>
          <a:xfrm>
            <a:off x="4283968" y="1781642"/>
            <a:ext cx="2805807" cy="379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Exemplo  fluxograma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8213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pt-BR" altLang="pt-BR" sz="2000" dirty="0" smtClean="0"/>
              <a:t>Exemplo de Diagrama de </a:t>
            </a:r>
            <a:r>
              <a:rPr lang="pt-BR" altLang="pt-BR" sz="2000" dirty="0" err="1" smtClean="0"/>
              <a:t>Chapin</a:t>
            </a:r>
            <a:endParaRPr lang="pt-BR" altLang="pt-BR" sz="2000" dirty="0" smtClean="0"/>
          </a:p>
          <a:p>
            <a:endParaRPr lang="pt-B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7345362" cy="425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82135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36A3722949C51478EFC68DE201DF12B" ma:contentTypeVersion="2" ma:contentTypeDescription="Crie um novo documento." ma:contentTypeScope="" ma:versionID="9027c469b4f8eb6fc69eeb621652c3b0">
  <xsd:schema xmlns:xsd="http://www.w3.org/2001/XMLSchema" xmlns:xs="http://www.w3.org/2001/XMLSchema" xmlns:p="http://schemas.microsoft.com/office/2006/metadata/properties" xmlns:ns2="c77016b6-1ccb-4d05-933d-5d7d3e5e7dd0" targetNamespace="http://schemas.microsoft.com/office/2006/metadata/properties" ma:root="true" ma:fieldsID="a240e13fd0f2f3f00c003f75a8c53dd9" ns2:_="">
    <xsd:import namespace="c77016b6-1ccb-4d05-933d-5d7d3e5e7d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7016b6-1ccb-4d05-933d-5d7d3e5e7d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B96AB4-C1FA-427D-95AA-4CEDB244DD5B}"/>
</file>

<file path=customXml/itemProps2.xml><?xml version="1.0" encoding="utf-8"?>
<ds:datastoreItem xmlns:ds="http://schemas.openxmlformats.org/officeDocument/2006/customXml" ds:itemID="{EA91DBE0-20E1-49CD-B0ED-2484CC06B9C7}"/>
</file>

<file path=customXml/itemProps3.xml><?xml version="1.0" encoding="utf-8"?>
<ds:datastoreItem xmlns:ds="http://schemas.openxmlformats.org/officeDocument/2006/customXml" ds:itemID="{8465B40D-8457-4562-BD69-E49314018354}"/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2959</Words>
  <Application>Microsoft Office PowerPoint</Application>
  <PresentationFormat>Apresentação na tela (4:3)</PresentationFormat>
  <Paragraphs>228</Paragraphs>
  <Slides>40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1" baseType="lpstr">
      <vt:lpstr>Tema do Office</vt:lpstr>
      <vt:lpstr>Algoritmo</vt:lpstr>
      <vt:lpstr>Algoritmo</vt:lpstr>
      <vt:lpstr>Algoritmo</vt:lpstr>
      <vt:lpstr>Algoritmo</vt:lpstr>
      <vt:lpstr>Algoritmo</vt:lpstr>
      <vt:lpstr>Algoritmo</vt:lpstr>
      <vt:lpstr>Algoritmo</vt:lpstr>
      <vt:lpstr>Algoritmo</vt:lpstr>
      <vt:lpstr>Algoritmo</vt:lpstr>
      <vt:lpstr>Algoritmo</vt:lpstr>
      <vt:lpstr>Algoritmo</vt:lpstr>
      <vt:lpstr>Algoritmo</vt:lpstr>
      <vt:lpstr>Algoritmo</vt:lpstr>
      <vt:lpstr>Algoritmo</vt:lpstr>
      <vt:lpstr>Algoritmo</vt:lpstr>
      <vt:lpstr>Algoritmo</vt:lpstr>
      <vt:lpstr>Algoritmo</vt:lpstr>
      <vt:lpstr>Algoritmo</vt:lpstr>
      <vt:lpstr>Algoritmo</vt:lpstr>
      <vt:lpstr>Algoritmo</vt:lpstr>
      <vt:lpstr>Algoritmo</vt:lpstr>
      <vt:lpstr>Algoritmo</vt:lpstr>
      <vt:lpstr>Algoritmo</vt:lpstr>
      <vt:lpstr>Algoritmo</vt:lpstr>
      <vt:lpstr>Algoritmo</vt:lpstr>
      <vt:lpstr>Algoritmo</vt:lpstr>
      <vt:lpstr>Algoritmo</vt:lpstr>
      <vt:lpstr>Algoritmo</vt:lpstr>
      <vt:lpstr>Algoritmo</vt:lpstr>
      <vt:lpstr>Algoritmo</vt:lpstr>
      <vt:lpstr>Algoritmo</vt:lpstr>
      <vt:lpstr>Algoritmo</vt:lpstr>
      <vt:lpstr>Algoritmo</vt:lpstr>
      <vt:lpstr>Algoritmo</vt:lpstr>
      <vt:lpstr>Apresentação do PowerPoint</vt:lpstr>
      <vt:lpstr>Algoritmo</vt:lpstr>
      <vt:lpstr>Algoritmo</vt:lpstr>
      <vt:lpstr>Algoritmo</vt:lpstr>
      <vt:lpstr>Apresentação do PowerPoint</vt:lpstr>
      <vt:lpstr>Algoritmo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PROFESSOR</dc:creator>
  <cp:lastModifiedBy>PROFESSOR</cp:lastModifiedBy>
  <cp:revision>19</cp:revision>
  <dcterms:created xsi:type="dcterms:W3CDTF">2021-02-22T18:48:39Z</dcterms:created>
  <dcterms:modified xsi:type="dcterms:W3CDTF">2021-02-22T22:00:24Z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0x010100536A3722949C51478EFC68DE201DF12B</vt:lpwstr>
  </property>
</Properties>
</file>