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26" r:id="rId3"/>
    <p:sldId id="272" r:id="rId4"/>
    <p:sldId id="327" r:id="rId5"/>
    <p:sldId id="328" r:id="rId6"/>
    <p:sldId id="330" r:id="rId7"/>
    <p:sldId id="329" r:id="rId8"/>
    <p:sldId id="331" r:id="rId9"/>
    <p:sldId id="359" r:id="rId10"/>
    <p:sldId id="257" r:id="rId11"/>
    <p:sldId id="271" r:id="rId12"/>
    <p:sldId id="295" r:id="rId13"/>
    <p:sldId id="296" r:id="rId14"/>
    <p:sldId id="297" r:id="rId15"/>
    <p:sldId id="273" r:id="rId16"/>
    <p:sldId id="301" r:id="rId17"/>
    <p:sldId id="302" r:id="rId18"/>
    <p:sldId id="274" r:id="rId19"/>
    <p:sldId id="288" r:id="rId20"/>
    <p:sldId id="287" r:id="rId21"/>
    <p:sldId id="286" r:id="rId22"/>
    <p:sldId id="312" r:id="rId23"/>
    <p:sldId id="313" r:id="rId24"/>
    <p:sldId id="314" r:id="rId25"/>
    <p:sldId id="315" r:id="rId26"/>
    <p:sldId id="316" r:id="rId27"/>
    <p:sldId id="317" r:id="rId28"/>
    <p:sldId id="347" r:id="rId29"/>
    <p:sldId id="360" r:id="rId30"/>
    <p:sldId id="346" r:id="rId31"/>
    <p:sldId id="348" r:id="rId32"/>
    <p:sldId id="349" r:id="rId33"/>
    <p:sldId id="350" r:id="rId34"/>
    <p:sldId id="351" r:id="rId35"/>
    <p:sldId id="352" r:id="rId36"/>
    <p:sldId id="353" r:id="rId37"/>
    <p:sldId id="354" r:id="rId38"/>
    <p:sldId id="361" r:id="rId39"/>
    <p:sldId id="362" r:id="rId40"/>
    <p:sldId id="363" r:id="rId41"/>
    <p:sldId id="364" r:id="rId42"/>
    <p:sldId id="365" r:id="rId43"/>
    <p:sldId id="318" r:id="rId44"/>
  </p:sldIdLst>
  <p:sldSz cx="9144000" cy="6858000" type="screen4x3"/>
  <p:notesSz cx="6858000" cy="9144000"/>
  <p:defaultTextStyle>
    <a:defPPr>
      <a:defRPr lang="pt-BR"/>
    </a:defPPr>
    <a:lvl1pPr algn="r" rtl="0" fontAlgn="base">
      <a:spcBef>
        <a:spcPct val="0"/>
      </a:spcBef>
      <a:spcAft>
        <a:spcPct val="0"/>
      </a:spcAft>
      <a:defRPr kern="1200">
        <a:solidFill>
          <a:schemeClr val="tx1"/>
        </a:solidFill>
        <a:latin typeface="Arial" charset="0"/>
        <a:ea typeface="+mn-ea"/>
        <a:cs typeface="Arial" charset="0"/>
      </a:defRPr>
    </a:lvl1pPr>
    <a:lvl2pPr marL="457200" algn="r" rtl="0" fontAlgn="base">
      <a:spcBef>
        <a:spcPct val="0"/>
      </a:spcBef>
      <a:spcAft>
        <a:spcPct val="0"/>
      </a:spcAft>
      <a:defRPr kern="1200">
        <a:solidFill>
          <a:schemeClr val="tx1"/>
        </a:solidFill>
        <a:latin typeface="Arial" charset="0"/>
        <a:ea typeface="+mn-ea"/>
        <a:cs typeface="Arial" charset="0"/>
      </a:defRPr>
    </a:lvl2pPr>
    <a:lvl3pPr marL="914400" algn="r" rtl="0" fontAlgn="base">
      <a:spcBef>
        <a:spcPct val="0"/>
      </a:spcBef>
      <a:spcAft>
        <a:spcPct val="0"/>
      </a:spcAft>
      <a:defRPr kern="1200">
        <a:solidFill>
          <a:schemeClr val="tx1"/>
        </a:solidFill>
        <a:latin typeface="Arial" charset="0"/>
        <a:ea typeface="+mn-ea"/>
        <a:cs typeface="Arial" charset="0"/>
      </a:defRPr>
    </a:lvl3pPr>
    <a:lvl4pPr marL="1371600" algn="r" rtl="0" fontAlgn="base">
      <a:spcBef>
        <a:spcPct val="0"/>
      </a:spcBef>
      <a:spcAft>
        <a:spcPct val="0"/>
      </a:spcAft>
      <a:defRPr kern="1200">
        <a:solidFill>
          <a:schemeClr val="tx1"/>
        </a:solidFill>
        <a:latin typeface="Arial" charset="0"/>
        <a:ea typeface="+mn-ea"/>
        <a:cs typeface="Arial" charset="0"/>
      </a:defRPr>
    </a:lvl4pPr>
    <a:lvl5pPr marL="1828800" algn="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37D"/>
    <a:srgbClr val="091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Calibri" pitchFamily="34" charset="0"/>
              </a:defRPr>
            </a:lvl1pPr>
          </a:lstStyle>
          <a:p>
            <a:endParaRPr lang="pt-BR" altLang="pt-BR"/>
          </a:p>
        </p:txBody>
      </p:sp>
      <p:sp>
        <p:nvSpPr>
          <p:cNvPr id="512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fld id="{EA6AA9B7-4362-4C47-983E-2F02F9F3BF8C}" type="datetimeFigureOut">
              <a:rPr lang="pt-BR" altLang="pt-BR"/>
              <a:pPr/>
              <a:t>28/02/2021</a:t>
            </a:fld>
            <a:endParaRPr lang="pt-BR" altLang="pt-BR"/>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smtClean="0"/>
              <a:t>Clique para editar os estilos do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512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endParaRPr lang="pt-BR" altLang="pt-BR"/>
          </a:p>
        </p:txBody>
      </p:sp>
      <p:sp>
        <p:nvSpPr>
          <p:cNvPr id="512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fld id="{028BDE35-CE41-4C06-B5A7-3BD9115784FE}" type="slidenum">
              <a:rPr lang="pt-BR" altLang="pt-BR"/>
              <a:pPr/>
              <a:t>‹nº›</a:t>
            </a:fld>
            <a:endParaRPr lang="pt-BR" altLang="pt-BR"/>
          </a:p>
        </p:txBody>
      </p:sp>
    </p:spTree>
    <p:extLst>
      <p:ext uri="{BB962C8B-B14F-4D97-AF65-F5344CB8AC3E}">
        <p14:creationId xmlns:p14="http://schemas.microsoft.com/office/powerpoint/2010/main" val="14140947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9D92CEAE-B99C-478E-88BB-766659D26513}" type="datetimeFigureOut">
              <a:rPr lang="pt-BR"/>
              <a:pPr>
                <a:defRPr/>
              </a:pPr>
              <a:t>28/02/2021</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62C2255F-BF93-463E-BD8F-91CE82F7D72F}" type="slidenum">
              <a:rPr lang="pt-BR"/>
              <a:pPr>
                <a:defRPr/>
              </a:pPr>
              <a:t>‹nº›</a:t>
            </a:fld>
            <a:endParaRPr lang="pt-BR"/>
          </a:p>
        </p:txBody>
      </p:sp>
    </p:spTree>
    <p:extLst>
      <p:ext uri="{BB962C8B-B14F-4D97-AF65-F5344CB8AC3E}">
        <p14:creationId xmlns:p14="http://schemas.microsoft.com/office/powerpoint/2010/main" val="375102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3B056A5B-3AEF-41CF-9A57-B2AA55C431D8}" type="datetimeFigureOut">
              <a:rPr lang="pt-BR"/>
              <a:pPr>
                <a:defRPr/>
              </a:pPr>
              <a:t>28/02/2021</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9A058743-23D3-4063-9864-BF7B31C604DA}" type="slidenum">
              <a:rPr lang="pt-BR"/>
              <a:pPr>
                <a:defRPr/>
              </a:pPr>
              <a:t>‹nº›</a:t>
            </a:fld>
            <a:endParaRPr lang="pt-BR"/>
          </a:p>
        </p:txBody>
      </p:sp>
    </p:spTree>
    <p:extLst>
      <p:ext uri="{BB962C8B-B14F-4D97-AF65-F5344CB8AC3E}">
        <p14:creationId xmlns:p14="http://schemas.microsoft.com/office/powerpoint/2010/main" val="2519934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E83CD032-4D99-4F78-884A-6C9FE618370B}" type="datetimeFigureOut">
              <a:rPr lang="pt-BR"/>
              <a:pPr>
                <a:defRPr/>
              </a:pPr>
              <a:t>28/02/2021</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69BC0AB6-79FF-49EE-AA51-141A1C70F1D1}" type="slidenum">
              <a:rPr lang="pt-BR"/>
              <a:pPr>
                <a:defRPr/>
              </a:pPr>
              <a:t>‹nº›</a:t>
            </a:fld>
            <a:endParaRPr lang="pt-BR"/>
          </a:p>
        </p:txBody>
      </p:sp>
    </p:spTree>
    <p:extLst>
      <p:ext uri="{BB962C8B-B14F-4D97-AF65-F5344CB8AC3E}">
        <p14:creationId xmlns:p14="http://schemas.microsoft.com/office/powerpoint/2010/main" val="42250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0FB63A98-3873-481C-A572-21DE9385CE4D}" type="datetimeFigureOut">
              <a:rPr lang="pt-BR"/>
              <a:pPr>
                <a:defRPr/>
              </a:pPr>
              <a:t>28/02/2021</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84596C2F-439B-4E60-9371-ABD88BE1B60A}" type="slidenum">
              <a:rPr lang="pt-BR"/>
              <a:pPr>
                <a:defRPr/>
              </a:pPr>
              <a:t>‹nº›</a:t>
            </a:fld>
            <a:endParaRPr lang="pt-BR"/>
          </a:p>
        </p:txBody>
      </p:sp>
    </p:spTree>
    <p:extLst>
      <p:ext uri="{BB962C8B-B14F-4D97-AF65-F5344CB8AC3E}">
        <p14:creationId xmlns:p14="http://schemas.microsoft.com/office/powerpoint/2010/main" val="69239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BB72C4C6-3099-41C7-9BD4-3163DB909C00}" type="datetimeFigureOut">
              <a:rPr lang="pt-BR"/>
              <a:pPr>
                <a:defRPr/>
              </a:pPr>
              <a:t>28/02/2021</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9F345CE6-AC9C-44C3-B783-3B5737F5A447}" type="slidenum">
              <a:rPr lang="pt-BR"/>
              <a:pPr>
                <a:defRPr/>
              </a:pPr>
              <a:t>‹nº›</a:t>
            </a:fld>
            <a:endParaRPr lang="pt-BR"/>
          </a:p>
        </p:txBody>
      </p:sp>
    </p:spTree>
    <p:extLst>
      <p:ext uri="{BB962C8B-B14F-4D97-AF65-F5344CB8AC3E}">
        <p14:creationId xmlns:p14="http://schemas.microsoft.com/office/powerpoint/2010/main" val="196398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6194CA42-B98A-4A20-BABB-CBA3F89FE8D4}" type="datetimeFigureOut">
              <a:rPr lang="pt-BR"/>
              <a:pPr>
                <a:defRPr/>
              </a:pPr>
              <a:t>28/02/2021</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310A7DBB-ADAE-4080-BC93-33362105D9D8}" type="slidenum">
              <a:rPr lang="pt-BR"/>
              <a:pPr>
                <a:defRPr/>
              </a:pPr>
              <a:t>‹nº›</a:t>
            </a:fld>
            <a:endParaRPr lang="pt-BR"/>
          </a:p>
        </p:txBody>
      </p:sp>
    </p:spTree>
    <p:extLst>
      <p:ext uri="{BB962C8B-B14F-4D97-AF65-F5344CB8AC3E}">
        <p14:creationId xmlns:p14="http://schemas.microsoft.com/office/powerpoint/2010/main" val="22820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ADED477E-DB08-41EE-A17F-13D3DE0830FD}" type="datetimeFigureOut">
              <a:rPr lang="pt-BR"/>
              <a:pPr>
                <a:defRPr/>
              </a:pPr>
              <a:t>28/02/2021</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6B9E46A5-3065-448E-BF74-9CB394B30966}" type="slidenum">
              <a:rPr lang="pt-BR"/>
              <a:pPr>
                <a:defRPr/>
              </a:pPr>
              <a:t>‹nº›</a:t>
            </a:fld>
            <a:endParaRPr lang="pt-BR"/>
          </a:p>
        </p:txBody>
      </p:sp>
    </p:spTree>
    <p:extLst>
      <p:ext uri="{BB962C8B-B14F-4D97-AF65-F5344CB8AC3E}">
        <p14:creationId xmlns:p14="http://schemas.microsoft.com/office/powerpoint/2010/main" val="84751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A46E399F-8A16-4ABF-9291-B2F6AEF84EFB}" type="datetimeFigureOut">
              <a:rPr lang="pt-BR"/>
              <a:pPr>
                <a:defRPr/>
              </a:pPr>
              <a:t>28/02/2021</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FF5878E8-6C1B-4A72-8B7C-41ECD9497F84}" type="slidenum">
              <a:rPr lang="pt-BR"/>
              <a:pPr>
                <a:defRPr/>
              </a:pPr>
              <a:t>‹nº›</a:t>
            </a:fld>
            <a:endParaRPr lang="pt-BR"/>
          </a:p>
        </p:txBody>
      </p:sp>
    </p:spTree>
    <p:extLst>
      <p:ext uri="{BB962C8B-B14F-4D97-AF65-F5344CB8AC3E}">
        <p14:creationId xmlns:p14="http://schemas.microsoft.com/office/powerpoint/2010/main" val="31911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602D3396-B3E5-4645-A109-84949A8CB286}" type="datetimeFigureOut">
              <a:rPr lang="pt-BR"/>
              <a:pPr>
                <a:defRPr/>
              </a:pPr>
              <a:t>28/02/2021</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3D91B110-F06D-4178-9D58-D9B14FE97756}" type="slidenum">
              <a:rPr lang="pt-BR"/>
              <a:pPr>
                <a:defRPr/>
              </a:pPr>
              <a:t>‹nº›</a:t>
            </a:fld>
            <a:endParaRPr lang="pt-BR"/>
          </a:p>
        </p:txBody>
      </p:sp>
    </p:spTree>
    <p:extLst>
      <p:ext uri="{BB962C8B-B14F-4D97-AF65-F5344CB8AC3E}">
        <p14:creationId xmlns:p14="http://schemas.microsoft.com/office/powerpoint/2010/main" val="258878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F0425821-7D62-4FD3-9B6D-981E0799B960}" type="datetimeFigureOut">
              <a:rPr lang="pt-BR"/>
              <a:pPr>
                <a:defRPr/>
              </a:pPr>
              <a:t>28/02/2021</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8BED2A46-0A55-4047-BB64-F304BE3BF523}" type="slidenum">
              <a:rPr lang="pt-BR"/>
              <a:pPr>
                <a:defRPr/>
              </a:pPr>
              <a:t>‹nº›</a:t>
            </a:fld>
            <a:endParaRPr lang="pt-BR"/>
          </a:p>
        </p:txBody>
      </p:sp>
    </p:spTree>
    <p:extLst>
      <p:ext uri="{BB962C8B-B14F-4D97-AF65-F5344CB8AC3E}">
        <p14:creationId xmlns:p14="http://schemas.microsoft.com/office/powerpoint/2010/main" val="96871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F83CC946-635C-41C6-ACF8-AA1118E6D27F}" type="datetimeFigureOut">
              <a:rPr lang="pt-BR"/>
              <a:pPr>
                <a:defRPr/>
              </a:pPr>
              <a:t>28/02/2021</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A445DC6B-9146-4E1F-B701-04C39D2F9B9D}" type="slidenum">
              <a:rPr lang="pt-BR"/>
              <a:pPr>
                <a:defRPr/>
              </a:pPr>
              <a:t>‹nº›</a:t>
            </a:fld>
            <a:endParaRPr lang="pt-BR"/>
          </a:p>
        </p:txBody>
      </p:sp>
    </p:spTree>
    <p:extLst>
      <p:ext uri="{BB962C8B-B14F-4D97-AF65-F5344CB8AC3E}">
        <p14:creationId xmlns:p14="http://schemas.microsoft.com/office/powerpoint/2010/main" val="2953724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smtClean="0"/>
              <a:t>Clique para editar o título mestre</a:t>
            </a:r>
          </a:p>
        </p:txBody>
      </p:sp>
      <p:sp>
        <p:nvSpPr>
          <p:cNvPr id="1027" name="Espaço Reservado para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smtClean="0"/>
              <a:t>Clique para editar 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0851069F-3F3C-4E79-A3A0-6725FD619DB2}" type="datetimeFigureOut">
              <a:rPr lang="pt-BR"/>
              <a:pPr>
                <a:defRPr/>
              </a:pPr>
              <a:t>28/02/2021</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817CCEE2-D79F-4C50-8958-43686D09B580}"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231167" y="304725"/>
            <a:ext cx="5208264" cy="671914"/>
          </a:xfrm>
          <a:prstGeom prst="rect">
            <a:avLst/>
          </a:prstGeom>
          <a:noFill/>
          <a:ln>
            <a:noFill/>
          </a:ln>
        </p:spPr>
        <p:txBody>
          <a:bodyPr>
            <a:spAutoFit/>
          </a:bodyPr>
          <a:lstStyle/>
          <a:p>
            <a:pPr algn="ctr" fontAlgn="auto">
              <a:spcBef>
                <a:spcPts val="0"/>
              </a:spcBef>
              <a:spcAft>
                <a:spcPts val="0"/>
              </a:spcAft>
              <a:defRPr/>
            </a:pPr>
            <a:r>
              <a:rPr lang="pt-BR"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cs typeface="+mn-cs"/>
              </a:rPr>
              <a:t>Campus Maria da Graça </a:t>
            </a:r>
          </a:p>
        </p:txBody>
      </p:sp>
      <p:pic>
        <p:nvPicPr>
          <p:cNvPr id="13314" name="Picture 4" descr="Resultado de imagem para cefet/rj"/>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2225"/>
            <a:ext cx="1547813"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tângulo 4"/>
          <p:cNvSpPr>
            <a:spLocks noChangeArrowheads="1"/>
          </p:cNvSpPr>
          <p:nvPr/>
        </p:nvSpPr>
        <p:spPr bwMode="auto">
          <a:xfrm>
            <a:off x="0" y="2565400"/>
            <a:ext cx="9144000" cy="6413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pPr algn="ctr"/>
            <a:r>
              <a:rPr lang="pt-BR" altLang="pt-BR" sz="1400">
                <a:latin typeface="Arial" charset="0"/>
              </a:rPr>
              <a:t> </a:t>
            </a:r>
            <a:r>
              <a:rPr lang="pt-BR" altLang="pt-BR" sz="3600" b="1">
                <a:solidFill>
                  <a:schemeClr val="bg1"/>
                </a:solidFill>
                <a:effectLst>
                  <a:outerShdw blurRad="38100" dist="38100" dir="2700000" algn="tl">
                    <a:srgbClr val="000000"/>
                  </a:outerShdw>
                </a:effectLst>
                <a:latin typeface="Arial" charset="0"/>
              </a:rPr>
              <a:t>Algoritmos Estruturados</a:t>
            </a:r>
            <a:endParaRPr lang="pt-BR" altLang="pt-BR" sz="3600">
              <a:solidFill>
                <a:schemeClr val="bg1"/>
              </a:solidFill>
              <a:effectLst>
                <a:outerShdw blurRad="38100" dist="38100" dir="2700000" algn="tl">
                  <a:srgbClr val="000000"/>
                </a:outerShdw>
              </a:effectLst>
            </a:endParaRPr>
          </a:p>
        </p:txBody>
      </p:sp>
      <p:sp>
        <p:nvSpPr>
          <p:cNvPr id="13318" name="CaixaDeTexto 1"/>
          <p:cNvSpPr txBox="1">
            <a:spLocks noChangeArrowheads="1"/>
          </p:cNvSpPr>
          <p:nvPr/>
        </p:nvSpPr>
        <p:spPr bwMode="auto">
          <a:xfrm>
            <a:off x="0" y="3375025"/>
            <a:ext cx="9144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pPr algn="ctr"/>
            <a:r>
              <a:rPr lang="pt-BR" altLang="pt-BR" sz="4000" b="1">
                <a:solidFill>
                  <a:srgbClr val="1F237D"/>
                </a:solidFill>
                <a:effectLst>
                  <a:outerShdw blurRad="38100" dist="38100" dir="2700000" algn="tl">
                    <a:srgbClr val="C0C0C0"/>
                  </a:outerShdw>
                </a:effectLst>
                <a:latin typeface="Arial" charset="0"/>
              </a:rPr>
              <a:t>Fluxogramas e Estruturas Decisão e Repetição</a:t>
            </a:r>
          </a:p>
        </p:txBody>
      </p:sp>
      <p:sp>
        <p:nvSpPr>
          <p:cNvPr id="13319" name="CaixaDeTexto 1"/>
          <p:cNvSpPr txBox="1">
            <a:spLocks noChangeArrowheads="1"/>
          </p:cNvSpPr>
          <p:nvPr/>
        </p:nvSpPr>
        <p:spPr bwMode="auto">
          <a:xfrm>
            <a:off x="611188" y="4868863"/>
            <a:ext cx="7920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pPr algn="ctr"/>
            <a:r>
              <a:rPr lang="pt-BR" altLang="pt-BR" sz="2800" b="1">
                <a:effectLst>
                  <a:outerShdw blurRad="38100" dist="38100" dir="2700000" algn="tl">
                    <a:srgbClr val="C0C0C0"/>
                  </a:outerShdw>
                </a:effectLst>
                <a:latin typeface="Book Antiqua" pitchFamily="18" charset="0"/>
              </a:rPr>
              <a:t>Prof. Sildenir Alves Ribeiro, DSc</a:t>
            </a:r>
            <a:endParaRPr lang="pt-BR" altLang="pt-BR" sz="2800">
              <a:effectLst>
                <a:outerShdw blurRad="38100" dist="38100" dir="2700000" algn="tl">
                  <a:srgbClr val="C0C0C0"/>
                </a:outerShdw>
              </a:effectLst>
              <a:latin typeface="Book Antiqua" pitchFamily="18" charset="0"/>
            </a:endParaRPr>
          </a:p>
          <a:p>
            <a:r>
              <a:rPr lang="pt-BR" altLang="pt-BR" sz="2800">
                <a:latin typeface="Bookman Old Style" pitchFamily="18" charset="0"/>
              </a:rPr>
              <a:t>	</a:t>
            </a:r>
          </a:p>
        </p:txBody>
      </p:sp>
      <p:sp>
        <p:nvSpPr>
          <p:cNvPr id="13320" name="CaixaDeTexto 1"/>
          <p:cNvSpPr txBox="1">
            <a:spLocks noChangeArrowheads="1"/>
          </p:cNvSpPr>
          <p:nvPr/>
        </p:nvSpPr>
        <p:spPr bwMode="auto">
          <a:xfrm>
            <a:off x="0" y="1125538"/>
            <a:ext cx="9144000" cy="13112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pPr algn="ctr"/>
            <a:r>
              <a:rPr lang="pt-BR" altLang="pt-BR" sz="4000" b="1">
                <a:solidFill>
                  <a:schemeClr val="bg1"/>
                </a:solidFill>
                <a:effectLst>
                  <a:outerShdw blurRad="38100" dist="38100" dir="2700000" algn="tl">
                    <a:srgbClr val="000000"/>
                  </a:outerShdw>
                </a:effectLst>
                <a:latin typeface="Arial" charset="0"/>
              </a:rPr>
              <a:t>Bacharelado em Sistemas de Informação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14362" name="Rectangle 26"/>
          <p:cNvSpPr>
            <a:spLocks noGrp="1"/>
          </p:cNvSpPr>
          <p:nvPr>
            <p:ph type="title" idx="4294967295"/>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 Estruturas Decisão</a:t>
            </a:r>
          </a:p>
        </p:txBody>
      </p:sp>
      <p:sp>
        <p:nvSpPr>
          <p:cNvPr id="14363" name="Rectangle 27"/>
          <p:cNvSpPr>
            <a:spLocks noGrp="1"/>
          </p:cNvSpPr>
          <p:nvPr>
            <p:ph type="body" idx="4294967295"/>
          </p:nvPr>
        </p:nvSpPr>
        <p:spPr>
          <a:xfrm>
            <a:off x="107950" y="692150"/>
            <a:ext cx="8748713" cy="5903913"/>
          </a:xfrm>
        </p:spPr>
        <p:txBody>
          <a:bodyPr/>
          <a:lstStyle/>
          <a:p>
            <a:pPr marL="609600" indent="-609600">
              <a:lnSpc>
                <a:spcPct val="90000"/>
              </a:lnSpc>
              <a:buFont typeface="Century Schoolbook" pitchFamily="18" charset="0"/>
              <a:buAutoNum type="arabicPeriod"/>
            </a:pPr>
            <a:r>
              <a:rPr lang="pt-BR" altLang="pt-BR" sz="2400" smtClean="0">
                <a:latin typeface="Arial" charset="0"/>
                <a:cs typeface="Arial" charset="0"/>
              </a:rPr>
              <a:t>Elabore um fluxograma que leia um número. Se positivo armazene-o em A, se for negativo, em B. No final mostrar o resultado</a:t>
            </a:r>
          </a:p>
          <a:p>
            <a:pPr marL="609600" indent="-609600">
              <a:lnSpc>
                <a:spcPct val="90000"/>
              </a:lnSpc>
              <a:buFont typeface="Century Schoolbook" pitchFamily="18" charset="0"/>
              <a:buAutoNum type="arabicPeriod"/>
            </a:pPr>
            <a:r>
              <a:rPr lang="pt-BR" altLang="pt-BR" sz="2400" smtClean="0">
                <a:latin typeface="Arial" charset="0"/>
                <a:cs typeface="Arial" charset="0"/>
              </a:rPr>
              <a:t>Elabore um fluxograma que leia um número e verificar se ele é par ou ímpar. Quando for par armazenar esse valor em P e quando for ímpar armazená-lo em I. Exibir P e I no final do processamento.</a:t>
            </a:r>
          </a:p>
          <a:p>
            <a:pPr marL="609600" indent="-609600">
              <a:lnSpc>
                <a:spcPct val="90000"/>
              </a:lnSpc>
              <a:buFont typeface="Century Schoolbook" pitchFamily="18" charset="0"/>
              <a:buAutoNum type="arabicPeriod"/>
            </a:pPr>
            <a:r>
              <a:rPr lang="pt-BR" altLang="pt-BR" sz="2400" smtClean="0">
                <a:latin typeface="Arial" charset="0"/>
                <a:cs typeface="Arial" charset="0"/>
              </a:rPr>
              <a:t>Construa um fluxograma para ler uma variável numérica N e imprimi-la somente se a mesma for maior que 100, caso contrário imprimi-la com o valor zero</a:t>
            </a:r>
          </a:p>
          <a:p>
            <a:pPr marL="609600" indent="-609600">
              <a:lnSpc>
                <a:spcPct val="90000"/>
              </a:lnSpc>
              <a:buFont typeface="Century Schoolbook" pitchFamily="18" charset="0"/>
              <a:buAutoNum type="arabicPeriod"/>
            </a:pPr>
            <a:r>
              <a:rPr lang="pt-BR" altLang="pt-BR" sz="2400" smtClean="0">
                <a:latin typeface="Arial" charset="0"/>
                <a:cs typeface="Arial" charset="0"/>
              </a:rPr>
              <a:t>Tendo como dados de entrada a altura e o sexo de uma pessoa, construa um fluxograma que calcule seu peso ideal, utilizando as seguintes fórmulas:</a:t>
            </a:r>
          </a:p>
          <a:p>
            <a:pPr marL="990600" lvl="1" indent="-533400">
              <a:lnSpc>
                <a:spcPct val="90000"/>
              </a:lnSpc>
            </a:pPr>
            <a:r>
              <a:rPr lang="pt-BR" altLang="pt-BR" sz="2300" smtClean="0">
                <a:latin typeface="Arial" charset="0"/>
                <a:cs typeface="Arial" charset="0"/>
              </a:rPr>
              <a:t>Para homens: (72,7*h) - 58</a:t>
            </a:r>
          </a:p>
          <a:p>
            <a:pPr marL="990600" lvl="1" indent="-533400">
              <a:lnSpc>
                <a:spcPct val="90000"/>
              </a:lnSpc>
            </a:pPr>
            <a:r>
              <a:rPr lang="pt-BR" altLang="pt-BR" sz="2300" smtClean="0">
                <a:latin typeface="Arial" charset="0"/>
                <a:cs typeface="Arial" charset="0"/>
              </a:rPr>
              <a:t>Para mulheres: (62,1*h) - 44,7</a:t>
            </a:r>
          </a:p>
          <a:p>
            <a:pPr marL="990600" lvl="1" indent="-533400">
              <a:lnSpc>
                <a:spcPct val="90000"/>
              </a:lnSpc>
            </a:pPr>
            <a:r>
              <a:rPr lang="pt-BR" altLang="pt-BR" sz="2300" smtClean="0">
                <a:latin typeface="Arial" charset="0"/>
                <a:cs typeface="Arial" charset="0"/>
              </a:rPr>
              <a:t>Sendo: h = altura</a:t>
            </a:r>
            <a:endParaRPr lang="pt-BR" altLang="pt-BR" sz="20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31747"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Exercícios com Fluxogramas</a:t>
            </a:r>
          </a:p>
        </p:txBody>
      </p:sp>
      <p:sp>
        <p:nvSpPr>
          <p:cNvPr id="31748" name="Rectangle 4"/>
          <p:cNvSpPr>
            <a:spLocks noGrp="1"/>
          </p:cNvSpPr>
          <p:nvPr>
            <p:ph type="body" idx="1"/>
          </p:nvPr>
        </p:nvSpPr>
        <p:spPr>
          <a:xfrm>
            <a:off x="0" y="692150"/>
            <a:ext cx="8820150" cy="720725"/>
          </a:xfrm>
        </p:spPr>
        <p:txBody>
          <a:bodyPr/>
          <a:lstStyle/>
          <a:p>
            <a:pPr>
              <a:buClr>
                <a:schemeClr val="accent1"/>
              </a:buClr>
              <a:buFont typeface="Wingdings" pitchFamily="2" charset="2"/>
              <a:buChar char="Ø"/>
            </a:pPr>
            <a:r>
              <a:rPr lang="pt-BR" altLang="pt-BR" smtClean="0"/>
              <a:t>Resolução 1</a:t>
            </a:r>
          </a:p>
        </p:txBody>
      </p:sp>
      <p:grpSp>
        <p:nvGrpSpPr>
          <p:cNvPr id="3" name="Grupo 52"/>
          <p:cNvGrpSpPr>
            <a:grpSpLocks/>
          </p:cNvGrpSpPr>
          <p:nvPr/>
        </p:nvGrpSpPr>
        <p:grpSpPr bwMode="auto">
          <a:xfrm>
            <a:off x="3132138" y="1484313"/>
            <a:ext cx="4429125" cy="5000625"/>
            <a:chOff x="3000375" y="1000125"/>
            <a:chExt cx="4429145" cy="5000625"/>
          </a:xfrm>
        </p:grpSpPr>
        <p:sp>
          <p:nvSpPr>
            <p:cNvPr id="4" name="Fluxograma: Terminação 3"/>
            <p:cNvSpPr/>
            <p:nvPr/>
          </p:nvSpPr>
          <p:spPr bwMode="auto">
            <a:xfrm>
              <a:off x="3249613" y="1000125"/>
              <a:ext cx="1643070" cy="360362"/>
            </a:xfrm>
            <a:prstGeom prst="flowChartTerminator">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Inicio</a:t>
              </a:r>
            </a:p>
          </p:txBody>
        </p:sp>
        <p:sp>
          <p:nvSpPr>
            <p:cNvPr id="6" name="Fluxograma: Decisão 5"/>
            <p:cNvSpPr/>
            <p:nvPr/>
          </p:nvSpPr>
          <p:spPr bwMode="auto">
            <a:xfrm>
              <a:off x="3000375" y="2286000"/>
              <a:ext cx="2143135" cy="714375"/>
            </a:xfrm>
            <a:prstGeom prst="flowChartDecision">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Num &lt; 0</a:t>
              </a:r>
            </a:p>
          </p:txBody>
        </p:sp>
        <p:sp>
          <p:nvSpPr>
            <p:cNvPr id="7" name="Fluxograma: Processo 6"/>
            <p:cNvSpPr/>
            <p:nvPr/>
          </p:nvSpPr>
          <p:spPr bwMode="auto">
            <a:xfrm>
              <a:off x="5748349" y="3500437"/>
              <a:ext cx="1643070" cy="360363"/>
            </a:xfrm>
            <a:prstGeom prst="flowChartProcess">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B &lt;- Num</a:t>
              </a:r>
            </a:p>
          </p:txBody>
        </p:sp>
        <p:sp>
          <p:nvSpPr>
            <p:cNvPr id="8" name="Fluxograma: Processo 7"/>
            <p:cNvSpPr/>
            <p:nvPr/>
          </p:nvSpPr>
          <p:spPr bwMode="auto">
            <a:xfrm>
              <a:off x="3249613" y="3500437"/>
              <a:ext cx="1643070" cy="360363"/>
            </a:xfrm>
            <a:prstGeom prst="flowChartProcess">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A &lt;-Num</a:t>
              </a:r>
            </a:p>
          </p:txBody>
        </p:sp>
        <p:cxnSp>
          <p:nvCxnSpPr>
            <p:cNvPr id="12" name="Conector angulado 11"/>
            <p:cNvCxnSpPr>
              <a:stCxn id="4" idx="2"/>
              <a:endCxn id="41" idx="0"/>
            </p:cNvCxnSpPr>
            <p:nvPr/>
          </p:nvCxnSpPr>
          <p:spPr bwMode="auto">
            <a:xfrm rot="16200000" flipH="1">
              <a:off x="3929861" y="1500981"/>
              <a:ext cx="282575"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Conector angulado 14"/>
            <p:cNvCxnSpPr>
              <a:stCxn id="41" idx="4"/>
              <a:endCxn id="6" idx="0"/>
            </p:cNvCxnSpPr>
            <p:nvPr/>
          </p:nvCxnSpPr>
          <p:spPr bwMode="auto">
            <a:xfrm rot="16200000" flipH="1">
              <a:off x="3929067" y="2143125"/>
              <a:ext cx="2857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Conector angulado 17"/>
            <p:cNvCxnSpPr>
              <a:stCxn id="6" idx="2"/>
              <a:endCxn id="8" idx="0"/>
            </p:cNvCxnSpPr>
            <p:nvPr/>
          </p:nvCxnSpPr>
          <p:spPr bwMode="auto">
            <a:xfrm rot="5400000">
              <a:off x="3821117" y="3251200"/>
              <a:ext cx="500063"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Conector angulado 21"/>
            <p:cNvCxnSpPr>
              <a:stCxn id="6" idx="3"/>
              <a:endCxn id="7" idx="0"/>
            </p:cNvCxnSpPr>
            <p:nvPr/>
          </p:nvCxnSpPr>
          <p:spPr bwMode="auto">
            <a:xfrm>
              <a:off x="5143510" y="2643187"/>
              <a:ext cx="1425581" cy="85725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31758" name="CaixaDeTexto 28"/>
            <p:cNvSpPr txBox="1">
              <a:spLocks noChangeArrowheads="1"/>
            </p:cNvSpPr>
            <p:nvPr/>
          </p:nvSpPr>
          <p:spPr bwMode="auto">
            <a:xfrm>
              <a:off x="5060959" y="2379663"/>
              <a:ext cx="49054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r>
                <a:rPr lang="pt-BR" altLang="pt-BR" sz="1400">
                  <a:latin typeface="Arial" charset="0"/>
                </a:rPr>
                <a:t>Sim</a:t>
              </a:r>
            </a:p>
          </p:txBody>
        </p:sp>
        <p:sp>
          <p:nvSpPr>
            <p:cNvPr id="31759" name="CaixaDeTexto 29"/>
            <p:cNvSpPr txBox="1">
              <a:spLocks noChangeArrowheads="1"/>
            </p:cNvSpPr>
            <p:nvPr/>
          </p:nvSpPr>
          <p:spPr bwMode="auto">
            <a:xfrm>
              <a:off x="4071942" y="2928938"/>
              <a:ext cx="50959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r>
                <a:rPr lang="pt-BR" altLang="pt-BR" sz="1400">
                  <a:latin typeface="Arial" charset="0"/>
                </a:rPr>
                <a:t>Não</a:t>
              </a:r>
            </a:p>
          </p:txBody>
        </p:sp>
        <p:cxnSp>
          <p:nvCxnSpPr>
            <p:cNvPr id="44" name="Conector angulado 43"/>
            <p:cNvCxnSpPr>
              <a:stCxn id="7" idx="2"/>
              <a:endCxn id="40" idx="3"/>
            </p:cNvCxnSpPr>
            <p:nvPr/>
          </p:nvCxnSpPr>
          <p:spPr bwMode="auto">
            <a:xfrm rot="16200000" flipH="1">
              <a:off x="6429391" y="4000500"/>
              <a:ext cx="282575" cy="317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49" name="Conector angulado 48"/>
            <p:cNvCxnSpPr>
              <a:stCxn id="8" idx="2"/>
              <a:endCxn id="39" idx="3"/>
            </p:cNvCxnSpPr>
            <p:nvPr/>
          </p:nvCxnSpPr>
          <p:spPr bwMode="auto">
            <a:xfrm rot="16200000" flipH="1">
              <a:off x="3929861" y="4001294"/>
              <a:ext cx="282575"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62" name="Fluxograma: Terminação 61"/>
            <p:cNvSpPr/>
            <p:nvPr/>
          </p:nvSpPr>
          <p:spPr bwMode="auto">
            <a:xfrm>
              <a:off x="4500569" y="5640387"/>
              <a:ext cx="1643070" cy="360363"/>
            </a:xfrm>
            <a:prstGeom prst="flowChartTerminator">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Fim</a:t>
              </a:r>
            </a:p>
          </p:txBody>
        </p:sp>
        <p:sp>
          <p:nvSpPr>
            <p:cNvPr id="63" name="Fluxograma: Conector 62"/>
            <p:cNvSpPr/>
            <p:nvPr/>
          </p:nvSpPr>
          <p:spPr bwMode="auto">
            <a:xfrm>
              <a:off x="5214947" y="5143500"/>
              <a:ext cx="214314" cy="214312"/>
            </a:xfrm>
            <a:prstGeom prst="flowChartConnector">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pt-BR"/>
            </a:p>
          </p:txBody>
        </p:sp>
        <p:cxnSp>
          <p:nvCxnSpPr>
            <p:cNvPr id="64" name="Conector angulado 21"/>
            <p:cNvCxnSpPr>
              <a:stCxn id="40" idx="1"/>
              <a:endCxn id="63" idx="6"/>
            </p:cNvCxnSpPr>
            <p:nvPr/>
          </p:nvCxnSpPr>
          <p:spPr bwMode="auto">
            <a:xfrm rot="5400000">
              <a:off x="5804708" y="4482303"/>
              <a:ext cx="392112" cy="114300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67" name="Conector angulado 21"/>
            <p:cNvCxnSpPr>
              <a:stCxn id="39" idx="1"/>
              <a:endCxn id="63" idx="2"/>
            </p:cNvCxnSpPr>
            <p:nvPr/>
          </p:nvCxnSpPr>
          <p:spPr bwMode="auto">
            <a:xfrm rot="16200000" flipH="1">
              <a:off x="4447388" y="4482303"/>
              <a:ext cx="392112" cy="114300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70" name="Conector angulado 69"/>
            <p:cNvCxnSpPr>
              <a:stCxn id="63" idx="4"/>
              <a:endCxn id="62" idx="0"/>
            </p:cNvCxnSpPr>
            <p:nvPr/>
          </p:nvCxnSpPr>
          <p:spPr bwMode="auto">
            <a:xfrm rot="5400000">
              <a:off x="5180816" y="5499894"/>
              <a:ext cx="282575"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9" name="Retângulo com Único Canto Aparado 38"/>
            <p:cNvSpPr/>
            <p:nvPr/>
          </p:nvSpPr>
          <p:spPr>
            <a:xfrm flipH="1">
              <a:off x="3214688" y="4143375"/>
              <a:ext cx="1714508" cy="714375"/>
            </a:xfrm>
            <a:prstGeom prst="snip1Rect">
              <a:avLst>
                <a:gd name="adj" fmla="val 29779"/>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400" dirty="0"/>
                <a:t>“Número” Num “é positivo!”</a:t>
              </a:r>
            </a:p>
          </p:txBody>
        </p:sp>
        <p:sp>
          <p:nvSpPr>
            <p:cNvPr id="40" name="Retângulo com Único Canto Aparado 39"/>
            <p:cNvSpPr/>
            <p:nvPr/>
          </p:nvSpPr>
          <p:spPr>
            <a:xfrm flipH="1">
              <a:off x="5715012" y="4143375"/>
              <a:ext cx="1714508" cy="714375"/>
            </a:xfrm>
            <a:prstGeom prst="snip1Rect">
              <a:avLst>
                <a:gd name="adj" fmla="val 29779"/>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400" dirty="0"/>
                <a:t>“Número” Num “é negativo!”</a:t>
              </a:r>
            </a:p>
          </p:txBody>
        </p:sp>
        <p:sp>
          <p:nvSpPr>
            <p:cNvPr id="41" name="Paralelogramo 40"/>
            <p:cNvSpPr/>
            <p:nvPr/>
          </p:nvSpPr>
          <p:spPr>
            <a:xfrm>
              <a:off x="3286126" y="1643062"/>
              <a:ext cx="1571632" cy="357188"/>
            </a:xfrm>
            <a:prstGeom prst="parallelogram">
              <a:avLst>
                <a:gd name="adj" fmla="val 38521"/>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Ler Num</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59395"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Exercícios com Fluxogramas</a:t>
            </a:r>
          </a:p>
        </p:txBody>
      </p:sp>
      <p:sp>
        <p:nvSpPr>
          <p:cNvPr id="59396" name="Rectangle 4"/>
          <p:cNvSpPr>
            <a:spLocks noGrp="1"/>
          </p:cNvSpPr>
          <p:nvPr>
            <p:ph type="body" idx="1"/>
          </p:nvPr>
        </p:nvSpPr>
        <p:spPr>
          <a:xfrm>
            <a:off x="0" y="692150"/>
            <a:ext cx="8820150" cy="720725"/>
          </a:xfrm>
        </p:spPr>
        <p:txBody>
          <a:bodyPr/>
          <a:lstStyle/>
          <a:p>
            <a:pPr>
              <a:buClr>
                <a:schemeClr val="accent1"/>
              </a:buClr>
              <a:buFont typeface="Wingdings" pitchFamily="2" charset="2"/>
              <a:buChar char="Ø"/>
            </a:pPr>
            <a:r>
              <a:rPr lang="pt-BR" altLang="pt-BR" smtClean="0"/>
              <a:t>Resolução 2</a:t>
            </a:r>
          </a:p>
        </p:txBody>
      </p:sp>
      <p:grpSp>
        <p:nvGrpSpPr>
          <p:cNvPr id="3" name="Grupo 35"/>
          <p:cNvGrpSpPr>
            <a:grpSpLocks/>
          </p:cNvGrpSpPr>
          <p:nvPr/>
        </p:nvGrpSpPr>
        <p:grpSpPr bwMode="auto">
          <a:xfrm>
            <a:off x="3059113" y="981075"/>
            <a:ext cx="4429125" cy="5659438"/>
            <a:chOff x="3071813" y="987246"/>
            <a:chExt cx="4429125" cy="5659617"/>
          </a:xfrm>
        </p:grpSpPr>
        <p:sp>
          <p:nvSpPr>
            <p:cNvPr id="5" name="Fluxograma: Terminação 4"/>
            <p:cNvSpPr/>
            <p:nvPr/>
          </p:nvSpPr>
          <p:spPr bwMode="auto">
            <a:xfrm>
              <a:off x="3319463" y="987246"/>
              <a:ext cx="1643062" cy="360374"/>
            </a:xfrm>
            <a:prstGeom prst="flowChartTerminator">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Inicio</a:t>
              </a:r>
            </a:p>
          </p:txBody>
        </p:sp>
        <p:sp>
          <p:nvSpPr>
            <p:cNvPr id="7" name="Fluxograma: Decisão 6"/>
            <p:cNvSpPr/>
            <p:nvPr/>
          </p:nvSpPr>
          <p:spPr bwMode="auto">
            <a:xfrm>
              <a:off x="3071813" y="2931996"/>
              <a:ext cx="2143125" cy="714398"/>
            </a:xfrm>
            <a:prstGeom prst="flowChartDecision">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Resto DIV = 0</a:t>
              </a:r>
            </a:p>
          </p:txBody>
        </p:sp>
        <p:sp>
          <p:nvSpPr>
            <p:cNvPr id="8" name="Fluxograma: Processo 7"/>
            <p:cNvSpPr/>
            <p:nvPr/>
          </p:nvSpPr>
          <p:spPr bwMode="auto">
            <a:xfrm>
              <a:off x="5857875" y="4003591"/>
              <a:ext cx="1643063" cy="360374"/>
            </a:xfrm>
            <a:prstGeom prst="flowChartProcess">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I &lt;- Num</a:t>
              </a:r>
            </a:p>
          </p:txBody>
        </p:sp>
        <p:sp>
          <p:nvSpPr>
            <p:cNvPr id="9" name="Fluxograma: Processo 8"/>
            <p:cNvSpPr/>
            <p:nvPr/>
          </p:nvSpPr>
          <p:spPr bwMode="auto">
            <a:xfrm>
              <a:off x="3321050" y="4003591"/>
              <a:ext cx="1644650" cy="360374"/>
            </a:xfrm>
            <a:prstGeom prst="flowChartProcess">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P &lt;- Num</a:t>
              </a:r>
            </a:p>
          </p:txBody>
        </p:sp>
        <p:cxnSp>
          <p:nvCxnSpPr>
            <p:cNvPr id="10" name="Conector angulado 9"/>
            <p:cNvCxnSpPr>
              <a:stCxn id="5" idx="2"/>
              <a:endCxn id="29" idx="0"/>
            </p:cNvCxnSpPr>
            <p:nvPr/>
          </p:nvCxnSpPr>
          <p:spPr bwMode="auto">
            <a:xfrm rot="16200000" flipH="1">
              <a:off x="3994145" y="1493675"/>
              <a:ext cx="295284" cy="317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1" name="Conector angulado 10"/>
            <p:cNvCxnSpPr>
              <a:stCxn id="29" idx="4"/>
              <a:endCxn id="25" idx="0"/>
            </p:cNvCxnSpPr>
            <p:nvPr/>
          </p:nvCxnSpPr>
          <p:spPr bwMode="auto">
            <a:xfrm rot="16200000" flipH="1">
              <a:off x="3998907" y="2144571"/>
              <a:ext cx="288934" cy="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2" name="Conector angulado 11"/>
            <p:cNvCxnSpPr>
              <a:stCxn id="7" idx="2"/>
              <a:endCxn id="9" idx="0"/>
            </p:cNvCxnSpPr>
            <p:nvPr/>
          </p:nvCxnSpPr>
          <p:spPr bwMode="auto">
            <a:xfrm rot="5400000">
              <a:off x="3963982" y="3825786"/>
              <a:ext cx="357199"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3" name="Conector angulado 21"/>
            <p:cNvCxnSpPr>
              <a:stCxn id="7" idx="3"/>
              <a:endCxn id="8" idx="0"/>
            </p:cNvCxnSpPr>
            <p:nvPr/>
          </p:nvCxnSpPr>
          <p:spPr bwMode="auto">
            <a:xfrm>
              <a:off x="5214938" y="3289194"/>
              <a:ext cx="1465262" cy="714398"/>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59427" name="CaixaDeTexto 13"/>
            <p:cNvSpPr txBox="1">
              <a:spLocks noChangeArrowheads="1"/>
            </p:cNvSpPr>
            <p:nvPr/>
          </p:nvSpPr>
          <p:spPr bwMode="auto">
            <a:xfrm>
              <a:off x="4143376" y="3643218"/>
              <a:ext cx="490537" cy="304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r>
                <a:rPr lang="pt-BR" altLang="pt-BR" sz="1400">
                  <a:latin typeface="Arial" charset="0"/>
                </a:rPr>
                <a:t>Sim</a:t>
              </a:r>
            </a:p>
          </p:txBody>
        </p:sp>
        <p:sp>
          <p:nvSpPr>
            <p:cNvPr id="59428" name="CaixaDeTexto 14"/>
            <p:cNvSpPr txBox="1">
              <a:spLocks noChangeArrowheads="1"/>
            </p:cNvSpPr>
            <p:nvPr/>
          </p:nvSpPr>
          <p:spPr bwMode="auto">
            <a:xfrm>
              <a:off x="5214938" y="3000260"/>
              <a:ext cx="509588" cy="30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r>
                <a:rPr lang="pt-BR" altLang="pt-BR" sz="1400">
                  <a:latin typeface="Arial" charset="0"/>
                </a:rPr>
                <a:t>Não</a:t>
              </a:r>
            </a:p>
          </p:txBody>
        </p:sp>
        <p:cxnSp>
          <p:nvCxnSpPr>
            <p:cNvPr id="17" name="Conector angulado 16"/>
            <p:cNvCxnSpPr>
              <a:stCxn id="21" idx="4"/>
            </p:cNvCxnSpPr>
            <p:nvPr/>
          </p:nvCxnSpPr>
          <p:spPr bwMode="auto">
            <a:xfrm rot="5400000">
              <a:off x="5252240" y="4860076"/>
              <a:ext cx="282584"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0" name="Fluxograma: Terminação 19"/>
            <p:cNvSpPr/>
            <p:nvPr/>
          </p:nvSpPr>
          <p:spPr bwMode="auto">
            <a:xfrm>
              <a:off x="4572000" y="6286489"/>
              <a:ext cx="1643063" cy="360374"/>
            </a:xfrm>
            <a:prstGeom prst="flowChartTerminator">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Fim</a:t>
              </a:r>
            </a:p>
          </p:txBody>
        </p:sp>
        <p:sp>
          <p:nvSpPr>
            <p:cNvPr id="21" name="Fluxograma: Conector 20"/>
            <p:cNvSpPr/>
            <p:nvPr/>
          </p:nvSpPr>
          <p:spPr bwMode="auto">
            <a:xfrm>
              <a:off x="5286375" y="4503670"/>
              <a:ext cx="214313" cy="214319"/>
            </a:xfrm>
            <a:prstGeom prst="flowChartConnector">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pt-BR"/>
            </a:p>
          </p:txBody>
        </p:sp>
        <p:cxnSp>
          <p:nvCxnSpPr>
            <p:cNvPr id="22" name="Conector angulado 21"/>
            <p:cNvCxnSpPr>
              <a:stCxn id="8" idx="2"/>
              <a:endCxn id="21" idx="6"/>
            </p:cNvCxnSpPr>
            <p:nvPr/>
          </p:nvCxnSpPr>
          <p:spPr bwMode="auto">
            <a:xfrm rot="5400000">
              <a:off x="5966615" y="3898039"/>
              <a:ext cx="247658" cy="1179512"/>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3" name="Conector angulado 21"/>
            <p:cNvCxnSpPr>
              <a:stCxn id="9" idx="2"/>
              <a:endCxn id="21" idx="2"/>
            </p:cNvCxnSpPr>
            <p:nvPr/>
          </p:nvCxnSpPr>
          <p:spPr bwMode="auto">
            <a:xfrm rot="16200000" flipH="1">
              <a:off x="4591046" y="3916295"/>
              <a:ext cx="247658" cy="114300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4" name="Conector angulado 23"/>
            <p:cNvCxnSpPr/>
            <p:nvPr/>
          </p:nvCxnSpPr>
          <p:spPr bwMode="auto">
            <a:xfrm rot="5400000">
              <a:off x="5273671" y="6167423"/>
              <a:ext cx="239721"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5" name="Fluxograma: Processo 24"/>
            <p:cNvSpPr/>
            <p:nvPr/>
          </p:nvSpPr>
          <p:spPr bwMode="auto">
            <a:xfrm>
              <a:off x="3321050" y="2289037"/>
              <a:ext cx="1644650" cy="360374"/>
            </a:xfrm>
            <a:prstGeom prst="flowChartProcess">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Div &lt;- Num/2</a:t>
              </a:r>
            </a:p>
          </p:txBody>
        </p:sp>
        <p:cxnSp>
          <p:nvCxnSpPr>
            <p:cNvPr id="26" name="Conector angulado 25"/>
            <p:cNvCxnSpPr>
              <a:stCxn id="25" idx="2"/>
              <a:endCxn id="7" idx="0"/>
            </p:cNvCxnSpPr>
            <p:nvPr/>
          </p:nvCxnSpPr>
          <p:spPr bwMode="auto">
            <a:xfrm rot="5400000">
              <a:off x="4001290" y="2789910"/>
              <a:ext cx="282584"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42" name="Conector angulado 41"/>
            <p:cNvCxnSpPr/>
            <p:nvPr/>
          </p:nvCxnSpPr>
          <p:spPr bwMode="auto">
            <a:xfrm rot="5400000">
              <a:off x="5272084" y="5526053"/>
              <a:ext cx="242895"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9" name="Paralelogramo 28"/>
            <p:cNvSpPr/>
            <p:nvPr/>
          </p:nvSpPr>
          <p:spPr>
            <a:xfrm>
              <a:off x="3357563" y="1642905"/>
              <a:ext cx="1571625" cy="357198"/>
            </a:xfrm>
            <a:prstGeom prst="parallelogram">
              <a:avLst>
                <a:gd name="adj" fmla="val 38521"/>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Ler Num</a:t>
              </a:r>
            </a:p>
          </p:txBody>
        </p:sp>
        <p:sp>
          <p:nvSpPr>
            <p:cNvPr id="30" name="Retângulo com Único Canto Aparado 29"/>
            <p:cNvSpPr/>
            <p:nvPr/>
          </p:nvSpPr>
          <p:spPr>
            <a:xfrm flipH="1">
              <a:off x="4714875" y="5000573"/>
              <a:ext cx="1357313" cy="428639"/>
            </a:xfrm>
            <a:prstGeom prst="snip1Rect">
              <a:avLst>
                <a:gd name="adj" fmla="val 29779"/>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P</a:t>
              </a:r>
            </a:p>
          </p:txBody>
        </p:sp>
        <p:sp>
          <p:nvSpPr>
            <p:cNvPr id="35" name="Retângulo com Único Canto Aparado 34"/>
            <p:cNvSpPr/>
            <p:nvPr/>
          </p:nvSpPr>
          <p:spPr>
            <a:xfrm flipH="1">
              <a:off x="4714875" y="5643531"/>
              <a:ext cx="1357313" cy="428639"/>
            </a:xfrm>
            <a:prstGeom prst="snip1Rect">
              <a:avLst>
                <a:gd name="adj" fmla="val 29779"/>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I</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60419"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Exercícios com Fluxogramas</a:t>
            </a:r>
          </a:p>
        </p:txBody>
      </p:sp>
      <p:sp>
        <p:nvSpPr>
          <p:cNvPr id="60420" name="Rectangle 4"/>
          <p:cNvSpPr>
            <a:spLocks noGrp="1"/>
          </p:cNvSpPr>
          <p:nvPr>
            <p:ph type="body" idx="1"/>
          </p:nvPr>
        </p:nvSpPr>
        <p:spPr>
          <a:xfrm>
            <a:off x="0" y="692150"/>
            <a:ext cx="8820150" cy="720725"/>
          </a:xfrm>
        </p:spPr>
        <p:txBody>
          <a:bodyPr/>
          <a:lstStyle/>
          <a:p>
            <a:pPr>
              <a:buClr>
                <a:schemeClr val="accent1"/>
              </a:buClr>
              <a:buFont typeface="Wingdings" pitchFamily="2" charset="2"/>
              <a:buChar char="Ø"/>
            </a:pPr>
            <a:r>
              <a:rPr lang="pt-BR" altLang="pt-BR" smtClean="0"/>
              <a:t>Resolução 3</a:t>
            </a:r>
          </a:p>
        </p:txBody>
      </p:sp>
      <p:grpSp>
        <p:nvGrpSpPr>
          <p:cNvPr id="3" name="Grupo 35"/>
          <p:cNvGrpSpPr>
            <a:grpSpLocks/>
          </p:cNvGrpSpPr>
          <p:nvPr/>
        </p:nvGrpSpPr>
        <p:grpSpPr bwMode="auto">
          <a:xfrm>
            <a:off x="3132138" y="1700213"/>
            <a:ext cx="4429125" cy="4522787"/>
            <a:chOff x="3071813" y="977900"/>
            <a:chExt cx="4429145" cy="4522788"/>
          </a:xfrm>
        </p:grpSpPr>
        <p:sp>
          <p:nvSpPr>
            <p:cNvPr id="4" name="Fluxograma: Terminação 3"/>
            <p:cNvSpPr/>
            <p:nvPr/>
          </p:nvSpPr>
          <p:spPr bwMode="auto">
            <a:xfrm>
              <a:off x="3321051" y="977900"/>
              <a:ext cx="1643070" cy="360362"/>
            </a:xfrm>
            <a:prstGeom prst="flowChartTerminator">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Inicio</a:t>
              </a:r>
            </a:p>
          </p:txBody>
        </p:sp>
        <p:sp>
          <p:nvSpPr>
            <p:cNvPr id="6" name="Fluxograma: Decisão 5"/>
            <p:cNvSpPr/>
            <p:nvPr/>
          </p:nvSpPr>
          <p:spPr bwMode="auto">
            <a:xfrm>
              <a:off x="3071813" y="2263775"/>
              <a:ext cx="2143135" cy="714375"/>
            </a:xfrm>
            <a:prstGeom prst="flowChartDecision">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N &gt; 100</a:t>
              </a:r>
            </a:p>
          </p:txBody>
        </p:sp>
        <p:cxnSp>
          <p:nvCxnSpPr>
            <p:cNvPr id="9" name="Conector angulado 8"/>
            <p:cNvCxnSpPr>
              <a:stCxn id="4" idx="2"/>
              <a:endCxn id="27" idx="0"/>
            </p:cNvCxnSpPr>
            <p:nvPr/>
          </p:nvCxnSpPr>
          <p:spPr bwMode="auto">
            <a:xfrm rot="16200000" flipH="1">
              <a:off x="3990187" y="1489868"/>
              <a:ext cx="304800"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0" name="Conector angulado 9"/>
            <p:cNvCxnSpPr>
              <a:stCxn id="27" idx="4"/>
              <a:endCxn id="6" idx="0"/>
            </p:cNvCxnSpPr>
            <p:nvPr/>
          </p:nvCxnSpPr>
          <p:spPr bwMode="auto">
            <a:xfrm rot="16200000" flipH="1">
              <a:off x="4011617" y="2132013"/>
              <a:ext cx="263525" cy="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1" name="Conector angulado 10"/>
            <p:cNvCxnSpPr>
              <a:stCxn id="6" idx="2"/>
              <a:endCxn id="26" idx="3"/>
            </p:cNvCxnSpPr>
            <p:nvPr/>
          </p:nvCxnSpPr>
          <p:spPr bwMode="auto">
            <a:xfrm rot="5400000">
              <a:off x="3810799" y="3310732"/>
              <a:ext cx="665162" cy="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2" name="Conector angulado 21"/>
            <p:cNvCxnSpPr>
              <a:stCxn id="6" idx="3"/>
              <a:endCxn id="28" idx="3"/>
            </p:cNvCxnSpPr>
            <p:nvPr/>
          </p:nvCxnSpPr>
          <p:spPr bwMode="auto">
            <a:xfrm>
              <a:off x="5214948" y="2620962"/>
              <a:ext cx="1428756" cy="102235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60449" name="CaixaDeTexto 12"/>
            <p:cNvSpPr txBox="1">
              <a:spLocks noChangeArrowheads="1"/>
            </p:cNvSpPr>
            <p:nvPr/>
          </p:nvSpPr>
          <p:spPr bwMode="auto">
            <a:xfrm>
              <a:off x="5132397" y="2357438"/>
              <a:ext cx="49054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r>
                <a:rPr lang="pt-BR" altLang="pt-BR" sz="1400">
                  <a:latin typeface="Arial" charset="0"/>
                </a:rPr>
                <a:t>Sim</a:t>
              </a:r>
            </a:p>
          </p:txBody>
        </p:sp>
        <p:sp>
          <p:nvSpPr>
            <p:cNvPr id="60450" name="CaixaDeTexto 13"/>
            <p:cNvSpPr txBox="1">
              <a:spLocks noChangeArrowheads="1"/>
            </p:cNvSpPr>
            <p:nvPr/>
          </p:nvSpPr>
          <p:spPr bwMode="auto">
            <a:xfrm>
              <a:off x="4143380" y="2906713"/>
              <a:ext cx="50959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r>
                <a:rPr lang="pt-BR" altLang="pt-BR" sz="1400">
                  <a:latin typeface="Arial" charset="0"/>
                </a:rPr>
                <a:t>Não</a:t>
              </a:r>
            </a:p>
          </p:txBody>
        </p:sp>
        <p:sp>
          <p:nvSpPr>
            <p:cNvPr id="19" name="Fluxograma: Terminação 18"/>
            <p:cNvSpPr/>
            <p:nvPr/>
          </p:nvSpPr>
          <p:spPr bwMode="auto">
            <a:xfrm>
              <a:off x="4572007" y="5140326"/>
              <a:ext cx="1643070" cy="360362"/>
            </a:xfrm>
            <a:prstGeom prst="flowChartTerminator">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Fim</a:t>
              </a:r>
            </a:p>
          </p:txBody>
        </p:sp>
        <p:sp>
          <p:nvSpPr>
            <p:cNvPr id="20" name="Fluxograma: Conector 19"/>
            <p:cNvSpPr/>
            <p:nvPr/>
          </p:nvSpPr>
          <p:spPr bwMode="auto">
            <a:xfrm>
              <a:off x="5286385" y="4643438"/>
              <a:ext cx="214314" cy="214313"/>
            </a:xfrm>
            <a:prstGeom prst="flowChartConnector">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pt-BR"/>
            </a:p>
          </p:txBody>
        </p:sp>
        <p:cxnSp>
          <p:nvCxnSpPr>
            <p:cNvPr id="21" name="Conector angulado 21"/>
            <p:cNvCxnSpPr>
              <a:stCxn id="28" idx="1"/>
              <a:endCxn id="20" idx="6"/>
            </p:cNvCxnSpPr>
            <p:nvPr/>
          </p:nvCxnSpPr>
          <p:spPr bwMode="auto">
            <a:xfrm rot="5400000">
              <a:off x="5876145" y="3982242"/>
              <a:ext cx="392113" cy="114300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2" name="Conector angulado 21"/>
            <p:cNvCxnSpPr>
              <a:stCxn id="26" idx="1"/>
              <a:endCxn id="20" idx="2"/>
            </p:cNvCxnSpPr>
            <p:nvPr/>
          </p:nvCxnSpPr>
          <p:spPr bwMode="auto">
            <a:xfrm rot="16200000" flipH="1">
              <a:off x="4518825" y="3982242"/>
              <a:ext cx="392113" cy="114300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3" name="Conector angulado 22"/>
            <p:cNvCxnSpPr>
              <a:stCxn id="20" idx="4"/>
              <a:endCxn id="19" idx="0"/>
            </p:cNvCxnSpPr>
            <p:nvPr/>
          </p:nvCxnSpPr>
          <p:spPr bwMode="auto">
            <a:xfrm rot="5400000">
              <a:off x="5252254" y="4999832"/>
              <a:ext cx="282575"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6" name="Retângulo com Único Canto Aparado 25"/>
            <p:cNvSpPr/>
            <p:nvPr/>
          </p:nvSpPr>
          <p:spPr>
            <a:xfrm flipH="1">
              <a:off x="3286126" y="3643313"/>
              <a:ext cx="1714508" cy="714375"/>
            </a:xfrm>
            <a:prstGeom prst="snip1Rect">
              <a:avLst>
                <a:gd name="adj" fmla="val 29779"/>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0</a:t>
              </a:r>
            </a:p>
          </p:txBody>
        </p:sp>
        <p:sp>
          <p:nvSpPr>
            <p:cNvPr id="27" name="Paralelogramo 26"/>
            <p:cNvSpPr/>
            <p:nvPr/>
          </p:nvSpPr>
          <p:spPr>
            <a:xfrm>
              <a:off x="3357564" y="1643062"/>
              <a:ext cx="1571632" cy="357188"/>
            </a:xfrm>
            <a:prstGeom prst="parallelogram">
              <a:avLst>
                <a:gd name="adj" fmla="val 38521"/>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Ler N</a:t>
              </a:r>
            </a:p>
          </p:txBody>
        </p:sp>
        <p:sp>
          <p:nvSpPr>
            <p:cNvPr id="28" name="Retângulo com Único Canto Aparado 27"/>
            <p:cNvSpPr/>
            <p:nvPr/>
          </p:nvSpPr>
          <p:spPr>
            <a:xfrm flipH="1">
              <a:off x="5786450" y="3643313"/>
              <a:ext cx="1714508" cy="714375"/>
            </a:xfrm>
            <a:prstGeom prst="snip1Rect">
              <a:avLst>
                <a:gd name="adj" fmla="val 29779"/>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61443"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Exercícios com Fluxogramas</a:t>
            </a:r>
          </a:p>
        </p:txBody>
      </p:sp>
      <p:sp>
        <p:nvSpPr>
          <p:cNvPr id="61444" name="Rectangle 4"/>
          <p:cNvSpPr>
            <a:spLocks noGrp="1"/>
          </p:cNvSpPr>
          <p:nvPr>
            <p:ph type="body" idx="1"/>
          </p:nvPr>
        </p:nvSpPr>
        <p:spPr>
          <a:xfrm>
            <a:off x="0" y="692150"/>
            <a:ext cx="8820150" cy="720725"/>
          </a:xfrm>
        </p:spPr>
        <p:txBody>
          <a:bodyPr/>
          <a:lstStyle/>
          <a:p>
            <a:pPr>
              <a:buClr>
                <a:schemeClr val="accent1"/>
              </a:buClr>
              <a:buFont typeface="Wingdings" pitchFamily="2" charset="2"/>
              <a:buChar char="Ø"/>
            </a:pPr>
            <a:r>
              <a:rPr lang="pt-BR" altLang="pt-BR" smtClean="0"/>
              <a:t>Resolução 4</a:t>
            </a:r>
          </a:p>
        </p:txBody>
      </p:sp>
      <p:grpSp>
        <p:nvGrpSpPr>
          <p:cNvPr id="3" name="Grupo 37"/>
          <p:cNvGrpSpPr>
            <a:grpSpLocks/>
          </p:cNvGrpSpPr>
          <p:nvPr/>
        </p:nvGrpSpPr>
        <p:grpSpPr bwMode="auto">
          <a:xfrm>
            <a:off x="3059113" y="981075"/>
            <a:ext cx="4429125" cy="5643563"/>
            <a:chOff x="3071813" y="1000125"/>
            <a:chExt cx="4429125" cy="5643563"/>
          </a:xfrm>
        </p:grpSpPr>
        <p:sp>
          <p:nvSpPr>
            <p:cNvPr id="4" name="Fluxograma: Terminação 3"/>
            <p:cNvSpPr/>
            <p:nvPr/>
          </p:nvSpPr>
          <p:spPr bwMode="auto">
            <a:xfrm>
              <a:off x="3316288" y="1000125"/>
              <a:ext cx="1643062" cy="360363"/>
            </a:xfrm>
            <a:prstGeom prst="flowChartTerminator">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Inicio</a:t>
              </a:r>
            </a:p>
          </p:txBody>
        </p:sp>
        <p:sp>
          <p:nvSpPr>
            <p:cNvPr id="6" name="Fluxograma: Decisão 5"/>
            <p:cNvSpPr/>
            <p:nvPr/>
          </p:nvSpPr>
          <p:spPr bwMode="auto">
            <a:xfrm>
              <a:off x="3071813" y="2928938"/>
              <a:ext cx="2143125" cy="714375"/>
            </a:xfrm>
            <a:prstGeom prst="flowChartDecision">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Sexo = “H”</a:t>
              </a:r>
            </a:p>
          </p:txBody>
        </p:sp>
        <p:sp>
          <p:nvSpPr>
            <p:cNvPr id="7" name="Fluxograma: Processo 6"/>
            <p:cNvSpPr/>
            <p:nvPr/>
          </p:nvSpPr>
          <p:spPr bwMode="auto">
            <a:xfrm>
              <a:off x="5857875" y="3995738"/>
              <a:ext cx="1643063" cy="647700"/>
            </a:xfrm>
            <a:prstGeom prst="flowChartProcess">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err="1"/>
                <a:t>PesoId</a:t>
              </a:r>
              <a:r>
                <a:rPr lang="pt-BR" sz="1600" dirty="0"/>
                <a:t> &lt;- (72,7*</a:t>
              </a:r>
              <a:r>
                <a:rPr lang="pt-BR" sz="1600" dirty="0" err="1"/>
                <a:t>Alt</a:t>
              </a:r>
              <a:r>
                <a:rPr lang="pt-BR" sz="1600" dirty="0"/>
                <a:t>) - 58</a:t>
              </a:r>
            </a:p>
          </p:txBody>
        </p:sp>
        <p:sp>
          <p:nvSpPr>
            <p:cNvPr id="8" name="Fluxograma: Processo 7"/>
            <p:cNvSpPr/>
            <p:nvPr/>
          </p:nvSpPr>
          <p:spPr bwMode="auto">
            <a:xfrm>
              <a:off x="3321050" y="3995738"/>
              <a:ext cx="1643063" cy="647700"/>
            </a:xfrm>
            <a:prstGeom prst="flowChartProcess">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err="1"/>
                <a:t>PesoId</a:t>
              </a:r>
              <a:r>
                <a:rPr lang="pt-BR" sz="1600" dirty="0"/>
                <a:t> &lt;- (62,1*</a:t>
              </a:r>
              <a:r>
                <a:rPr lang="pt-BR" sz="1600" dirty="0" err="1"/>
                <a:t>Alt</a:t>
              </a:r>
              <a:r>
                <a:rPr lang="pt-BR" sz="1600" dirty="0"/>
                <a:t>) - 44,7</a:t>
              </a:r>
            </a:p>
          </p:txBody>
        </p:sp>
        <p:cxnSp>
          <p:nvCxnSpPr>
            <p:cNvPr id="9" name="Conector angulado 8"/>
            <p:cNvCxnSpPr>
              <a:stCxn id="4" idx="2"/>
              <a:endCxn id="29" idx="0"/>
            </p:cNvCxnSpPr>
            <p:nvPr/>
          </p:nvCxnSpPr>
          <p:spPr bwMode="auto">
            <a:xfrm rot="16200000" flipH="1">
              <a:off x="3998912" y="1498601"/>
              <a:ext cx="282575" cy="635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0" name="Conector angulado 9"/>
            <p:cNvCxnSpPr>
              <a:stCxn id="29" idx="4"/>
              <a:endCxn id="30" idx="0"/>
            </p:cNvCxnSpPr>
            <p:nvPr/>
          </p:nvCxnSpPr>
          <p:spPr bwMode="auto">
            <a:xfrm rot="5400000">
              <a:off x="3999707" y="2142331"/>
              <a:ext cx="285750"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1" name="Conector angulado 10"/>
            <p:cNvCxnSpPr>
              <a:endCxn id="8" idx="0"/>
            </p:cNvCxnSpPr>
            <p:nvPr/>
          </p:nvCxnSpPr>
          <p:spPr bwMode="auto">
            <a:xfrm rot="5400000">
              <a:off x="3967163" y="3819525"/>
              <a:ext cx="350838" cy="158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2" name="Conector angulado 21"/>
            <p:cNvCxnSpPr>
              <a:endCxn id="7" idx="0"/>
            </p:cNvCxnSpPr>
            <p:nvPr/>
          </p:nvCxnSpPr>
          <p:spPr bwMode="auto">
            <a:xfrm>
              <a:off x="5214938" y="3286125"/>
              <a:ext cx="1463675" cy="709613"/>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61475" name="CaixaDeTexto 12"/>
            <p:cNvSpPr txBox="1">
              <a:spLocks noChangeArrowheads="1"/>
            </p:cNvSpPr>
            <p:nvPr/>
          </p:nvSpPr>
          <p:spPr bwMode="auto">
            <a:xfrm>
              <a:off x="5132388" y="3022600"/>
              <a:ext cx="490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r>
                <a:rPr lang="pt-BR" altLang="pt-BR" sz="1400">
                  <a:latin typeface="Arial" charset="0"/>
                </a:rPr>
                <a:t>Sim</a:t>
              </a:r>
            </a:p>
          </p:txBody>
        </p:sp>
        <p:sp>
          <p:nvSpPr>
            <p:cNvPr id="61476" name="CaixaDeTexto 13"/>
            <p:cNvSpPr txBox="1">
              <a:spLocks noChangeArrowheads="1"/>
            </p:cNvSpPr>
            <p:nvPr/>
          </p:nvSpPr>
          <p:spPr bwMode="auto">
            <a:xfrm>
              <a:off x="4143376" y="3571875"/>
              <a:ext cx="509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r>
                <a:rPr lang="pt-BR" altLang="pt-BR" sz="1400">
                  <a:latin typeface="Arial" charset="0"/>
                </a:rPr>
                <a:t>Não</a:t>
              </a:r>
            </a:p>
          </p:txBody>
        </p:sp>
        <p:cxnSp>
          <p:nvCxnSpPr>
            <p:cNvPr id="15" name="Conector angulado 14"/>
            <p:cNvCxnSpPr>
              <a:stCxn id="18" idx="4"/>
              <a:endCxn id="28" idx="3"/>
            </p:cNvCxnSpPr>
            <p:nvPr/>
          </p:nvCxnSpPr>
          <p:spPr bwMode="auto">
            <a:xfrm rot="5400000">
              <a:off x="5178425" y="5284788"/>
              <a:ext cx="428625" cy="317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7" name="Fluxograma: Terminação 16"/>
            <p:cNvSpPr/>
            <p:nvPr/>
          </p:nvSpPr>
          <p:spPr bwMode="auto">
            <a:xfrm>
              <a:off x="4572000" y="6283325"/>
              <a:ext cx="1643063" cy="360363"/>
            </a:xfrm>
            <a:prstGeom prst="flowChartTerminator">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Fim</a:t>
              </a:r>
            </a:p>
          </p:txBody>
        </p:sp>
        <p:sp>
          <p:nvSpPr>
            <p:cNvPr id="18" name="Fluxograma: Conector 17"/>
            <p:cNvSpPr/>
            <p:nvPr/>
          </p:nvSpPr>
          <p:spPr bwMode="auto">
            <a:xfrm>
              <a:off x="5286375" y="4857750"/>
              <a:ext cx="214313" cy="214313"/>
            </a:xfrm>
            <a:prstGeom prst="flowChartConnector">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pt-BR"/>
            </a:p>
          </p:txBody>
        </p:sp>
        <p:cxnSp>
          <p:nvCxnSpPr>
            <p:cNvPr id="19" name="Conector angulado 21"/>
            <p:cNvCxnSpPr>
              <a:stCxn id="7" idx="2"/>
              <a:endCxn id="18" idx="6"/>
            </p:cNvCxnSpPr>
            <p:nvPr/>
          </p:nvCxnSpPr>
          <p:spPr bwMode="auto">
            <a:xfrm rot="5400000">
              <a:off x="5928520" y="4215606"/>
              <a:ext cx="322262" cy="117792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0" name="Conector angulado 21"/>
            <p:cNvCxnSpPr>
              <a:stCxn id="8" idx="2"/>
              <a:endCxn id="18" idx="2"/>
            </p:cNvCxnSpPr>
            <p:nvPr/>
          </p:nvCxnSpPr>
          <p:spPr bwMode="auto">
            <a:xfrm rot="16200000" flipH="1">
              <a:off x="4553744" y="4233069"/>
              <a:ext cx="322262" cy="114300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1" name="Conector angulado 20"/>
            <p:cNvCxnSpPr>
              <a:stCxn id="28" idx="1"/>
              <a:endCxn id="17" idx="0"/>
            </p:cNvCxnSpPr>
            <p:nvPr/>
          </p:nvCxnSpPr>
          <p:spPr bwMode="auto">
            <a:xfrm rot="16200000" flipH="1">
              <a:off x="5215732" y="6104731"/>
              <a:ext cx="354012" cy="317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3" name="Conector angulado 22"/>
            <p:cNvCxnSpPr/>
            <p:nvPr/>
          </p:nvCxnSpPr>
          <p:spPr bwMode="auto">
            <a:xfrm rot="16200000" flipH="1">
              <a:off x="3998912" y="2784476"/>
              <a:ext cx="282575" cy="635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8" name="Retângulo com Único Canto Aparado 27"/>
            <p:cNvSpPr/>
            <p:nvPr/>
          </p:nvSpPr>
          <p:spPr>
            <a:xfrm flipH="1">
              <a:off x="4533900" y="5500688"/>
              <a:ext cx="1714500" cy="428625"/>
            </a:xfrm>
            <a:prstGeom prst="snip1Rect">
              <a:avLst>
                <a:gd name="adj" fmla="val 29779"/>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err="1"/>
                <a:t>Pesold</a:t>
              </a:r>
              <a:endParaRPr lang="pt-BR" sz="1600" dirty="0"/>
            </a:p>
          </p:txBody>
        </p:sp>
        <p:sp>
          <p:nvSpPr>
            <p:cNvPr id="29" name="Paralelogramo 28"/>
            <p:cNvSpPr/>
            <p:nvPr/>
          </p:nvSpPr>
          <p:spPr>
            <a:xfrm>
              <a:off x="3357563" y="1643063"/>
              <a:ext cx="1571625" cy="357187"/>
            </a:xfrm>
            <a:prstGeom prst="parallelogram">
              <a:avLst>
                <a:gd name="adj" fmla="val 38521"/>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Ler </a:t>
              </a:r>
              <a:r>
                <a:rPr lang="pt-BR" sz="1600" dirty="0" err="1"/>
                <a:t>Alt</a:t>
              </a:r>
              <a:endParaRPr lang="pt-BR" sz="1600" dirty="0"/>
            </a:p>
          </p:txBody>
        </p:sp>
        <p:sp>
          <p:nvSpPr>
            <p:cNvPr id="30" name="Paralelogramo 29"/>
            <p:cNvSpPr/>
            <p:nvPr/>
          </p:nvSpPr>
          <p:spPr>
            <a:xfrm>
              <a:off x="3357563" y="2286000"/>
              <a:ext cx="1571625" cy="357188"/>
            </a:xfrm>
            <a:prstGeom prst="parallelogram">
              <a:avLst>
                <a:gd name="adj" fmla="val 38521"/>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pt-BR" sz="1600" dirty="0"/>
                <a:t>Ler Sexo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33795"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Exercícios com Fluxogramas</a:t>
            </a:r>
          </a:p>
        </p:txBody>
      </p:sp>
      <p:sp>
        <p:nvSpPr>
          <p:cNvPr id="33796" name="Rectangle 4"/>
          <p:cNvSpPr>
            <a:spLocks noGrp="1"/>
          </p:cNvSpPr>
          <p:nvPr>
            <p:ph type="body" idx="1"/>
          </p:nvPr>
        </p:nvSpPr>
        <p:spPr>
          <a:xfrm>
            <a:off x="0" y="692150"/>
            <a:ext cx="8820150" cy="5903913"/>
          </a:xfrm>
        </p:spPr>
        <p:txBody>
          <a:bodyPr/>
          <a:lstStyle/>
          <a:p>
            <a:pPr marL="533400" indent="-533400">
              <a:lnSpc>
                <a:spcPct val="90000"/>
              </a:lnSpc>
              <a:buClr>
                <a:schemeClr val="accent1"/>
              </a:buClr>
              <a:buFont typeface="Wingdings" pitchFamily="2" charset="2"/>
              <a:buChar char="Ø"/>
            </a:pPr>
            <a:r>
              <a:rPr lang="pt-BR" altLang="pt-BR" smtClean="0">
                <a:latin typeface="Arial" charset="0"/>
                <a:cs typeface="Arial" charset="0"/>
              </a:rPr>
              <a:t>Exercícios 5</a:t>
            </a:r>
          </a:p>
          <a:p>
            <a:pPr marL="914400" lvl="1" indent="-457200">
              <a:lnSpc>
                <a:spcPct val="90000"/>
              </a:lnSpc>
              <a:buClr>
                <a:schemeClr val="accent1"/>
              </a:buClr>
              <a:buFont typeface="Wingdings" pitchFamily="2" charset="2"/>
              <a:buChar char="v"/>
            </a:pPr>
            <a:r>
              <a:rPr lang="pt-BR" altLang="pt-BR" smtClean="0">
                <a:latin typeface="Arial" charset="0"/>
                <a:cs typeface="Arial" charset="0"/>
              </a:rPr>
              <a:t>João Papo-de-Pescador, homem de bem, comprou um microcomputador para controlar o rendimento diário de seu trabalho. Toda vez que ele traz um peso de peixes maior que o estabelecido pelo regulamento de pesca do estado de São Paulo (50 quilos) deve pagar um multa de R$ 4,00 por quilo excedente. João precisa que você faça um diagrama de blocos que leia a variável P (peso de peixes) e verifique se há excesso. Se houver, gravar na variável E (Excesso) e na variável M o valor da multa que João deverá pagar. Caso contrário mostrar tais variáveis com o conteúdo ZERO.</a:t>
            </a:r>
          </a:p>
          <a:p>
            <a:pPr marL="533400" indent="-533400">
              <a:lnSpc>
                <a:spcPct val="90000"/>
              </a:lnSpc>
              <a:buClr>
                <a:schemeClr val="accent1"/>
              </a:buClr>
              <a:buFont typeface="Wingdings" pitchFamily="2" charset="2"/>
              <a:buChar char="Ø"/>
            </a:pPr>
            <a:endParaRPr lang="pt-BR" altLang="pt-BR" sz="28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70659"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Exercícios com Fluxogramas</a:t>
            </a:r>
          </a:p>
        </p:txBody>
      </p:sp>
      <p:sp>
        <p:nvSpPr>
          <p:cNvPr id="70660" name="Rectangle 4"/>
          <p:cNvSpPr>
            <a:spLocks noGrp="1"/>
          </p:cNvSpPr>
          <p:nvPr>
            <p:ph type="body" idx="1"/>
          </p:nvPr>
        </p:nvSpPr>
        <p:spPr>
          <a:xfrm>
            <a:off x="0" y="692150"/>
            <a:ext cx="8820150" cy="936625"/>
          </a:xfrm>
        </p:spPr>
        <p:txBody>
          <a:bodyPr/>
          <a:lstStyle/>
          <a:p>
            <a:pPr marL="533400" indent="-533400">
              <a:lnSpc>
                <a:spcPct val="80000"/>
              </a:lnSpc>
              <a:buClr>
                <a:schemeClr val="accent1"/>
              </a:buClr>
              <a:buFont typeface="Wingdings" pitchFamily="2" charset="2"/>
              <a:buChar char="Ø"/>
            </a:pPr>
            <a:r>
              <a:rPr lang="pt-BR" altLang="pt-BR" sz="2800" smtClean="0">
                <a:latin typeface="Arial" charset="0"/>
                <a:cs typeface="Arial" charset="0"/>
              </a:rPr>
              <a:t>Resolução 5</a:t>
            </a:r>
          </a:p>
          <a:p>
            <a:pPr marL="533400" indent="-533400">
              <a:lnSpc>
                <a:spcPct val="80000"/>
              </a:lnSpc>
              <a:buFont typeface="Century Schoolbook" pitchFamily="18" charset="0"/>
              <a:buNone/>
            </a:pPr>
            <a:r>
              <a:rPr lang="pt-BR" altLang="pt-BR" sz="2800" smtClean="0">
                <a:latin typeface="Arial" charset="0"/>
                <a:cs typeface="Arial" charset="0"/>
              </a:rPr>
              <a:t>	</a:t>
            </a:r>
            <a:endParaRPr lang="pt-BR" altLang="pt-BR" sz="2400" smtClean="0"/>
          </a:p>
        </p:txBody>
      </p:sp>
      <p:pic>
        <p:nvPicPr>
          <p:cNvPr id="70661" name="Picture 2" descr="C:\Users\Fuschilo\Desktop\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975" y="692150"/>
            <a:ext cx="4806950"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71683"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Exercícios com Fluxogramas</a:t>
            </a:r>
          </a:p>
        </p:txBody>
      </p:sp>
      <p:sp>
        <p:nvSpPr>
          <p:cNvPr id="71684" name="Rectangle 4"/>
          <p:cNvSpPr>
            <a:spLocks noGrp="1"/>
          </p:cNvSpPr>
          <p:nvPr>
            <p:ph type="body" idx="1"/>
          </p:nvPr>
        </p:nvSpPr>
        <p:spPr>
          <a:xfrm>
            <a:off x="0" y="692150"/>
            <a:ext cx="8820150" cy="5903913"/>
          </a:xfrm>
        </p:spPr>
        <p:txBody>
          <a:bodyPr/>
          <a:lstStyle/>
          <a:p>
            <a:pPr marL="533400" indent="-533400">
              <a:buClr>
                <a:schemeClr val="accent1"/>
              </a:buClr>
              <a:buFont typeface="Wingdings" pitchFamily="2" charset="2"/>
              <a:buChar char="Ø"/>
            </a:pPr>
            <a:r>
              <a:rPr lang="pt-BR" altLang="pt-BR" smtClean="0">
                <a:latin typeface="Arial" charset="0"/>
                <a:cs typeface="Arial" charset="0"/>
              </a:rPr>
              <a:t>Exercícios 6</a:t>
            </a:r>
          </a:p>
          <a:p>
            <a:pPr marL="914400" lvl="1" indent="-457200">
              <a:buClr>
                <a:schemeClr val="accent1"/>
              </a:buClr>
              <a:buFont typeface="Wingdings" pitchFamily="2" charset="2"/>
              <a:buChar char="v"/>
            </a:pPr>
            <a:r>
              <a:rPr lang="pt-BR" altLang="pt-BR" smtClean="0">
                <a:latin typeface="Arial" charset="0"/>
                <a:cs typeface="Arial" charset="0"/>
              </a:rPr>
              <a:t>Elabore um diagrama de bloco que leia as variáveis C e N, respectivamente código e número de horas trabalhadas de um operário. E calcule o salário sabendo-se que ele ganha R$ 10,00 por hora. Quando o número de horas exceder a 50 calcule o excesso de pagamento armazenando-o na variável E, caso contrário zerar tal variável. A hora excedente de trabalho vale R$ 20,00. No final do processamento imprimir o salário total e o salário excedente.</a:t>
            </a:r>
            <a:endParaRPr lang="pt-BR" altLang="pt-BR" sz="2400" smtClean="0"/>
          </a:p>
          <a:p>
            <a:pPr marL="533400" indent="-533400">
              <a:buClr>
                <a:schemeClr val="accent1"/>
              </a:buClr>
              <a:buFont typeface="Wingdings" pitchFamily="2" charset="2"/>
              <a:buChar char="Ø"/>
            </a:pPr>
            <a:endParaRPr lang="pt-BR" altLang="pt-BR" sz="2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34819"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Exercícios com Fluxogramas</a:t>
            </a:r>
          </a:p>
        </p:txBody>
      </p:sp>
      <p:sp>
        <p:nvSpPr>
          <p:cNvPr id="34820" name="Rectangle 4"/>
          <p:cNvSpPr>
            <a:spLocks noGrp="1"/>
          </p:cNvSpPr>
          <p:nvPr>
            <p:ph type="body" idx="1"/>
          </p:nvPr>
        </p:nvSpPr>
        <p:spPr>
          <a:xfrm>
            <a:off x="0" y="692150"/>
            <a:ext cx="8820150" cy="649288"/>
          </a:xfrm>
        </p:spPr>
        <p:txBody>
          <a:bodyPr/>
          <a:lstStyle/>
          <a:p>
            <a:pPr>
              <a:buClr>
                <a:schemeClr val="accent1"/>
              </a:buClr>
              <a:buFont typeface="Wingdings" pitchFamily="2" charset="2"/>
              <a:buChar char="Ø"/>
            </a:pPr>
            <a:r>
              <a:rPr lang="pt-BR" altLang="pt-BR" smtClean="0">
                <a:latin typeface="Arial" charset="0"/>
                <a:cs typeface="Arial" charset="0"/>
              </a:rPr>
              <a:t>Resolução 6</a:t>
            </a:r>
          </a:p>
        </p:txBody>
      </p:sp>
      <p:pic>
        <p:nvPicPr>
          <p:cNvPr id="34821" name="Imagem 3" descr="002.png"/>
          <p:cNvPicPr>
            <a:picLocks noChangeAspect="1"/>
          </p:cNvPicPr>
          <p:nvPr/>
        </p:nvPicPr>
        <p:blipFill>
          <a:blip r:embed="rId2">
            <a:extLst>
              <a:ext uri="{28A0092B-C50C-407E-A947-70E740481C1C}">
                <a14:useLocalDpi xmlns:a14="http://schemas.microsoft.com/office/drawing/2010/main" val="0"/>
              </a:ext>
            </a:extLst>
          </a:blip>
          <a:srcRect l="3906" t="3090" r="3906" b="3400"/>
          <a:stretch>
            <a:fillRect/>
          </a:stretch>
        </p:blipFill>
        <p:spPr bwMode="auto">
          <a:xfrm>
            <a:off x="0" y="1628775"/>
            <a:ext cx="91440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49155"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em Estruturas de Repetição</a:t>
            </a:r>
          </a:p>
        </p:txBody>
      </p:sp>
      <p:sp>
        <p:nvSpPr>
          <p:cNvPr id="49156" name="Rectangle 4"/>
          <p:cNvSpPr>
            <a:spLocks noGrp="1"/>
          </p:cNvSpPr>
          <p:nvPr>
            <p:ph type="body" idx="1"/>
          </p:nvPr>
        </p:nvSpPr>
        <p:spPr>
          <a:xfrm>
            <a:off x="0" y="692150"/>
            <a:ext cx="8820150" cy="5903913"/>
          </a:xfrm>
        </p:spPr>
        <p:txBody>
          <a:bodyPr/>
          <a:lstStyle/>
          <a:p>
            <a:pPr>
              <a:lnSpc>
                <a:spcPct val="90000"/>
              </a:lnSpc>
            </a:pPr>
            <a:r>
              <a:rPr lang="pt-BR" altLang="pt-BR" smtClean="0">
                <a:latin typeface="Arial" charset="0"/>
                <a:cs typeface="Arial" charset="0"/>
              </a:rPr>
              <a:t>Utilizamos os comandos de repetição quando desejamos que um determinado conjunto de instruções ou comandos sejam executados um número definido ou indefinido de vezes, ou enquanto um determinado estado de coisas prevalecer ou até que seja alcançado.</a:t>
            </a:r>
          </a:p>
          <a:p>
            <a:pPr>
              <a:lnSpc>
                <a:spcPct val="90000"/>
              </a:lnSpc>
            </a:pPr>
            <a:r>
              <a:rPr lang="pt-BR" altLang="pt-BR" smtClean="0">
                <a:latin typeface="Arial" charset="0"/>
                <a:cs typeface="Arial" charset="0"/>
              </a:rPr>
              <a:t>Trabalharemos com modelos de comandos de repetição:</a:t>
            </a:r>
          </a:p>
          <a:p>
            <a:pPr lvl="1">
              <a:lnSpc>
                <a:spcPct val="90000"/>
              </a:lnSpc>
            </a:pPr>
            <a:r>
              <a:rPr lang="pt-BR" altLang="pt-BR" smtClean="0">
                <a:latin typeface="Arial" charset="0"/>
                <a:cs typeface="Arial" charset="0"/>
              </a:rPr>
              <a:t>Enquanto x, processar;</a:t>
            </a:r>
          </a:p>
          <a:p>
            <a:pPr lvl="1">
              <a:lnSpc>
                <a:spcPct val="90000"/>
              </a:lnSpc>
            </a:pPr>
            <a:r>
              <a:rPr lang="pt-BR" altLang="pt-BR" smtClean="0">
                <a:latin typeface="Arial" charset="0"/>
                <a:cs typeface="Arial" charset="0"/>
              </a:rPr>
              <a:t>Para x, processar;</a:t>
            </a:r>
          </a:p>
          <a:p>
            <a:pPr lvl="1">
              <a:lnSpc>
                <a:spcPct val="90000"/>
              </a:lnSpc>
            </a:pPr>
            <a:r>
              <a:rPr lang="pt-BR" altLang="pt-BR" smtClean="0">
                <a:latin typeface="Arial" charset="0"/>
                <a:cs typeface="Arial" charset="0"/>
              </a:rPr>
              <a:t>Processar ..., Enquanto x;</a:t>
            </a:r>
          </a:p>
          <a:p>
            <a:pPr lvl="1">
              <a:lnSpc>
                <a:spcPct val="90000"/>
              </a:lnSpc>
            </a:pPr>
            <a:r>
              <a:rPr lang="pt-BR" altLang="pt-BR" smtClean="0">
                <a:latin typeface="Arial" charset="0"/>
                <a:cs typeface="Arial" charset="0"/>
              </a:rPr>
              <a:t>Processar ..., Até que x.</a:t>
            </a:r>
          </a:p>
          <a:p>
            <a:pPr lvl="1">
              <a:lnSpc>
                <a:spcPct val="90000"/>
              </a:lnSpc>
            </a:pPr>
            <a:endParaRPr lang="pt-BR" altLang="pt-BR" sz="2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112643"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 Estruturas</a:t>
            </a:r>
          </a:p>
        </p:txBody>
      </p:sp>
      <p:sp>
        <p:nvSpPr>
          <p:cNvPr id="112644" name="Rectangle 4"/>
          <p:cNvSpPr>
            <a:spLocks noGrp="1"/>
          </p:cNvSpPr>
          <p:nvPr>
            <p:ph type="body" idx="1"/>
          </p:nvPr>
        </p:nvSpPr>
        <p:spPr>
          <a:xfrm>
            <a:off x="0" y="692150"/>
            <a:ext cx="8820150" cy="5903913"/>
          </a:xfrm>
        </p:spPr>
        <p:txBody>
          <a:bodyPr/>
          <a:lstStyle/>
          <a:p>
            <a:pPr>
              <a:buClr>
                <a:schemeClr val="accent1"/>
              </a:buClr>
              <a:buFont typeface="Wingdings" pitchFamily="2" charset="2"/>
              <a:buChar char="Ø"/>
            </a:pPr>
            <a:r>
              <a:rPr lang="pt-BR" altLang="pt-BR" sz="2800" smtClean="0">
                <a:latin typeface="Arial" charset="0"/>
                <a:cs typeface="Arial" charset="0"/>
              </a:rPr>
              <a:t>Estruturas de Decisão e Repetição (Revisão) </a:t>
            </a:r>
          </a:p>
          <a:p>
            <a:pPr lvl="1">
              <a:buClr>
                <a:schemeClr val="accent1"/>
              </a:buClr>
              <a:buFont typeface="Wingdings" pitchFamily="2" charset="2"/>
              <a:buChar char="v"/>
            </a:pPr>
            <a:r>
              <a:rPr lang="pt-BR" altLang="pt-BR" sz="3200" smtClean="0">
                <a:latin typeface="Arial" charset="0"/>
                <a:cs typeface="Arial" charset="0"/>
              </a:rPr>
              <a:t>Como vimos anteriormente em “Operações Lógicas”, verificamos que na maioria das vezes necessitamos tomar decisões no andamento do algoritmo.</a:t>
            </a:r>
          </a:p>
          <a:p>
            <a:pPr lvl="1">
              <a:buClr>
                <a:schemeClr val="accent1"/>
              </a:buClr>
              <a:buFont typeface="Wingdings" pitchFamily="2" charset="2"/>
              <a:buChar char="v"/>
            </a:pPr>
            <a:r>
              <a:rPr lang="pt-BR" altLang="pt-BR" sz="3200" smtClean="0">
                <a:latin typeface="Arial" charset="0"/>
                <a:cs typeface="Arial" charset="0"/>
              </a:rPr>
              <a:t>Essas decisões interferem diretamente no andamento do programa.</a:t>
            </a:r>
          </a:p>
          <a:p>
            <a:pPr lvl="1">
              <a:buClr>
                <a:schemeClr val="accent1"/>
              </a:buClr>
              <a:buFont typeface="Wingdings" pitchFamily="2" charset="2"/>
              <a:buChar char="v"/>
            </a:pPr>
            <a:r>
              <a:rPr lang="pt-BR" altLang="pt-BR" sz="3200" smtClean="0">
                <a:latin typeface="Arial" charset="0"/>
                <a:cs typeface="Arial" charset="0"/>
              </a:rPr>
              <a:t>Trabalharemos com dois tipos de estrutura:</a:t>
            </a:r>
          </a:p>
          <a:p>
            <a:pPr lvl="2">
              <a:buClr>
                <a:schemeClr val="accent1"/>
              </a:buClr>
              <a:buFont typeface="Arial" charset="0"/>
              <a:buChar char="−"/>
            </a:pPr>
            <a:r>
              <a:rPr lang="pt-BR" altLang="pt-BR" sz="2800" smtClean="0">
                <a:latin typeface="Arial" charset="0"/>
                <a:cs typeface="Arial" charset="0"/>
              </a:rPr>
              <a:t>A estrutura de Decisão</a:t>
            </a:r>
          </a:p>
          <a:p>
            <a:pPr lvl="2">
              <a:buClr>
                <a:schemeClr val="accent1"/>
              </a:buClr>
              <a:buFont typeface="Arial" charset="0"/>
              <a:buChar char="−"/>
            </a:pPr>
            <a:r>
              <a:rPr lang="pt-BR" altLang="pt-BR" sz="2800" smtClean="0">
                <a:latin typeface="Arial" charset="0"/>
                <a:cs typeface="Arial" charset="0"/>
              </a:rPr>
              <a:t>A estrutura de Repetição</a:t>
            </a:r>
          </a:p>
          <a:p>
            <a:pPr lvl="1">
              <a:buClr>
                <a:schemeClr val="accent1"/>
              </a:buClr>
              <a:buFont typeface="Wingdings" pitchFamily="2" charset="2"/>
              <a:buChar char="Ø"/>
            </a:pPr>
            <a:endParaRPr lang="pt-BR" altLang="pt-BR" sz="240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48131"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em Estruturas de Repetição</a:t>
            </a:r>
          </a:p>
        </p:txBody>
      </p:sp>
      <p:sp>
        <p:nvSpPr>
          <p:cNvPr id="48132" name="Rectangle 4"/>
          <p:cNvSpPr>
            <a:spLocks noGrp="1"/>
          </p:cNvSpPr>
          <p:nvPr>
            <p:ph type="body" idx="1"/>
          </p:nvPr>
        </p:nvSpPr>
        <p:spPr>
          <a:xfrm>
            <a:off x="0" y="692150"/>
            <a:ext cx="9144000" cy="5903913"/>
          </a:xfrm>
        </p:spPr>
        <p:txBody>
          <a:bodyPr/>
          <a:lstStyle/>
          <a:p>
            <a:pPr>
              <a:buClr>
                <a:schemeClr val="accent1"/>
              </a:buClr>
              <a:buFont typeface="Wingdings" pitchFamily="2" charset="2"/>
              <a:buChar char="Ø"/>
            </a:pPr>
            <a:r>
              <a:rPr lang="pt-BR" altLang="pt-BR" sz="2800" smtClean="0">
                <a:latin typeface="Arial" charset="0"/>
                <a:cs typeface="Arial" charset="0"/>
              </a:rPr>
              <a:t>ENQUANTO X, PROCESSAR</a:t>
            </a:r>
          </a:p>
          <a:p>
            <a:pPr lvl="1">
              <a:buClr>
                <a:schemeClr val="accent1"/>
              </a:buClr>
              <a:buFont typeface="Wingdings" pitchFamily="2" charset="2"/>
              <a:buChar char="v"/>
            </a:pPr>
            <a:r>
              <a:rPr lang="pt-BR" altLang="pt-BR" sz="3200" smtClean="0">
                <a:latin typeface="Arial" charset="0"/>
                <a:cs typeface="Arial" charset="0"/>
              </a:rPr>
              <a:t>Neste caso, o bloco de operações será executado enquanto a condição x for verdadeira.</a:t>
            </a:r>
          </a:p>
          <a:p>
            <a:pPr lvl="1">
              <a:buClr>
                <a:schemeClr val="accent1"/>
              </a:buClr>
              <a:buFont typeface="Wingdings" pitchFamily="2" charset="2"/>
              <a:buChar char="v"/>
            </a:pPr>
            <a:r>
              <a:rPr lang="pt-BR" altLang="pt-BR" sz="3200" smtClean="0">
                <a:latin typeface="Arial" charset="0"/>
                <a:cs typeface="Arial" charset="0"/>
              </a:rPr>
              <a:t>O teste da condição será sempre realizado antes de qualquer operação.</a:t>
            </a:r>
          </a:p>
          <a:p>
            <a:pPr lvl="1">
              <a:buClr>
                <a:schemeClr val="accent1"/>
              </a:buClr>
              <a:buFont typeface="Wingdings" pitchFamily="2" charset="2"/>
              <a:buChar char="v"/>
            </a:pPr>
            <a:r>
              <a:rPr lang="pt-BR" altLang="pt-BR" sz="3200" smtClean="0">
                <a:latin typeface="Arial" charset="0"/>
                <a:cs typeface="Arial" charset="0"/>
              </a:rPr>
              <a:t>Enquanto a condição for verdadeira o processo se repete. </a:t>
            </a:r>
          </a:p>
          <a:p>
            <a:pPr lvl="1">
              <a:buClr>
                <a:schemeClr val="accent1"/>
              </a:buClr>
              <a:buFont typeface="Wingdings" pitchFamily="2" charset="2"/>
              <a:buChar char="v"/>
            </a:pPr>
            <a:r>
              <a:rPr lang="pt-BR" altLang="pt-BR" sz="3200" smtClean="0">
                <a:latin typeface="Arial" charset="0"/>
                <a:cs typeface="Arial" charset="0"/>
              </a:rPr>
              <a:t>Podemos utilizar essa estrutura para trabalharmos com contadores.</a:t>
            </a:r>
          </a:p>
          <a:p>
            <a:pPr lvl="2">
              <a:buClr>
                <a:schemeClr val="accent1"/>
              </a:buClr>
              <a:buFont typeface="Wingdings" pitchFamily="2" charset="2"/>
              <a:buChar char="ü"/>
            </a:pPr>
            <a:r>
              <a:rPr lang="pt-BR" altLang="pt-BR" sz="2800" smtClean="0">
                <a:latin typeface="Arial" charset="0"/>
                <a:cs typeface="Arial" charset="0"/>
              </a:rPr>
              <a:t>Vejamos o FLUXOGRAMA e no PORTUGOL</a:t>
            </a:r>
            <a:endParaRPr lang="pt-BR" altLang="pt-BR" sz="2000" smtClean="0">
              <a:latin typeface="Arial" charset="0"/>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47107"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em Estruturas de Repetição</a:t>
            </a:r>
          </a:p>
        </p:txBody>
      </p:sp>
      <p:sp>
        <p:nvSpPr>
          <p:cNvPr id="47108" name="Rectangle 4"/>
          <p:cNvSpPr>
            <a:spLocks noGrp="1"/>
          </p:cNvSpPr>
          <p:nvPr>
            <p:ph type="body" idx="1"/>
          </p:nvPr>
        </p:nvSpPr>
        <p:spPr>
          <a:xfrm>
            <a:off x="0" y="692150"/>
            <a:ext cx="8820150" cy="576263"/>
          </a:xfrm>
        </p:spPr>
        <p:txBody>
          <a:bodyPr/>
          <a:lstStyle/>
          <a:p>
            <a:pPr>
              <a:lnSpc>
                <a:spcPct val="90000"/>
              </a:lnSpc>
              <a:buClr>
                <a:schemeClr val="accent1"/>
              </a:buClr>
              <a:buFont typeface="Wingdings" pitchFamily="2" charset="2"/>
              <a:buChar char="Ø"/>
            </a:pPr>
            <a:r>
              <a:rPr lang="pt-BR" altLang="pt-BR" smtClean="0"/>
              <a:t>Exemplo: Fluxograma e Portugol</a:t>
            </a:r>
          </a:p>
        </p:txBody>
      </p:sp>
      <p:pic>
        <p:nvPicPr>
          <p:cNvPr id="47109" name="Picture 2" descr="D:\_Documentos\CEFET\Logica Algoritmos e Desenvolvimento de Aplic\Portugol\help\enqua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628775"/>
            <a:ext cx="3478213"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Espaço Reservado para Conteúdo 5"/>
          <p:cNvSpPr>
            <a:spLocks/>
          </p:cNvSpPr>
          <p:nvPr/>
        </p:nvSpPr>
        <p:spPr bwMode="auto">
          <a:xfrm>
            <a:off x="4429125" y="1484313"/>
            <a:ext cx="4535488"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a:spcBef>
                <a:spcPct val="20000"/>
              </a:spcBef>
              <a:buFont typeface="Arial" charset="0"/>
              <a:buChar char="•"/>
              <a:defRPr sz="2400">
                <a:solidFill>
                  <a:schemeClr val="tx1"/>
                </a:solidFill>
                <a:latin typeface="Calibri" pitchFamily="34" charset="0"/>
              </a:defRPr>
            </a:lvl1pPr>
            <a:lvl2pPr marL="742950" indent="-285750" algn="l">
              <a:spcBef>
                <a:spcPct val="20000"/>
              </a:spcBef>
              <a:buFont typeface="Arial" charset="0"/>
              <a:buChar char="–"/>
              <a:defRPr sz="2000">
                <a:solidFill>
                  <a:schemeClr val="tx1"/>
                </a:solidFill>
                <a:latin typeface="Calibri" pitchFamily="34" charset="0"/>
              </a:defRPr>
            </a:lvl2pPr>
            <a:lvl3pPr marL="1143000" indent="-228600" algn="l">
              <a:spcBef>
                <a:spcPct val="20000"/>
              </a:spcBef>
              <a:buFont typeface="Arial" charset="0"/>
              <a:buChar char="•"/>
              <a:defRPr>
                <a:solidFill>
                  <a:schemeClr val="tx1"/>
                </a:solidFill>
                <a:latin typeface="Calibri" pitchFamily="34" charset="0"/>
              </a:defRPr>
            </a:lvl3pPr>
            <a:lvl4pPr marL="1600200" indent="-228600" algn="l">
              <a:spcBef>
                <a:spcPct val="20000"/>
              </a:spcBef>
              <a:buFont typeface="Arial" charset="0"/>
              <a:buChar char="–"/>
              <a:defRPr sz="1600">
                <a:solidFill>
                  <a:schemeClr val="tx1"/>
                </a:solidFill>
                <a:latin typeface="Calibri" pitchFamily="34" charset="0"/>
              </a:defRPr>
            </a:lvl4pPr>
            <a:lvl5pPr marL="2057400" indent="-228600" algn="l">
              <a:spcBef>
                <a:spcPct val="20000"/>
              </a:spcBef>
              <a:buFont typeface="Arial" charset="0"/>
              <a:buChar char="»"/>
              <a:defRPr sz="1600">
                <a:solidFill>
                  <a:schemeClr val="tx1"/>
                </a:solidFill>
                <a:latin typeface="Calibri" pitchFamily="34" charset="0"/>
              </a:defRPr>
            </a:lvl5pPr>
            <a:lvl6pPr marL="2514600" indent="-228600" fontAlgn="base">
              <a:spcBef>
                <a:spcPct val="20000"/>
              </a:spcBef>
              <a:spcAft>
                <a:spcPct val="0"/>
              </a:spcAft>
              <a:buFont typeface="Arial" charset="0"/>
              <a:buChar char="»"/>
              <a:defRPr sz="1600">
                <a:solidFill>
                  <a:schemeClr val="tx1"/>
                </a:solidFill>
                <a:latin typeface="Calibri" pitchFamily="34" charset="0"/>
              </a:defRPr>
            </a:lvl6pPr>
            <a:lvl7pPr marL="2971800" indent="-228600" fontAlgn="base">
              <a:spcBef>
                <a:spcPct val="20000"/>
              </a:spcBef>
              <a:spcAft>
                <a:spcPct val="0"/>
              </a:spcAft>
              <a:buFont typeface="Arial" charset="0"/>
              <a:buChar char="»"/>
              <a:defRPr sz="1600">
                <a:solidFill>
                  <a:schemeClr val="tx1"/>
                </a:solidFill>
                <a:latin typeface="Calibri" pitchFamily="34" charset="0"/>
              </a:defRPr>
            </a:lvl7pPr>
            <a:lvl8pPr marL="3429000" indent="-228600" fontAlgn="base">
              <a:spcBef>
                <a:spcPct val="20000"/>
              </a:spcBef>
              <a:spcAft>
                <a:spcPct val="0"/>
              </a:spcAft>
              <a:buFont typeface="Arial" charset="0"/>
              <a:buChar char="»"/>
              <a:defRPr sz="1600">
                <a:solidFill>
                  <a:schemeClr val="tx1"/>
                </a:solidFill>
                <a:latin typeface="Calibri" pitchFamily="34" charset="0"/>
              </a:defRPr>
            </a:lvl8pPr>
            <a:lvl9pPr marL="3886200" indent="-228600" fontAlgn="base">
              <a:spcBef>
                <a:spcPct val="20000"/>
              </a:spcBef>
              <a:spcAft>
                <a:spcPct val="0"/>
              </a:spcAft>
              <a:buFont typeface="Arial" charset="0"/>
              <a:buChar char="»"/>
              <a:defRPr sz="1600">
                <a:solidFill>
                  <a:schemeClr val="tx1"/>
                </a:solidFill>
                <a:latin typeface="Calibri" pitchFamily="34" charset="0"/>
              </a:defRPr>
            </a:lvl9pPr>
          </a:lstStyle>
          <a:p>
            <a:pPr>
              <a:buFont typeface="Arial" charset="0"/>
              <a:buNone/>
            </a:pPr>
            <a:r>
              <a:rPr lang="pt-BR" altLang="pt-BR" sz="2800"/>
              <a:t>inicio</a:t>
            </a:r>
            <a:br>
              <a:rPr lang="pt-BR" altLang="pt-BR" sz="2800"/>
            </a:br>
            <a:r>
              <a:rPr lang="pt-BR" altLang="pt-BR" sz="2800"/>
              <a:t>    inteiro contador</a:t>
            </a:r>
            <a:br>
              <a:rPr lang="pt-BR" altLang="pt-BR" sz="2800"/>
            </a:br>
            <a:r>
              <a:rPr lang="pt-BR" altLang="pt-BR" sz="2800"/>
              <a:t>    contador &lt;- 0</a:t>
            </a:r>
            <a:br>
              <a:rPr lang="pt-BR" altLang="pt-BR" sz="2800"/>
            </a:br>
            <a:r>
              <a:rPr lang="pt-BR" altLang="pt-BR" sz="2800"/>
              <a:t>    </a:t>
            </a:r>
            <a:r>
              <a:rPr lang="pt-BR" altLang="pt-BR" sz="2800" b="1"/>
              <a:t>enquanto</a:t>
            </a:r>
            <a:r>
              <a:rPr lang="pt-BR" altLang="pt-BR" sz="2800"/>
              <a:t> </a:t>
            </a:r>
            <a:r>
              <a:rPr lang="pt-BR" altLang="pt-BR" sz="2800" b="1"/>
              <a:t>contador &lt; 10</a:t>
            </a:r>
            <a:r>
              <a:rPr lang="pt-BR" altLang="pt-BR" sz="2800"/>
              <a:t> </a:t>
            </a:r>
            <a:r>
              <a:rPr lang="pt-BR" altLang="pt-BR" sz="2800" b="1"/>
              <a:t>faz</a:t>
            </a:r>
            <a:r>
              <a:rPr lang="pt-BR" altLang="pt-BR" sz="2800"/>
              <a:t/>
            </a:r>
            <a:br>
              <a:rPr lang="pt-BR" altLang="pt-BR" sz="2800"/>
            </a:br>
            <a:r>
              <a:rPr lang="pt-BR" altLang="pt-BR" sz="2800"/>
              <a:t>        escrever contador , "\t"</a:t>
            </a:r>
            <a:br>
              <a:rPr lang="pt-BR" altLang="pt-BR" sz="2800"/>
            </a:br>
            <a:r>
              <a:rPr lang="pt-BR" altLang="pt-BR" sz="2800"/>
              <a:t>        contador &lt;- contador + 1</a:t>
            </a:r>
            <a:br>
              <a:rPr lang="pt-BR" altLang="pt-BR" sz="2800"/>
            </a:br>
            <a:r>
              <a:rPr lang="pt-BR" altLang="pt-BR" sz="2800"/>
              <a:t>    </a:t>
            </a:r>
            <a:r>
              <a:rPr lang="pt-BR" altLang="pt-BR" sz="2800" b="1"/>
              <a:t>fimenquanto</a:t>
            </a:r>
            <a:r>
              <a:rPr lang="pt-BR" altLang="pt-BR" sz="2800"/>
              <a:t/>
            </a:r>
            <a:br>
              <a:rPr lang="pt-BR" altLang="pt-BR" sz="2800"/>
            </a:br>
            <a:r>
              <a:rPr lang="pt-BR" altLang="pt-BR" sz="2800"/>
              <a:t>fim</a:t>
            </a:r>
          </a:p>
        </p:txBody>
      </p:sp>
      <p:pic>
        <p:nvPicPr>
          <p:cNvPr id="47111" name="Picture 2" descr="D:\_Documentos\CEFET\Logica Algoritmos e Desenvolvimento de Aplic\Portugol\help\enqua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628775"/>
            <a:ext cx="3478213"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Espaço Reservado para Conteúdo 5"/>
          <p:cNvSpPr>
            <a:spLocks/>
          </p:cNvSpPr>
          <p:nvPr/>
        </p:nvSpPr>
        <p:spPr bwMode="auto">
          <a:xfrm>
            <a:off x="4429125" y="1484313"/>
            <a:ext cx="4535488"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a:spcBef>
                <a:spcPct val="20000"/>
              </a:spcBef>
              <a:buFont typeface="Arial" charset="0"/>
              <a:buChar char="•"/>
              <a:defRPr sz="2400">
                <a:solidFill>
                  <a:schemeClr val="tx1"/>
                </a:solidFill>
                <a:latin typeface="Calibri" pitchFamily="34" charset="0"/>
              </a:defRPr>
            </a:lvl1pPr>
            <a:lvl2pPr marL="742950" indent="-285750" algn="l">
              <a:spcBef>
                <a:spcPct val="20000"/>
              </a:spcBef>
              <a:buFont typeface="Arial" charset="0"/>
              <a:buChar char="–"/>
              <a:defRPr sz="2000">
                <a:solidFill>
                  <a:schemeClr val="tx1"/>
                </a:solidFill>
                <a:latin typeface="Calibri" pitchFamily="34" charset="0"/>
              </a:defRPr>
            </a:lvl2pPr>
            <a:lvl3pPr marL="1143000" indent="-228600" algn="l">
              <a:spcBef>
                <a:spcPct val="20000"/>
              </a:spcBef>
              <a:buFont typeface="Arial" charset="0"/>
              <a:buChar char="•"/>
              <a:defRPr>
                <a:solidFill>
                  <a:schemeClr val="tx1"/>
                </a:solidFill>
                <a:latin typeface="Calibri" pitchFamily="34" charset="0"/>
              </a:defRPr>
            </a:lvl3pPr>
            <a:lvl4pPr marL="1600200" indent="-228600" algn="l">
              <a:spcBef>
                <a:spcPct val="20000"/>
              </a:spcBef>
              <a:buFont typeface="Arial" charset="0"/>
              <a:buChar char="–"/>
              <a:defRPr sz="1600">
                <a:solidFill>
                  <a:schemeClr val="tx1"/>
                </a:solidFill>
                <a:latin typeface="Calibri" pitchFamily="34" charset="0"/>
              </a:defRPr>
            </a:lvl4pPr>
            <a:lvl5pPr marL="2057400" indent="-228600" algn="l">
              <a:spcBef>
                <a:spcPct val="20000"/>
              </a:spcBef>
              <a:buFont typeface="Arial" charset="0"/>
              <a:buChar char="»"/>
              <a:defRPr sz="1600">
                <a:solidFill>
                  <a:schemeClr val="tx1"/>
                </a:solidFill>
                <a:latin typeface="Calibri" pitchFamily="34" charset="0"/>
              </a:defRPr>
            </a:lvl5pPr>
            <a:lvl6pPr marL="2514600" indent="-228600" fontAlgn="base">
              <a:spcBef>
                <a:spcPct val="20000"/>
              </a:spcBef>
              <a:spcAft>
                <a:spcPct val="0"/>
              </a:spcAft>
              <a:buFont typeface="Arial" charset="0"/>
              <a:buChar char="»"/>
              <a:defRPr sz="1600">
                <a:solidFill>
                  <a:schemeClr val="tx1"/>
                </a:solidFill>
                <a:latin typeface="Calibri" pitchFamily="34" charset="0"/>
              </a:defRPr>
            </a:lvl6pPr>
            <a:lvl7pPr marL="2971800" indent="-228600" fontAlgn="base">
              <a:spcBef>
                <a:spcPct val="20000"/>
              </a:spcBef>
              <a:spcAft>
                <a:spcPct val="0"/>
              </a:spcAft>
              <a:buFont typeface="Arial" charset="0"/>
              <a:buChar char="»"/>
              <a:defRPr sz="1600">
                <a:solidFill>
                  <a:schemeClr val="tx1"/>
                </a:solidFill>
                <a:latin typeface="Calibri" pitchFamily="34" charset="0"/>
              </a:defRPr>
            </a:lvl7pPr>
            <a:lvl8pPr marL="3429000" indent="-228600" fontAlgn="base">
              <a:spcBef>
                <a:spcPct val="20000"/>
              </a:spcBef>
              <a:spcAft>
                <a:spcPct val="0"/>
              </a:spcAft>
              <a:buFont typeface="Arial" charset="0"/>
              <a:buChar char="»"/>
              <a:defRPr sz="1600">
                <a:solidFill>
                  <a:schemeClr val="tx1"/>
                </a:solidFill>
                <a:latin typeface="Calibri" pitchFamily="34" charset="0"/>
              </a:defRPr>
            </a:lvl8pPr>
            <a:lvl9pPr marL="3886200" indent="-228600" fontAlgn="base">
              <a:spcBef>
                <a:spcPct val="20000"/>
              </a:spcBef>
              <a:spcAft>
                <a:spcPct val="0"/>
              </a:spcAft>
              <a:buFont typeface="Arial" charset="0"/>
              <a:buChar char="»"/>
              <a:defRPr sz="1600">
                <a:solidFill>
                  <a:schemeClr val="tx1"/>
                </a:solidFill>
                <a:latin typeface="Calibri" pitchFamily="34" charset="0"/>
              </a:defRPr>
            </a:lvl9pPr>
          </a:lstStyle>
          <a:p>
            <a:pPr>
              <a:buFont typeface="Arial" charset="0"/>
              <a:buNone/>
            </a:pPr>
            <a:r>
              <a:rPr lang="pt-BR" altLang="pt-BR" sz="2800"/>
              <a:t>inicio</a:t>
            </a:r>
            <a:br>
              <a:rPr lang="pt-BR" altLang="pt-BR" sz="2800"/>
            </a:br>
            <a:r>
              <a:rPr lang="pt-BR" altLang="pt-BR" sz="2800"/>
              <a:t>    inteiro contador</a:t>
            </a:r>
            <a:br>
              <a:rPr lang="pt-BR" altLang="pt-BR" sz="2800"/>
            </a:br>
            <a:r>
              <a:rPr lang="pt-BR" altLang="pt-BR" sz="2800"/>
              <a:t>    contador &lt;- 0</a:t>
            </a:r>
            <a:br>
              <a:rPr lang="pt-BR" altLang="pt-BR" sz="2800"/>
            </a:br>
            <a:r>
              <a:rPr lang="pt-BR" altLang="pt-BR" sz="2800"/>
              <a:t>    </a:t>
            </a:r>
            <a:r>
              <a:rPr lang="pt-BR" altLang="pt-BR" sz="2800" b="1"/>
              <a:t>enquanto</a:t>
            </a:r>
            <a:r>
              <a:rPr lang="pt-BR" altLang="pt-BR" sz="2800"/>
              <a:t> </a:t>
            </a:r>
            <a:r>
              <a:rPr lang="pt-BR" altLang="pt-BR" sz="2800" b="1"/>
              <a:t>contador &lt; 10</a:t>
            </a:r>
            <a:r>
              <a:rPr lang="pt-BR" altLang="pt-BR" sz="2800"/>
              <a:t> </a:t>
            </a:r>
            <a:r>
              <a:rPr lang="pt-BR" altLang="pt-BR" sz="2800" b="1"/>
              <a:t>faz</a:t>
            </a:r>
            <a:r>
              <a:rPr lang="pt-BR" altLang="pt-BR" sz="2800"/>
              <a:t/>
            </a:r>
            <a:br>
              <a:rPr lang="pt-BR" altLang="pt-BR" sz="2800"/>
            </a:br>
            <a:r>
              <a:rPr lang="pt-BR" altLang="pt-BR" sz="2800"/>
              <a:t>        escrever contador , "\t"</a:t>
            </a:r>
            <a:br>
              <a:rPr lang="pt-BR" altLang="pt-BR" sz="2800"/>
            </a:br>
            <a:r>
              <a:rPr lang="pt-BR" altLang="pt-BR" sz="2800"/>
              <a:t>        contador &lt;- contador + 1</a:t>
            </a:r>
            <a:br>
              <a:rPr lang="pt-BR" altLang="pt-BR" sz="2800"/>
            </a:br>
            <a:r>
              <a:rPr lang="pt-BR" altLang="pt-BR" sz="2800"/>
              <a:t>    </a:t>
            </a:r>
            <a:r>
              <a:rPr lang="pt-BR" altLang="pt-BR" sz="2800" b="1"/>
              <a:t>fimenquanto</a:t>
            </a:r>
            <a:r>
              <a:rPr lang="pt-BR" altLang="pt-BR" sz="2800"/>
              <a:t/>
            </a:r>
            <a:br>
              <a:rPr lang="pt-BR" altLang="pt-BR" sz="2800"/>
            </a:br>
            <a:r>
              <a:rPr lang="pt-BR" altLang="pt-BR" sz="2800"/>
              <a:t>fim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1139"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em Estruturas de Repetição</a:t>
            </a:r>
          </a:p>
        </p:txBody>
      </p:sp>
      <p:sp>
        <p:nvSpPr>
          <p:cNvPr id="91140" name="Rectangle 4"/>
          <p:cNvSpPr>
            <a:spLocks noGrp="1"/>
          </p:cNvSpPr>
          <p:nvPr>
            <p:ph type="body" idx="1"/>
          </p:nvPr>
        </p:nvSpPr>
        <p:spPr>
          <a:xfrm>
            <a:off x="0" y="692150"/>
            <a:ext cx="9144000" cy="5903913"/>
          </a:xfrm>
        </p:spPr>
        <p:txBody>
          <a:bodyPr/>
          <a:lstStyle/>
          <a:p>
            <a:pPr>
              <a:lnSpc>
                <a:spcPct val="80000"/>
              </a:lnSpc>
              <a:buClr>
                <a:schemeClr val="accent1"/>
              </a:buClr>
              <a:buFont typeface="Wingdings" pitchFamily="2" charset="2"/>
              <a:buChar char="Ø"/>
            </a:pPr>
            <a:r>
              <a:rPr lang="pt-BR" altLang="pt-BR" sz="2800" smtClean="0">
                <a:latin typeface="Arial" charset="0"/>
                <a:cs typeface="Arial" charset="0"/>
              </a:rPr>
              <a:t>PARA X, PROCESSAR</a:t>
            </a:r>
          </a:p>
          <a:p>
            <a:pPr lvl="1">
              <a:lnSpc>
                <a:spcPct val="80000"/>
              </a:lnSpc>
              <a:buClr>
                <a:schemeClr val="accent1"/>
              </a:buClr>
              <a:buFont typeface="Wingdings" pitchFamily="2" charset="2"/>
              <a:buChar char="v"/>
            </a:pPr>
            <a:r>
              <a:rPr lang="pt-BR" altLang="pt-BR" sz="3200" smtClean="0">
                <a:latin typeface="Arial" charset="0"/>
                <a:cs typeface="Arial" charset="0"/>
              </a:rPr>
              <a:t>Neste caso, o bloco de operações será executado até que a condição seja satisfeita, ou seja, somente executará os comandos enquanto a condição for falsa.</a:t>
            </a:r>
          </a:p>
          <a:p>
            <a:pPr lvl="1">
              <a:lnSpc>
                <a:spcPct val="80000"/>
              </a:lnSpc>
              <a:buClr>
                <a:schemeClr val="accent1"/>
              </a:buClr>
              <a:buFont typeface="Wingdings" pitchFamily="2" charset="2"/>
              <a:buChar char="v"/>
            </a:pPr>
            <a:r>
              <a:rPr lang="pt-BR" altLang="pt-BR" sz="3200" smtClean="0">
                <a:latin typeface="Arial" charset="0"/>
                <a:cs typeface="Arial" charset="0"/>
              </a:rPr>
              <a:t>Repete as instruções controlado por uma variável numérica que percorre os valores entre dois limites utilizando o passo definido. </a:t>
            </a:r>
          </a:p>
          <a:p>
            <a:pPr lvl="1">
              <a:lnSpc>
                <a:spcPct val="80000"/>
              </a:lnSpc>
              <a:buClr>
                <a:schemeClr val="accent1"/>
              </a:buClr>
              <a:buFont typeface="Wingdings" pitchFamily="2" charset="2"/>
              <a:buChar char="v"/>
            </a:pPr>
            <a:r>
              <a:rPr lang="pt-BR" altLang="pt-BR" sz="3200" smtClean="0">
                <a:latin typeface="Arial" charset="0"/>
                <a:cs typeface="Arial" charset="0"/>
              </a:rPr>
              <a:t>Caso o passo não seja definido, o passo é de mais ou menos uma unidade de forma a poder percorrer o intervalo entre o valor inicial e o final de forma crescente ou decrescente.</a:t>
            </a:r>
          </a:p>
          <a:p>
            <a:pPr lvl="2">
              <a:lnSpc>
                <a:spcPct val="80000"/>
              </a:lnSpc>
              <a:buClr>
                <a:schemeClr val="accent1"/>
              </a:buClr>
              <a:buFont typeface="Wingdings" pitchFamily="2" charset="2"/>
              <a:buChar char="ü"/>
            </a:pPr>
            <a:r>
              <a:rPr lang="pt-BR" altLang="pt-BR" sz="2800" smtClean="0">
                <a:latin typeface="Arial" charset="0"/>
                <a:cs typeface="Arial" charset="0"/>
              </a:rPr>
              <a:t>Vejamos o FLUXOGRAMA e no PORTUGOL</a:t>
            </a:r>
            <a:endParaRPr lang="pt-BR" altLang="pt-BR" sz="2000" smtClean="0">
              <a:latin typeface="Arial" charset="0"/>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2163"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em Estruturas de Repetição</a:t>
            </a:r>
          </a:p>
        </p:txBody>
      </p:sp>
      <p:sp>
        <p:nvSpPr>
          <p:cNvPr id="92164" name="Rectangle 4"/>
          <p:cNvSpPr>
            <a:spLocks noGrp="1"/>
          </p:cNvSpPr>
          <p:nvPr>
            <p:ph type="body" idx="1"/>
          </p:nvPr>
        </p:nvSpPr>
        <p:spPr>
          <a:xfrm>
            <a:off x="0" y="692150"/>
            <a:ext cx="8820150" cy="576263"/>
          </a:xfrm>
        </p:spPr>
        <p:txBody>
          <a:bodyPr/>
          <a:lstStyle/>
          <a:p>
            <a:pPr>
              <a:lnSpc>
                <a:spcPct val="90000"/>
              </a:lnSpc>
              <a:buClr>
                <a:schemeClr val="accent1"/>
              </a:buClr>
              <a:buFont typeface="Wingdings" pitchFamily="2" charset="2"/>
              <a:buChar char="Ø"/>
            </a:pPr>
            <a:r>
              <a:rPr lang="pt-BR" altLang="pt-BR" smtClean="0"/>
              <a:t>Exemplo: Fluxograma e Portugol</a:t>
            </a:r>
          </a:p>
        </p:txBody>
      </p:sp>
      <p:sp>
        <p:nvSpPr>
          <p:cNvPr id="92169" name="Espaço Reservado para Conteúdo 3"/>
          <p:cNvSpPr>
            <a:spLocks/>
          </p:cNvSpPr>
          <p:nvPr/>
        </p:nvSpPr>
        <p:spPr bwMode="auto">
          <a:xfrm>
            <a:off x="3492500" y="1628775"/>
            <a:ext cx="56515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a:spcBef>
                <a:spcPct val="20000"/>
              </a:spcBef>
              <a:buFont typeface="Arial" charset="0"/>
              <a:buChar char="•"/>
              <a:defRPr sz="2400">
                <a:solidFill>
                  <a:schemeClr val="tx1"/>
                </a:solidFill>
                <a:latin typeface="Calibri" pitchFamily="34" charset="0"/>
              </a:defRPr>
            </a:lvl1pPr>
            <a:lvl2pPr marL="742950" indent="-285750" algn="l">
              <a:spcBef>
                <a:spcPct val="20000"/>
              </a:spcBef>
              <a:buFont typeface="Arial" charset="0"/>
              <a:buChar char="–"/>
              <a:defRPr sz="2000">
                <a:solidFill>
                  <a:schemeClr val="tx1"/>
                </a:solidFill>
                <a:latin typeface="Calibri" pitchFamily="34" charset="0"/>
              </a:defRPr>
            </a:lvl2pPr>
            <a:lvl3pPr marL="1143000" indent="-228600" algn="l">
              <a:spcBef>
                <a:spcPct val="20000"/>
              </a:spcBef>
              <a:buFont typeface="Arial" charset="0"/>
              <a:buChar char="•"/>
              <a:defRPr>
                <a:solidFill>
                  <a:schemeClr val="tx1"/>
                </a:solidFill>
                <a:latin typeface="Calibri" pitchFamily="34" charset="0"/>
              </a:defRPr>
            </a:lvl3pPr>
            <a:lvl4pPr marL="1600200" indent="-228600" algn="l">
              <a:spcBef>
                <a:spcPct val="20000"/>
              </a:spcBef>
              <a:buFont typeface="Arial" charset="0"/>
              <a:buChar char="–"/>
              <a:defRPr sz="1600">
                <a:solidFill>
                  <a:schemeClr val="tx1"/>
                </a:solidFill>
                <a:latin typeface="Calibri" pitchFamily="34" charset="0"/>
              </a:defRPr>
            </a:lvl4pPr>
            <a:lvl5pPr marL="2057400" indent="-228600" algn="l">
              <a:spcBef>
                <a:spcPct val="20000"/>
              </a:spcBef>
              <a:buFont typeface="Arial" charset="0"/>
              <a:buChar char="»"/>
              <a:defRPr sz="1600">
                <a:solidFill>
                  <a:schemeClr val="tx1"/>
                </a:solidFill>
                <a:latin typeface="Calibri" pitchFamily="34" charset="0"/>
              </a:defRPr>
            </a:lvl5pPr>
            <a:lvl6pPr marL="2514600" indent="-228600" fontAlgn="base">
              <a:spcBef>
                <a:spcPct val="20000"/>
              </a:spcBef>
              <a:spcAft>
                <a:spcPct val="0"/>
              </a:spcAft>
              <a:buFont typeface="Arial" charset="0"/>
              <a:buChar char="»"/>
              <a:defRPr sz="1600">
                <a:solidFill>
                  <a:schemeClr val="tx1"/>
                </a:solidFill>
                <a:latin typeface="Calibri" pitchFamily="34" charset="0"/>
              </a:defRPr>
            </a:lvl6pPr>
            <a:lvl7pPr marL="2971800" indent="-228600" fontAlgn="base">
              <a:spcBef>
                <a:spcPct val="20000"/>
              </a:spcBef>
              <a:spcAft>
                <a:spcPct val="0"/>
              </a:spcAft>
              <a:buFont typeface="Arial" charset="0"/>
              <a:buChar char="»"/>
              <a:defRPr sz="1600">
                <a:solidFill>
                  <a:schemeClr val="tx1"/>
                </a:solidFill>
                <a:latin typeface="Calibri" pitchFamily="34" charset="0"/>
              </a:defRPr>
            </a:lvl7pPr>
            <a:lvl8pPr marL="3429000" indent="-228600" fontAlgn="base">
              <a:spcBef>
                <a:spcPct val="20000"/>
              </a:spcBef>
              <a:spcAft>
                <a:spcPct val="0"/>
              </a:spcAft>
              <a:buFont typeface="Arial" charset="0"/>
              <a:buChar char="»"/>
              <a:defRPr sz="1600">
                <a:solidFill>
                  <a:schemeClr val="tx1"/>
                </a:solidFill>
                <a:latin typeface="Calibri" pitchFamily="34" charset="0"/>
              </a:defRPr>
            </a:lvl8pPr>
            <a:lvl9pPr marL="3886200" indent="-228600" fontAlgn="base">
              <a:spcBef>
                <a:spcPct val="20000"/>
              </a:spcBef>
              <a:spcAft>
                <a:spcPct val="0"/>
              </a:spcAft>
              <a:buFont typeface="Arial" charset="0"/>
              <a:buChar char="»"/>
              <a:defRPr sz="1600">
                <a:solidFill>
                  <a:schemeClr val="tx1"/>
                </a:solidFill>
                <a:latin typeface="Calibri" pitchFamily="34" charset="0"/>
              </a:defRPr>
            </a:lvl9pPr>
          </a:lstStyle>
          <a:p>
            <a:pPr>
              <a:buFont typeface="Arial" charset="0"/>
              <a:buNone/>
            </a:pPr>
            <a:r>
              <a:rPr lang="pt-BR" altLang="pt-BR" sz="2800"/>
              <a:t>  inicio</a:t>
            </a:r>
            <a:br>
              <a:rPr lang="pt-BR" altLang="pt-BR" sz="2800"/>
            </a:br>
            <a:r>
              <a:rPr lang="pt-BR" altLang="pt-BR" sz="2800"/>
              <a:t>    inteiro contador</a:t>
            </a:r>
            <a:br>
              <a:rPr lang="pt-BR" altLang="pt-BR" sz="2800"/>
            </a:br>
            <a:r>
              <a:rPr lang="pt-BR" altLang="pt-BR" sz="2800"/>
              <a:t>    </a:t>
            </a:r>
            <a:r>
              <a:rPr lang="pt-BR" altLang="pt-BR" sz="2800" b="1"/>
              <a:t>para</a:t>
            </a:r>
            <a:r>
              <a:rPr lang="pt-BR" altLang="pt-BR" sz="2800"/>
              <a:t> </a:t>
            </a:r>
            <a:r>
              <a:rPr lang="pt-BR" altLang="pt-BR" sz="2800" b="1"/>
              <a:t>contador</a:t>
            </a:r>
            <a:r>
              <a:rPr lang="pt-BR" altLang="pt-BR" sz="2800"/>
              <a:t> </a:t>
            </a:r>
            <a:r>
              <a:rPr lang="pt-BR" altLang="pt-BR" sz="2800" b="1"/>
              <a:t>de</a:t>
            </a:r>
            <a:r>
              <a:rPr lang="pt-BR" altLang="pt-BR" sz="2800"/>
              <a:t> </a:t>
            </a:r>
            <a:r>
              <a:rPr lang="pt-BR" altLang="pt-BR" sz="2800" b="1"/>
              <a:t>0</a:t>
            </a:r>
            <a:r>
              <a:rPr lang="pt-BR" altLang="pt-BR" sz="2800"/>
              <a:t> </a:t>
            </a:r>
            <a:r>
              <a:rPr lang="pt-BR" altLang="pt-BR" sz="2800" b="1"/>
              <a:t>ate</a:t>
            </a:r>
            <a:r>
              <a:rPr lang="pt-BR" altLang="pt-BR" sz="2800"/>
              <a:t> </a:t>
            </a:r>
            <a:r>
              <a:rPr lang="pt-BR" altLang="pt-BR" sz="2800" b="1"/>
              <a:t>9</a:t>
            </a:r>
            <a:r>
              <a:rPr lang="pt-BR" altLang="pt-BR" sz="2800"/>
              <a:t> </a:t>
            </a:r>
            <a:r>
              <a:rPr lang="pt-BR" altLang="pt-BR" sz="2800" b="1"/>
              <a:t>passo</a:t>
            </a:r>
            <a:r>
              <a:rPr lang="pt-BR" altLang="pt-BR" sz="2800"/>
              <a:t> </a:t>
            </a:r>
            <a:r>
              <a:rPr lang="pt-BR" altLang="pt-BR" sz="2800" b="1"/>
              <a:t>1</a:t>
            </a:r>
            <a:r>
              <a:rPr lang="pt-BR" altLang="pt-BR" sz="2800"/>
              <a:t/>
            </a:r>
            <a:br>
              <a:rPr lang="pt-BR" altLang="pt-BR" sz="2800"/>
            </a:br>
            <a:r>
              <a:rPr lang="pt-BR" altLang="pt-BR" sz="2800"/>
              <a:t>        escrever contador , "\t"</a:t>
            </a:r>
            <a:br>
              <a:rPr lang="pt-BR" altLang="pt-BR" sz="2800"/>
            </a:br>
            <a:r>
              <a:rPr lang="pt-BR" altLang="pt-BR" sz="2800"/>
              <a:t>    </a:t>
            </a:r>
            <a:r>
              <a:rPr lang="pt-BR" altLang="pt-BR" sz="2800" b="1"/>
              <a:t>proximo</a:t>
            </a:r>
          </a:p>
          <a:p>
            <a:pPr>
              <a:buFont typeface="Arial" charset="0"/>
              <a:buNone/>
            </a:pPr>
            <a:r>
              <a:rPr lang="pt-BR" altLang="pt-BR" sz="2800"/>
              <a:t>  fim</a:t>
            </a:r>
          </a:p>
        </p:txBody>
      </p:sp>
      <p:pic>
        <p:nvPicPr>
          <p:cNvPr id="92170" name="Picture 2" descr="D:\_Documentos\CEFET\Logica Algoritmos e Desenvolvimento de Aplic\Portugol\help\para.h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5913"/>
            <a:ext cx="333375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3187"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em Estruturas de Repetição</a:t>
            </a:r>
          </a:p>
        </p:txBody>
      </p:sp>
      <p:sp>
        <p:nvSpPr>
          <p:cNvPr id="93188" name="Rectangle 4"/>
          <p:cNvSpPr>
            <a:spLocks noGrp="1"/>
          </p:cNvSpPr>
          <p:nvPr>
            <p:ph type="body" idx="1"/>
          </p:nvPr>
        </p:nvSpPr>
        <p:spPr>
          <a:xfrm>
            <a:off x="0" y="692150"/>
            <a:ext cx="9144000" cy="5903913"/>
          </a:xfrm>
        </p:spPr>
        <p:txBody>
          <a:bodyPr/>
          <a:lstStyle/>
          <a:p>
            <a:pPr>
              <a:buClr>
                <a:schemeClr val="accent1"/>
              </a:buClr>
              <a:buFont typeface="Wingdings" pitchFamily="2" charset="2"/>
              <a:buChar char="Ø"/>
            </a:pPr>
            <a:r>
              <a:rPr lang="pt-BR" altLang="pt-BR" smtClean="0">
                <a:latin typeface="Arial" charset="0"/>
                <a:cs typeface="Arial" charset="0"/>
              </a:rPr>
              <a:t>PROCESSAR ..., ENQUANTO X</a:t>
            </a:r>
          </a:p>
          <a:p>
            <a:pPr lvl="1">
              <a:buClr>
                <a:schemeClr val="accent1"/>
              </a:buClr>
              <a:buFont typeface="Wingdings" pitchFamily="2" charset="2"/>
              <a:buChar char="v"/>
            </a:pPr>
            <a:r>
              <a:rPr lang="pt-BR" altLang="pt-BR" sz="3600" smtClean="0">
                <a:latin typeface="Arial" charset="0"/>
                <a:cs typeface="Arial" charset="0"/>
              </a:rPr>
              <a:t>Neste caso primeiro são executados os comandos, e somente depois é realizado o teste da condição. Se a condição for verdadeira, os comandos são executados novamente, caso seja falso é encerrado o comando DO</a:t>
            </a:r>
          </a:p>
          <a:p>
            <a:pPr lvl="2">
              <a:buClr>
                <a:schemeClr val="accent1"/>
              </a:buClr>
              <a:buFont typeface="Wingdings" pitchFamily="2" charset="2"/>
              <a:buChar char="ü"/>
            </a:pPr>
            <a:r>
              <a:rPr lang="pt-BR" altLang="pt-BR" sz="3200" smtClean="0">
                <a:latin typeface="Arial" charset="0"/>
                <a:cs typeface="Arial" charset="0"/>
              </a:rPr>
              <a:t>Vejamos o FLUXOGRAMA e no PORTUGOL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4211"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em Estruturas de Repetição</a:t>
            </a:r>
          </a:p>
        </p:txBody>
      </p:sp>
      <p:sp>
        <p:nvSpPr>
          <p:cNvPr id="94212" name="Rectangle 4"/>
          <p:cNvSpPr>
            <a:spLocks noGrp="1"/>
          </p:cNvSpPr>
          <p:nvPr>
            <p:ph type="body" idx="1"/>
          </p:nvPr>
        </p:nvSpPr>
        <p:spPr>
          <a:xfrm>
            <a:off x="0" y="692150"/>
            <a:ext cx="8820150" cy="576263"/>
          </a:xfrm>
        </p:spPr>
        <p:txBody>
          <a:bodyPr/>
          <a:lstStyle/>
          <a:p>
            <a:pPr>
              <a:lnSpc>
                <a:spcPct val="90000"/>
              </a:lnSpc>
              <a:buClr>
                <a:schemeClr val="accent1"/>
              </a:buClr>
              <a:buFont typeface="Wingdings" pitchFamily="2" charset="2"/>
              <a:buChar char="Ø"/>
            </a:pPr>
            <a:r>
              <a:rPr lang="pt-BR" altLang="pt-BR" smtClean="0"/>
              <a:t>Exemplo: Fluxograma e Portugol</a:t>
            </a:r>
          </a:p>
        </p:txBody>
      </p:sp>
      <p:sp>
        <p:nvSpPr>
          <p:cNvPr id="94215" name="Espaço Reservado para Conteúdo 3"/>
          <p:cNvSpPr>
            <a:spLocks/>
          </p:cNvSpPr>
          <p:nvPr/>
        </p:nvSpPr>
        <p:spPr bwMode="auto">
          <a:xfrm>
            <a:off x="3779838" y="1341438"/>
            <a:ext cx="5364162" cy="485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7800" indent="-177800" algn="l">
              <a:spcBef>
                <a:spcPct val="20000"/>
              </a:spcBef>
              <a:buFont typeface="Arial" charset="0"/>
              <a:buChar char="•"/>
              <a:defRPr sz="2400">
                <a:solidFill>
                  <a:schemeClr val="tx1"/>
                </a:solidFill>
                <a:latin typeface="Calibri" pitchFamily="34" charset="0"/>
              </a:defRPr>
            </a:lvl1pPr>
            <a:lvl2pPr marL="742950" indent="-285750" algn="l">
              <a:spcBef>
                <a:spcPct val="20000"/>
              </a:spcBef>
              <a:buFont typeface="Arial" charset="0"/>
              <a:buChar char="–"/>
              <a:defRPr sz="2000">
                <a:solidFill>
                  <a:schemeClr val="tx1"/>
                </a:solidFill>
                <a:latin typeface="Calibri" pitchFamily="34" charset="0"/>
              </a:defRPr>
            </a:lvl2pPr>
            <a:lvl3pPr marL="1143000" indent="-228600" algn="l">
              <a:spcBef>
                <a:spcPct val="20000"/>
              </a:spcBef>
              <a:buFont typeface="Arial" charset="0"/>
              <a:buChar char="•"/>
              <a:defRPr>
                <a:solidFill>
                  <a:schemeClr val="tx1"/>
                </a:solidFill>
                <a:latin typeface="Calibri" pitchFamily="34" charset="0"/>
              </a:defRPr>
            </a:lvl3pPr>
            <a:lvl4pPr marL="1600200" indent="-228600" algn="l">
              <a:spcBef>
                <a:spcPct val="20000"/>
              </a:spcBef>
              <a:buFont typeface="Arial" charset="0"/>
              <a:buChar char="–"/>
              <a:defRPr sz="1600">
                <a:solidFill>
                  <a:schemeClr val="tx1"/>
                </a:solidFill>
                <a:latin typeface="Calibri" pitchFamily="34" charset="0"/>
              </a:defRPr>
            </a:lvl4pPr>
            <a:lvl5pPr marL="2057400" indent="-228600" algn="l">
              <a:spcBef>
                <a:spcPct val="20000"/>
              </a:spcBef>
              <a:buFont typeface="Arial" charset="0"/>
              <a:buChar char="»"/>
              <a:defRPr sz="1600">
                <a:solidFill>
                  <a:schemeClr val="tx1"/>
                </a:solidFill>
                <a:latin typeface="Calibri" pitchFamily="34" charset="0"/>
              </a:defRPr>
            </a:lvl5pPr>
            <a:lvl6pPr marL="2514600" indent="-228600" fontAlgn="base">
              <a:spcBef>
                <a:spcPct val="20000"/>
              </a:spcBef>
              <a:spcAft>
                <a:spcPct val="0"/>
              </a:spcAft>
              <a:buFont typeface="Arial" charset="0"/>
              <a:buChar char="»"/>
              <a:defRPr sz="1600">
                <a:solidFill>
                  <a:schemeClr val="tx1"/>
                </a:solidFill>
                <a:latin typeface="Calibri" pitchFamily="34" charset="0"/>
              </a:defRPr>
            </a:lvl6pPr>
            <a:lvl7pPr marL="2971800" indent="-228600" fontAlgn="base">
              <a:spcBef>
                <a:spcPct val="20000"/>
              </a:spcBef>
              <a:spcAft>
                <a:spcPct val="0"/>
              </a:spcAft>
              <a:buFont typeface="Arial" charset="0"/>
              <a:buChar char="»"/>
              <a:defRPr sz="1600">
                <a:solidFill>
                  <a:schemeClr val="tx1"/>
                </a:solidFill>
                <a:latin typeface="Calibri" pitchFamily="34" charset="0"/>
              </a:defRPr>
            </a:lvl7pPr>
            <a:lvl8pPr marL="3429000" indent="-228600" fontAlgn="base">
              <a:spcBef>
                <a:spcPct val="20000"/>
              </a:spcBef>
              <a:spcAft>
                <a:spcPct val="0"/>
              </a:spcAft>
              <a:buFont typeface="Arial" charset="0"/>
              <a:buChar char="»"/>
              <a:defRPr sz="1600">
                <a:solidFill>
                  <a:schemeClr val="tx1"/>
                </a:solidFill>
                <a:latin typeface="Calibri" pitchFamily="34" charset="0"/>
              </a:defRPr>
            </a:lvl8pPr>
            <a:lvl9pPr marL="3886200" indent="-228600" fontAlgn="base">
              <a:spcBef>
                <a:spcPct val="20000"/>
              </a:spcBef>
              <a:spcAft>
                <a:spcPct val="0"/>
              </a:spcAft>
              <a:buFont typeface="Arial" charset="0"/>
              <a:buChar char="»"/>
              <a:defRPr sz="1600">
                <a:solidFill>
                  <a:schemeClr val="tx1"/>
                </a:solidFill>
                <a:latin typeface="Calibri" pitchFamily="34" charset="0"/>
              </a:defRPr>
            </a:lvl9pPr>
          </a:lstStyle>
          <a:p>
            <a:pPr>
              <a:buFont typeface="Arial" charset="0"/>
              <a:buNone/>
            </a:pPr>
            <a:r>
              <a:rPr lang="pt-BR" altLang="pt-BR" sz="2800"/>
              <a:t>inicio</a:t>
            </a:r>
            <a:br>
              <a:rPr lang="pt-BR" altLang="pt-BR" sz="2800"/>
            </a:br>
            <a:r>
              <a:rPr lang="pt-BR" altLang="pt-BR" sz="2800"/>
              <a:t>    inteiro mes</a:t>
            </a:r>
            <a:br>
              <a:rPr lang="pt-BR" altLang="pt-BR" sz="2800"/>
            </a:br>
            <a:r>
              <a:rPr lang="pt-BR" altLang="pt-BR" sz="2800"/>
              <a:t>    escreva ("introduza um   mês:”);     </a:t>
            </a:r>
          </a:p>
          <a:p>
            <a:pPr>
              <a:buFont typeface="Arial" charset="0"/>
              <a:buNone/>
            </a:pPr>
            <a:r>
              <a:rPr lang="pt-BR" altLang="pt-BR" sz="2800"/>
              <a:t>      ler (mês);</a:t>
            </a:r>
            <a:br>
              <a:rPr lang="pt-BR" altLang="pt-BR" sz="2800"/>
            </a:br>
            <a:r>
              <a:rPr lang="pt-BR" altLang="pt-BR" sz="2800"/>
              <a:t>    enquanto mes &lt; 0 ou mes &gt; 13</a:t>
            </a:r>
            <a:br>
              <a:rPr lang="pt-BR" altLang="pt-BR" sz="2800"/>
            </a:br>
            <a:r>
              <a:rPr lang="pt-BR" altLang="pt-BR" sz="2800"/>
              <a:t>    escrever ("\nmes introduzido :" , mês)</a:t>
            </a:r>
          </a:p>
          <a:p>
            <a:pPr>
              <a:buFont typeface="Arial" charset="0"/>
              <a:buNone/>
            </a:pPr>
            <a:r>
              <a:rPr lang="pt-BR" altLang="pt-BR" sz="2800"/>
              <a:t>Fim.</a:t>
            </a:r>
          </a:p>
        </p:txBody>
      </p:sp>
      <p:pic>
        <p:nvPicPr>
          <p:cNvPr id="94216" name="Picture 2" descr="D:\_Documentos\CEFET\Logica Algoritmos e Desenvolvimento de Aplic\Portugol\help\faz.h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96975"/>
            <a:ext cx="37179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5235"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em Estruturas de Repetição </a:t>
            </a:r>
          </a:p>
        </p:txBody>
      </p:sp>
      <p:sp>
        <p:nvSpPr>
          <p:cNvPr id="95236" name="Rectangle 4"/>
          <p:cNvSpPr>
            <a:spLocks noGrp="1"/>
          </p:cNvSpPr>
          <p:nvPr>
            <p:ph type="body" idx="1"/>
          </p:nvPr>
        </p:nvSpPr>
        <p:spPr>
          <a:xfrm>
            <a:off x="0" y="692150"/>
            <a:ext cx="9144000" cy="5903913"/>
          </a:xfrm>
        </p:spPr>
        <p:txBody>
          <a:bodyPr/>
          <a:lstStyle/>
          <a:p>
            <a:pPr>
              <a:lnSpc>
                <a:spcPct val="90000"/>
              </a:lnSpc>
              <a:buClr>
                <a:schemeClr val="accent1"/>
              </a:buClr>
              <a:buFont typeface="Wingdings" pitchFamily="2" charset="2"/>
              <a:buChar char="Ø"/>
            </a:pPr>
            <a:r>
              <a:rPr lang="pt-BR" altLang="pt-BR" smtClean="0">
                <a:latin typeface="Arial" charset="0"/>
                <a:cs typeface="Arial" charset="0"/>
              </a:rPr>
              <a:t>PROCESSAR ..., ATÉ QUE X</a:t>
            </a:r>
          </a:p>
          <a:p>
            <a:pPr lvl="1">
              <a:lnSpc>
                <a:spcPct val="90000"/>
              </a:lnSpc>
              <a:buClr>
                <a:schemeClr val="accent1"/>
              </a:buClr>
              <a:buFont typeface="Wingdings" pitchFamily="2" charset="2"/>
              <a:buChar char="v"/>
            </a:pPr>
            <a:r>
              <a:rPr lang="pt-BR" altLang="pt-BR" sz="3600" smtClean="0">
                <a:latin typeface="Arial" charset="0"/>
                <a:cs typeface="Arial" charset="0"/>
              </a:rPr>
              <a:t> Neste caso, executa-se primeiro o bloco de operações e somente depois é realizado o teste de condição. Se a condição for verdadeira, o fluxo do programa continua normalmente. </a:t>
            </a:r>
          </a:p>
          <a:p>
            <a:pPr lvl="1">
              <a:lnSpc>
                <a:spcPct val="90000"/>
              </a:lnSpc>
              <a:buClr>
                <a:schemeClr val="accent1"/>
              </a:buClr>
              <a:buFont typeface="Wingdings" pitchFamily="2" charset="2"/>
              <a:buChar char="v"/>
            </a:pPr>
            <a:r>
              <a:rPr lang="pt-BR" altLang="pt-BR" sz="3600" smtClean="0">
                <a:latin typeface="Arial" charset="0"/>
                <a:cs typeface="Arial" charset="0"/>
              </a:rPr>
              <a:t>Caso contrário é processado novamente os comandos antes do teste da condição.</a:t>
            </a:r>
          </a:p>
          <a:p>
            <a:pPr lvl="2">
              <a:lnSpc>
                <a:spcPct val="90000"/>
              </a:lnSpc>
              <a:buClr>
                <a:schemeClr val="accent1"/>
              </a:buClr>
              <a:buFont typeface="Wingdings" pitchFamily="2" charset="2"/>
              <a:buChar char="ü"/>
            </a:pPr>
            <a:r>
              <a:rPr lang="pt-BR" altLang="pt-BR" sz="3200" smtClean="0">
                <a:latin typeface="Arial" charset="0"/>
                <a:cs typeface="Arial" charset="0"/>
              </a:rPr>
              <a:t>Vejamos o FLUXOGRAMA e no PORTUGOL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em Estruturas de Repetição</a:t>
            </a:r>
          </a:p>
        </p:txBody>
      </p:sp>
      <p:sp>
        <p:nvSpPr>
          <p:cNvPr id="96260" name="Rectangle 4"/>
          <p:cNvSpPr>
            <a:spLocks noGrp="1"/>
          </p:cNvSpPr>
          <p:nvPr>
            <p:ph type="body" idx="1"/>
          </p:nvPr>
        </p:nvSpPr>
        <p:spPr>
          <a:xfrm>
            <a:off x="0" y="692150"/>
            <a:ext cx="8820150" cy="576263"/>
          </a:xfrm>
        </p:spPr>
        <p:txBody>
          <a:bodyPr/>
          <a:lstStyle/>
          <a:p>
            <a:pPr>
              <a:lnSpc>
                <a:spcPct val="90000"/>
              </a:lnSpc>
              <a:buClr>
                <a:schemeClr val="accent1"/>
              </a:buClr>
              <a:buFont typeface="Wingdings" pitchFamily="2" charset="2"/>
              <a:buChar char="Ø"/>
            </a:pPr>
            <a:r>
              <a:rPr lang="pt-BR" altLang="pt-BR" smtClean="0"/>
              <a:t>Exemplo: Fluxograma e Portugol</a:t>
            </a:r>
          </a:p>
        </p:txBody>
      </p:sp>
      <p:sp>
        <p:nvSpPr>
          <p:cNvPr id="96263" name="Espaço Reservado para Conteúdo 3"/>
          <p:cNvSpPr>
            <a:spLocks/>
          </p:cNvSpPr>
          <p:nvPr/>
        </p:nvSpPr>
        <p:spPr bwMode="auto">
          <a:xfrm>
            <a:off x="4286250" y="1412875"/>
            <a:ext cx="48577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a:spcBef>
                <a:spcPct val="20000"/>
              </a:spcBef>
              <a:buFont typeface="Arial" charset="0"/>
              <a:buChar char="•"/>
              <a:defRPr sz="2400">
                <a:solidFill>
                  <a:schemeClr val="tx1"/>
                </a:solidFill>
                <a:latin typeface="Calibri" pitchFamily="34" charset="0"/>
              </a:defRPr>
            </a:lvl1pPr>
            <a:lvl2pPr marL="742950" indent="-285750" algn="l">
              <a:spcBef>
                <a:spcPct val="20000"/>
              </a:spcBef>
              <a:buFont typeface="Arial" charset="0"/>
              <a:buChar char="–"/>
              <a:defRPr sz="2000">
                <a:solidFill>
                  <a:schemeClr val="tx1"/>
                </a:solidFill>
                <a:latin typeface="Calibri" pitchFamily="34" charset="0"/>
              </a:defRPr>
            </a:lvl2pPr>
            <a:lvl3pPr marL="1143000" indent="-228600" algn="l">
              <a:spcBef>
                <a:spcPct val="20000"/>
              </a:spcBef>
              <a:buFont typeface="Arial" charset="0"/>
              <a:buChar char="•"/>
              <a:defRPr>
                <a:solidFill>
                  <a:schemeClr val="tx1"/>
                </a:solidFill>
                <a:latin typeface="Calibri" pitchFamily="34" charset="0"/>
              </a:defRPr>
            </a:lvl3pPr>
            <a:lvl4pPr marL="1600200" indent="-228600" algn="l">
              <a:spcBef>
                <a:spcPct val="20000"/>
              </a:spcBef>
              <a:buFont typeface="Arial" charset="0"/>
              <a:buChar char="–"/>
              <a:defRPr sz="1600">
                <a:solidFill>
                  <a:schemeClr val="tx1"/>
                </a:solidFill>
                <a:latin typeface="Calibri" pitchFamily="34" charset="0"/>
              </a:defRPr>
            </a:lvl4pPr>
            <a:lvl5pPr marL="2057400" indent="-228600" algn="l">
              <a:spcBef>
                <a:spcPct val="20000"/>
              </a:spcBef>
              <a:buFont typeface="Arial" charset="0"/>
              <a:buChar char="»"/>
              <a:defRPr sz="1600">
                <a:solidFill>
                  <a:schemeClr val="tx1"/>
                </a:solidFill>
                <a:latin typeface="Calibri" pitchFamily="34" charset="0"/>
              </a:defRPr>
            </a:lvl5pPr>
            <a:lvl6pPr marL="2514600" indent="-228600" fontAlgn="base">
              <a:spcBef>
                <a:spcPct val="20000"/>
              </a:spcBef>
              <a:spcAft>
                <a:spcPct val="0"/>
              </a:spcAft>
              <a:buFont typeface="Arial" charset="0"/>
              <a:buChar char="»"/>
              <a:defRPr sz="1600">
                <a:solidFill>
                  <a:schemeClr val="tx1"/>
                </a:solidFill>
                <a:latin typeface="Calibri" pitchFamily="34" charset="0"/>
              </a:defRPr>
            </a:lvl6pPr>
            <a:lvl7pPr marL="2971800" indent="-228600" fontAlgn="base">
              <a:spcBef>
                <a:spcPct val="20000"/>
              </a:spcBef>
              <a:spcAft>
                <a:spcPct val="0"/>
              </a:spcAft>
              <a:buFont typeface="Arial" charset="0"/>
              <a:buChar char="»"/>
              <a:defRPr sz="1600">
                <a:solidFill>
                  <a:schemeClr val="tx1"/>
                </a:solidFill>
                <a:latin typeface="Calibri" pitchFamily="34" charset="0"/>
              </a:defRPr>
            </a:lvl7pPr>
            <a:lvl8pPr marL="3429000" indent="-228600" fontAlgn="base">
              <a:spcBef>
                <a:spcPct val="20000"/>
              </a:spcBef>
              <a:spcAft>
                <a:spcPct val="0"/>
              </a:spcAft>
              <a:buFont typeface="Arial" charset="0"/>
              <a:buChar char="»"/>
              <a:defRPr sz="1600">
                <a:solidFill>
                  <a:schemeClr val="tx1"/>
                </a:solidFill>
                <a:latin typeface="Calibri" pitchFamily="34" charset="0"/>
              </a:defRPr>
            </a:lvl8pPr>
            <a:lvl9pPr marL="3886200" indent="-228600" fontAlgn="base">
              <a:spcBef>
                <a:spcPct val="20000"/>
              </a:spcBef>
              <a:spcAft>
                <a:spcPct val="0"/>
              </a:spcAft>
              <a:buFont typeface="Arial" charset="0"/>
              <a:buChar char="»"/>
              <a:defRPr sz="1600">
                <a:solidFill>
                  <a:schemeClr val="tx1"/>
                </a:solidFill>
                <a:latin typeface="Calibri" pitchFamily="34" charset="0"/>
              </a:defRPr>
            </a:lvl9pPr>
          </a:lstStyle>
          <a:p>
            <a:pPr>
              <a:buFont typeface="Arial" charset="0"/>
              <a:buNone/>
            </a:pPr>
            <a:r>
              <a:rPr lang="pt-BR" altLang="pt-BR" sz="2800"/>
              <a:t>inicio</a:t>
            </a:r>
            <a:br>
              <a:rPr lang="pt-BR" altLang="pt-BR" sz="2800"/>
            </a:br>
            <a:r>
              <a:rPr lang="pt-BR" altLang="pt-BR" sz="2800"/>
              <a:t>    inteiro mes</a:t>
            </a:r>
            <a:br>
              <a:rPr lang="pt-BR" altLang="pt-BR" sz="2800"/>
            </a:br>
            <a:r>
              <a:rPr lang="pt-BR" altLang="pt-BR" sz="2800"/>
              <a:t>    repete</a:t>
            </a:r>
            <a:br>
              <a:rPr lang="pt-BR" altLang="pt-BR" sz="2800"/>
            </a:br>
            <a:r>
              <a:rPr lang="pt-BR" altLang="pt-BR" sz="2800"/>
              <a:t>        escrever "introduza um mes :"</a:t>
            </a:r>
            <a:br>
              <a:rPr lang="pt-BR" altLang="pt-BR" sz="2800"/>
            </a:br>
            <a:r>
              <a:rPr lang="pt-BR" altLang="pt-BR" sz="2800"/>
              <a:t>        ler mes</a:t>
            </a:r>
            <a:br>
              <a:rPr lang="pt-BR" altLang="pt-BR" sz="2800"/>
            </a:br>
            <a:r>
              <a:rPr lang="pt-BR" altLang="pt-BR" sz="2800"/>
              <a:t>    ate mes &gt; 0 e mes &lt; 13</a:t>
            </a:r>
            <a:br>
              <a:rPr lang="pt-BR" altLang="pt-BR" sz="2800"/>
            </a:br>
            <a:r>
              <a:rPr lang="pt-BR" altLang="pt-BR" sz="2800"/>
              <a:t>    escrever "\nmes introduzido :" , mês</a:t>
            </a:r>
          </a:p>
          <a:p>
            <a:pPr>
              <a:buFont typeface="Arial" charset="0"/>
              <a:buNone/>
            </a:pPr>
            <a:r>
              <a:rPr lang="pt-BR" altLang="pt-BR" sz="2800"/>
              <a:t>fim</a:t>
            </a:r>
          </a:p>
        </p:txBody>
      </p:sp>
      <p:pic>
        <p:nvPicPr>
          <p:cNvPr id="96264" name="Picture 2" descr="D:\_Documentos\CEFET\Logica Algoritmos e Desenvolvimento de Aplic\Portugol\help\repete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1484313"/>
            <a:ext cx="38830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836712"/>
            <a:ext cx="9144000" cy="4897090"/>
          </a:xfrm>
        </p:spPr>
        <p:txBody>
          <a:bodyPr/>
          <a:lstStyle/>
          <a:p>
            <a:pPr>
              <a:lnSpc>
                <a:spcPct val="90000"/>
              </a:lnSpc>
              <a:buClr>
                <a:schemeClr val="accent1"/>
              </a:buClr>
              <a:buFont typeface="Wingdings" pitchFamily="2" charset="2"/>
              <a:buChar char="Ø"/>
            </a:pPr>
            <a:r>
              <a:rPr lang="pt-BR" altLang="pt-BR" sz="3600" dirty="0" smtClean="0"/>
              <a:t>Teste de  Mesa</a:t>
            </a:r>
          </a:p>
          <a:p>
            <a:pPr lvl="1">
              <a:lnSpc>
                <a:spcPct val="90000"/>
              </a:lnSpc>
              <a:buClr>
                <a:schemeClr val="accent1"/>
              </a:buClr>
              <a:buFont typeface="Wingdings" pitchFamily="2" charset="2"/>
              <a:buChar char="Ø"/>
            </a:pPr>
            <a:r>
              <a:rPr lang="pt-BR" dirty="0" smtClean="0"/>
              <a:t>O teste de algoritmo mais comumente utilizado é Teste de Mesa (ou Teste Exaustivo)</a:t>
            </a:r>
          </a:p>
          <a:p>
            <a:pPr lvl="2">
              <a:lnSpc>
                <a:spcPct val="90000"/>
              </a:lnSpc>
              <a:buClr>
                <a:schemeClr val="accent1"/>
              </a:buClr>
              <a:buFont typeface="Wingdings" pitchFamily="2" charset="2"/>
              <a:buChar char="Ø"/>
            </a:pPr>
            <a:r>
              <a:rPr lang="pt-BR" dirty="0"/>
              <a:t> </a:t>
            </a:r>
            <a:r>
              <a:rPr lang="pt-BR" dirty="0" smtClean="0"/>
              <a:t>Também conhecido como: chinesinho).</a:t>
            </a:r>
          </a:p>
          <a:p>
            <a:pPr lvl="1">
              <a:lnSpc>
                <a:spcPct val="90000"/>
              </a:lnSpc>
              <a:buClr>
                <a:schemeClr val="accent1"/>
              </a:buClr>
              <a:buFont typeface="Wingdings" pitchFamily="2" charset="2"/>
              <a:buChar char="Ø"/>
            </a:pPr>
            <a:r>
              <a:rPr lang="pt-BR" dirty="0" smtClean="0"/>
              <a:t>Pode ser feito através de uma simulação da execução do mesmo. </a:t>
            </a:r>
          </a:p>
          <a:p>
            <a:pPr lvl="1">
              <a:lnSpc>
                <a:spcPct val="90000"/>
              </a:lnSpc>
              <a:buClr>
                <a:schemeClr val="accent1"/>
              </a:buClr>
              <a:buFont typeface="Wingdings" pitchFamily="2" charset="2"/>
              <a:buChar char="Ø"/>
            </a:pPr>
            <a:r>
              <a:rPr lang="pt-BR" dirty="0" smtClean="0"/>
              <a:t>São dados valores para os dados de entrada;</a:t>
            </a:r>
          </a:p>
          <a:p>
            <a:pPr lvl="1">
              <a:lnSpc>
                <a:spcPct val="90000"/>
              </a:lnSpc>
              <a:buClr>
                <a:schemeClr val="accent1"/>
              </a:buClr>
              <a:buFont typeface="Wingdings" pitchFamily="2" charset="2"/>
              <a:buChar char="Ø"/>
            </a:pPr>
            <a:r>
              <a:rPr lang="pt-BR" dirty="0" smtClean="0"/>
              <a:t>De acordo com a execução do algoritmo uma tabela com todas as variáveis  deverá ser preenchida até a execução final onde é mostrado o resultado da execução.</a:t>
            </a:r>
          </a:p>
          <a:p>
            <a:pPr marL="0" indent="0">
              <a:lnSpc>
                <a:spcPct val="90000"/>
              </a:lnSpc>
              <a:buClr>
                <a:schemeClr val="accent1"/>
              </a:buClr>
              <a:buNone/>
            </a:pPr>
            <a:endParaRPr lang="pt-BR" altLang="pt-BR" dirty="0" smtClean="0"/>
          </a:p>
        </p:txBody>
      </p:sp>
    </p:spTree>
    <p:extLst>
      <p:ext uri="{BB962C8B-B14F-4D97-AF65-F5344CB8AC3E}">
        <p14:creationId xmlns:p14="http://schemas.microsoft.com/office/powerpoint/2010/main" val="15680806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692150"/>
            <a:ext cx="9144000" cy="5977210"/>
          </a:xfrm>
        </p:spPr>
        <p:txBody>
          <a:bodyPr/>
          <a:lstStyle/>
          <a:p>
            <a:pPr>
              <a:lnSpc>
                <a:spcPct val="90000"/>
              </a:lnSpc>
              <a:buClr>
                <a:schemeClr val="accent1"/>
              </a:buClr>
              <a:buFont typeface="Wingdings" pitchFamily="2" charset="2"/>
              <a:buChar char="Ø"/>
            </a:pPr>
            <a:r>
              <a:rPr lang="pt-BR" altLang="pt-BR" sz="3600" dirty="0" smtClean="0"/>
              <a:t>Teste de  Mesa</a:t>
            </a:r>
          </a:p>
          <a:p>
            <a:pPr lvl="1">
              <a:lnSpc>
                <a:spcPct val="90000"/>
              </a:lnSpc>
              <a:buClr>
                <a:schemeClr val="accent1"/>
              </a:buClr>
              <a:buFont typeface="Wingdings" panose="05000000000000000000" pitchFamily="2" charset="2"/>
              <a:buChar char="v"/>
            </a:pPr>
            <a:r>
              <a:rPr lang="pt-BR" altLang="pt-BR" sz="3200" dirty="0" smtClean="0"/>
              <a:t>Passos para Desenvolver o Teste de Mesa</a:t>
            </a:r>
          </a:p>
          <a:p>
            <a:pPr lvl="2">
              <a:buClr>
                <a:schemeClr val="accent1"/>
              </a:buClr>
              <a:buFont typeface="Wingdings" panose="05000000000000000000" pitchFamily="2" charset="2"/>
              <a:buChar char="ü"/>
            </a:pPr>
            <a:r>
              <a:rPr lang="pt-BR" altLang="pt-BR" sz="2800" dirty="0" smtClean="0"/>
              <a:t>Crie uma </a:t>
            </a:r>
            <a:r>
              <a:rPr lang="pt-BR" altLang="pt-BR" sz="2800" b="1" dirty="0" smtClean="0">
                <a:solidFill>
                  <a:schemeClr val="accent2"/>
                </a:solidFill>
              </a:rPr>
              <a:t>tabela</a:t>
            </a:r>
            <a:r>
              <a:rPr lang="pt-BR" altLang="pt-BR" sz="2800" dirty="0" smtClean="0"/>
              <a:t> em que cada coluna representa o comportamento de uma variável;</a:t>
            </a:r>
          </a:p>
          <a:p>
            <a:pPr lvl="2">
              <a:buClr>
                <a:schemeClr val="accent1"/>
              </a:buClr>
              <a:buFont typeface="Wingdings" panose="05000000000000000000" pitchFamily="2" charset="2"/>
              <a:buChar char="ü"/>
            </a:pPr>
            <a:r>
              <a:rPr lang="pt-BR" altLang="pt-BR" sz="2800" dirty="0" smtClean="0"/>
              <a:t>Cada </a:t>
            </a:r>
            <a:r>
              <a:rPr lang="pt-BR" altLang="pt-BR" sz="2800" b="1" dirty="0" smtClean="0">
                <a:solidFill>
                  <a:schemeClr val="accent2"/>
                </a:solidFill>
              </a:rPr>
              <a:t>coluna</a:t>
            </a:r>
            <a:r>
              <a:rPr lang="pt-BR" altLang="pt-BR" sz="2800" dirty="0" smtClean="0"/>
              <a:t> indica uma variável;</a:t>
            </a:r>
          </a:p>
          <a:p>
            <a:pPr lvl="2">
              <a:buClr>
                <a:schemeClr val="accent1"/>
              </a:buClr>
              <a:buFont typeface="Wingdings" panose="05000000000000000000" pitchFamily="2" charset="2"/>
              <a:buChar char="ü"/>
            </a:pPr>
            <a:r>
              <a:rPr lang="pt-BR" altLang="pt-BR" sz="2800" dirty="0" smtClean="0"/>
              <a:t>Cada linha indica a </a:t>
            </a:r>
            <a:r>
              <a:rPr lang="pt-BR" altLang="pt-BR" sz="2800" b="1" dirty="0" smtClean="0">
                <a:solidFill>
                  <a:schemeClr val="accent2"/>
                </a:solidFill>
              </a:rPr>
              <a:t>modificação da variável</a:t>
            </a:r>
            <a:r>
              <a:rPr lang="pt-BR" altLang="pt-BR" sz="2800" dirty="0" smtClean="0"/>
              <a:t>;</a:t>
            </a:r>
          </a:p>
          <a:p>
            <a:pPr lvl="2">
              <a:buClr>
                <a:schemeClr val="accent1"/>
              </a:buClr>
              <a:buFont typeface="Wingdings" panose="05000000000000000000" pitchFamily="2" charset="2"/>
              <a:buChar char="ü"/>
            </a:pPr>
            <a:r>
              <a:rPr lang="pt-BR" altLang="pt-BR" sz="2800" dirty="0" smtClean="0"/>
              <a:t>Execute passo a passo o algoritmo.</a:t>
            </a:r>
          </a:p>
          <a:p>
            <a:pPr lvl="1">
              <a:lnSpc>
                <a:spcPct val="90000"/>
              </a:lnSpc>
              <a:buClr>
                <a:schemeClr val="accent1"/>
              </a:buClr>
              <a:buFont typeface="Wingdings" pitchFamily="2" charset="2"/>
              <a:buChar char="Ø"/>
            </a:pPr>
            <a:endParaRPr lang="pt-BR" altLang="pt-BR" dirty="0" smtClean="0"/>
          </a:p>
          <a:p>
            <a:pPr>
              <a:lnSpc>
                <a:spcPct val="90000"/>
              </a:lnSpc>
              <a:buClr>
                <a:schemeClr val="accent1"/>
              </a:buClr>
              <a:buFont typeface="Wingdings" pitchFamily="2" charset="2"/>
              <a:buChar char="Ø"/>
            </a:pPr>
            <a:endParaRPr lang="pt-BR" altLang="pt-BR" dirty="0"/>
          </a:p>
          <a:p>
            <a:pPr>
              <a:lnSpc>
                <a:spcPct val="90000"/>
              </a:lnSpc>
              <a:buClr>
                <a:schemeClr val="accent1"/>
              </a:buClr>
              <a:buFont typeface="Wingdings" pitchFamily="2" charset="2"/>
              <a:buChar char="Ø"/>
            </a:pPr>
            <a:endParaRPr lang="pt-BR" altLang="pt-BR" dirty="0" smtClean="0"/>
          </a:p>
        </p:txBody>
      </p:sp>
    </p:spTree>
    <p:extLst>
      <p:ext uri="{BB962C8B-B14F-4D97-AF65-F5344CB8AC3E}">
        <p14:creationId xmlns:p14="http://schemas.microsoft.com/office/powerpoint/2010/main" val="1617312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32771"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 Estruturas Decisão</a:t>
            </a:r>
          </a:p>
        </p:txBody>
      </p:sp>
      <p:sp>
        <p:nvSpPr>
          <p:cNvPr id="32772" name="Rectangle 4"/>
          <p:cNvSpPr>
            <a:spLocks noGrp="1"/>
          </p:cNvSpPr>
          <p:nvPr>
            <p:ph type="body" idx="1"/>
          </p:nvPr>
        </p:nvSpPr>
        <p:spPr>
          <a:xfrm>
            <a:off x="0" y="692150"/>
            <a:ext cx="9144000" cy="6165850"/>
          </a:xfrm>
        </p:spPr>
        <p:txBody>
          <a:bodyPr/>
          <a:lstStyle/>
          <a:p>
            <a:pPr>
              <a:lnSpc>
                <a:spcPct val="90000"/>
              </a:lnSpc>
              <a:buClr>
                <a:schemeClr val="accent1"/>
              </a:buClr>
              <a:buFont typeface="Wingdings" pitchFamily="2" charset="2"/>
              <a:buChar char="Ø"/>
            </a:pPr>
            <a:r>
              <a:rPr lang="pt-BR" altLang="pt-BR" sz="3600" smtClean="0">
                <a:latin typeface="Arial" charset="0"/>
                <a:cs typeface="Arial" charset="0"/>
              </a:rPr>
              <a:t>Comandos de Decisão </a:t>
            </a:r>
          </a:p>
          <a:p>
            <a:pPr lvl="1">
              <a:lnSpc>
                <a:spcPct val="90000"/>
              </a:lnSpc>
              <a:buClr>
                <a:schemeClr val="accent1"/>
              </a:buClr>
              <a:buFont typeface="Wingdings" pitchFamily="2" charset="2"/>
              <a:buChar char="v"/>
            </a:pPr>
            <a:r>
              <a:rPr lang="pt-BR" altLang="pt-BR" smtClean="0">
                <a:latin typeface="Arial" charset="0"/>
                <a:cs typeface="Arial" charset="0"/>
              </a:rPr>
              <a:t>Os comandos de decisão ou desvio fazem parte das técnicas de programação que conduzem a estruturas de programas que não são totalmente seqüenciais.</a:t>
            </a:r>
          </a:p>
          <a:p>
            <a:pPr lvl="1">
              <a:lnSpc>
                <a:spcPct val="90000"/>
              </a:lnSpc>
              <a:buClr>
                <a:schemeClr val="accent1"/>
              </a:buClr>
              <a:buFont typeface="Wingdings" pitchFamily="2" charset="2"/>
              <a:buChar char="v"/>
            </a:pPr>
            <a:r>
              <a:rPr lang="pt-BR" altLang="pt-BR" smtClean="0">
                <a:latin typeface="Arial" charset="0"/>
                <a:cs typeface="Arial" charset="0"/>
              </a:rPr>
              <a:t>Com as instruções de SALTO ou DESVIO pode-se fazer com que o programa proceda de uma ou outra maneira, de acordo com as decisões lógicas tomadas em função dos dados ou resultados anteriores. </a:t>
            </a:r>
          </a:p>
          <a:p>
            <a:pPr lvl="1">
              <a:lnSpc>
                <a:spcPct val="90000"/>
              </a:lnSpc>
              <a:buClr>
                <a:schemeClr val="accent1"/>
              </a:buClr>
              <a:buFont typeface="Wingdings" pitchFamily="2" charset="2"/>
              <a:buChar char="v"/>
            </a:pPr>
            <a:r>
              <a:rPr lang="pt-BR" altLang="pt-BR" smtClean="0">
                <a:latin typeface="Arial" charset="0"/>
                <a:cs typeface="Arial" charset="0"/>
              </a:rPr>
              <a:t>As principais estruturas de decisão são:</a:t>
            </a:r>
          </a:p>
          <a:p>
            <a:pPr lvl="2">
              <a:lnSpc>
                <a:spcPct val="90000"/>
              </a:lnSpc>
              <a:buClr>
                <a:schemeClr val="accent1"/>
              </a:buClr>
              <a:buFont typeface="Arial" charset="0"/>
              <a:buChar char="−"/>
            </a:pPr>
            <a:r>
              <a:rPr lang="pt-BR" altLang="pt-BR" sz="2800" smtClean="0">
                <a:latin typeface="Arial" charset="0"/>
                <a:cs typeface="Arial" charset="0"/>
              </a:rPr>
              <a:t>“Se Então”</a:t>
            </a:r>
          </a:p>
          <a:p>
            <a:pPr lvl="2">
              <a:lnSpc>
                <a:spcPct val="90000"/>
              </a:lnSpc>
              <a:buClr>
                <a:schemeClr val="accent1"/>
              </a:buClr>
              <a:buFont typeface="Arial" charset="0"/>
              <a:buChar char="−"/>
            </a:pPr>
            <a:r>
              <a:rPr lang="pt-BR" altLang="pt-BR" sz="2800" smtClean="0">
                <a:latin typeface="Arial" charset="0"/>
                <a:cs typeface="Arial" charset="0"/>
              </a:rPr>
              <a:t>“Se então Senão” </a:t>
            </a:r>
          </a:p>
          <a:p>
            <a:pPr lvl="2">
              <a:lnSpc>
                <a:spcPct val="90000"/>
              </a:lnSpc>
              <a:buClr>
                <a:schemeClr val="accent1"/>
              </a:buClr>
              <a:buFont typeface="Arial" charset="0"/>
              <a:buChar char="−"/>
            </a:pPr>
            <a:r>
              <a:rPr lang="pt-BR" altLang="pt-BR" sz="2800" smtClean="0">
                <a:latin typeface="Arial" charset="0"/>
                <a:cs typeface="Arial" charset="0"/>
              </a:rPr>
              <a:t>“Caso Selecione”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692150"/>
            <a:ext cx="9144000" cy="576610"/>
          </a:xfrm>
        </p:spPr>
        <p:txBody>
          <a:bodyPr/>
          <a:lstStyle/>
          <a:p>
            <a:pPr>
              <a:lnSpc>
                <a:spcPct val="90000"/>
              </a:lnSpc>
              <a:buClr>
                <a:schemeClr val="accent1"/>
              </a:buClr>
              <a:buFont typeface="Wingdings" pitchFamily="2" charset="2"/>
              <a:buChar char="Ø"/>
            </a:pPr>
            <a:r>
              <a:rPr lang="pt-BR" altLang="pt-BR" dirty="0" smtClean="0"/>
              <a:t>Teste de  Mesa - Exemplo – Passo 1</a:t>
            </a:r>
          </a:p>
          <a:p>
            <a:pPr>
              <a:lnSpc>
                <a:spcPct val="90000"/>
              </a:lnSpc>
              <a:buClr>
                <a:schemeClr val="accent1"/>
              </a:buClr>
              <a:buFont typeface="Wingdings" pitchFamily="2" charset="2"/>
              <a:buChar char="Ø"/>
            </a:pPr>
            <a:endParaRPr lang="pt-BR" altLang="pt-BR" dirty="0"/>
          </a:p>
          <a:p>
            <a:pPr>
              <a:lnSpc>
                <a:spcPct val="90000"/>
              </a:lnSpc>
              <a:buClr>
                <a:schemeClr val="accent1"/>
              </a:buClr>
              <a:buFont typeface="Wingdings" pitchFamily="2" charset="2"/>
              <a:buChar char="Ø"/>
            </a:pPr>
            <a:endParaRPr lang="pt-BR" altLang="pt-BR" dirty="0" smtClean="0"/>
          </a:p>
        </p:txBody>
      </p:sp>
      <p:graphicFrame>
        <p:nvGraphicFramePr>
          <p:cNvPr id="5" name="Tabela 4"/>
          <p:cNvGraphicFramePr>
            <a:graphicFrameLocks noGrp="1"/>
          </p:cNvGraphicFramePr>
          <p:nvPr>
            <p:extLst>
              <p:ext uri="{D42A27DB-BD31-4B8C-83A1-F6EECF244321}">
                <p14:modId xmlns:p14="http://schemas.microsoft.com/office/powerpoint/2010/main" val="3343201131"/>
              </p:ext>
            </p:extLst>
          </p:nvPr>
        </p:nvGraphicFramePr>
        <p:xfrm>
          <a:off x="390275" y="1268760"/>
          <a:ext cx="8358189" cy="2000252"/>
        </p:xfrm>
        <a:graphic>
          <a:graphicData uri="http://schemas.openxmlformats.org/drawingml/2006/table">
            <a:tbl>
              <a:tblPr firstRow="1" bandRow="1">
                <a:tableStyleId>{5C22544A-7EE6-4342-B048-85BDC9FD1C3A}</a:tableStyleId>
              </a:tblPr>
              <a:tblGrid>
                <a:gridCol w="2786063"/>
                <a:gridCol w="2786063"/>
                <a:gridCol w="2786063"/>
              </a:tblGrid>
              <a:tr h="500063">
                <a:tc>
                  <a:txBody>
                    <a:bodyPr/>
                    <a:lstStyle/>
                    <a:p>
                      <a:r>
                        <a:rPr lang="pt-BR" sz="1800" dirty="0" smtClean="0"/>
                        <a:t>largura</a:t>
                      </a:r>
                      <a:endParaRPr lang="pt-BR" sz="1800" dirty="0"/>
                    </a:p>
                  </a:txBody>
                  <a:tcPr marL="91439" marR="91439"/>
                </a:tc>
                <a:tc>
                  <a:txBody>
                    <a:bodyPr/>
                    <a:lstStyle/>
                    <a:p>
                      <a:r>
                        <a:rPr lang="pt-BR" sz="1800" dirty="0" smtClean="0"/>
                        <a:t>altura</a:t>
                      </a:r>
                      <a:endParaRPr lang="pt-BR" sz="1800" dirty="0"/>
                    </a:p>
                  </a:txBody>
                  <a:tcPr marL="91439" marR="91439"/>
                </a:tc>
                <a:tc>
                  <a:txBody>
                    <a:bodyPr/>
                    <a:lstStyle/>
                    <a:p>
                      <a:r>
                        <a:rPr lang="pt-BR" sz="1800" dirty="0" err="1" smtClean="0"/>
                        <a:t>perimetro</a:t>
                      </a:r>
                      <a:endParaRPr lang="pt-BR" sz="1800" dirty="0"/>
                    </a:p>
                  </a:txBody>
                  <a:tcPr marL="91439" marR="91439"/>
                </a:tc>
              </a:tr>
              <a:tr h="500063">
                <a:tc>
                  <a:txBody>
                    <a:bodyPr/>
                    <a:lstStyle/>
                    <a:p>
                      <a:endParaRPr lang="pt-BR" sz="1800" dirty="0"/>
                    </a:p>
                  </a:txBody>
                  <a:tcPr marL="91439" marR="91439"/>
                </a:tc>
                <a:tc>
                  <a:txBody>
                    <a:bodyPr/>
                    <a:lstStyle/>
                    <a:p>
                      <a:endParaRPr lang="pt-BR" sz="1800"/>
                    </a:p>
                  </a:txBody>
                  <a:tcPr marL="91439" marR="91439"/>
                </a:tc>
                <a:tc>
                  <a:txBody>
                    <a:bodyPr/>
                    <a:lstStyle/>
                    <a:p>
                      <a:endParaRPr lang="pt-BR" sz="1800"/>
                    </a:p>
                  </a:txBody>
                  <a:tcPr marL="91439" marR="91439"/>
                </a:tc>
              </a:tr>
              <a:tr h="500063">
                <a:tc>
                  <a:txBody>
                    <a:bodyPr/>
                    <a:lstStyle/>
                    <a:p>
                      <a:endParaRPr lang="pt-BR" sz="1800"/>
                    </a:p>
                  </a:txBody>
                  <a:tcPr marL="91439" marR="91439"/>
                </a:tc>
                <a:tc>
                  <a:txBody>
                    <a:bodyPr/>
                    <a:lstStyle/>
                    <a:p>
                      <a:endParaRPr lang="pt-BR" sz="1800" dirty="0"/>
                    </a:p>
                  </a:txBody>
                  <a:tcPr marL="91439" marR="91439"/>
                </a:tc>
                <a:tc>
                  <a:txBody>
                    <a:bodyPr/>
                    <a:lstStyle/>
                    <a:p>
                      <a:endParaRPr lang="pt-BR" sz="1800"/>
                    </a:p>
                  </a:txBody>
                  <a:tcPr marL="91439" marR="91439"/>
                </a:tc>
              </a:tr>
              <a:tr h="500063">
                <a:tc>
                  <a:txBody>
                    <a:bodyPr/>
                    <a:lstStyle/>
                    <a:p>
                      <a:endParaRPr lang="pt-BR" sz="1800"/>
                    </a:p>
                  </a:txBody>
                  <a:tcPr marL="91439" marR="91439"/>
                </a:tc>
                <a:tc>
                  <a:txBody>
                    <a:bodyPr/>
                    <a:lstStyle/>
                    <a:p>
                      <a:endParaRPr lang="pt-BR" sz="1800" dirty="0"/>
                    </a:p>
                  </a:txBody>
                  <a:tcPr marL="91439" marR="91439"/>
                </a:tc>
                <a:tc>
                  <a:txBody>
                    <a:bodyPr/>
                    <a:lstStyle/>
                    <a:p>
                      <a:endParaRPr lang="pt-BR" sz="1800" dirty="0"/>
                    </a:p>
                  </a:txBody>
                  <a:tcPr marL="91439" marR="91439"/>
                </a:tc>
              </a:tr>
            </a:tbl>
          </a:graphicData>
        </a:graphic>
      </p:graphicFrame>
      <p:sp>
        <p:nvSpPr>
          <p:cNvPr id="7" name="Rectangle 4"/>
          <p:cNvSpPr txBox="1">
            <a:spLocks/>
          </p:cNvSpPr>
          <p:nvPr/>
        </p:nvSpPr>
        <p:spPr bwMode="auto">
          <a:xfrm>
            <a:off x="155575" y="3429000"/>
            <a:ext cx="873690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Clr>
                <a:schemeClr val="accent1"/>
              </a:buClr>
              <a:buFont typeface="Wingdings" pitchFamily="2" charset="2"/>
              <a:buChar char="Ø"/>
            </a:pPr>
            <a:r>
              <a:rPr lang="pt-BR" altLang="pt-BR" dirty="0" smtClean="0"/>
              <a:t> Dados de Entrada</a:t>
            </a:r>
          </a:p>
          <a:p>
            <a:pPr lvl="1">
              <a:buClr>
                <a:schemeClr val="accent1"/>
              </a:buClr>
              <a:buFont typeface="Wingdings" panose="05000000000000000000" pitchFamily="2" charset="2"/>
              <a:buChar char="v"/>
            </a:pPr>
            <a:r>
              <a:rPr lang="pt-BR" altLang="pt-BR" dirty="0" err="1">
                <a:latin typeface="Calibri" pitchFamily="34" charset="0"/>
              </a:rPr>
              <a:t>int</a:t>
            </a:r>
            <a:r>
              <a:rPr lang="pt-BR" altLang="pt-BR" dirty="0">
                <a:latin typeface="Calibri" pitchFamily="34" charset="0"/>
              </a:rPr>
              <a:t> largura = 30;</a:t>
            </a:r>
          </a:p>
          <a:p>
            <a:pPr lvl="1">
              <a:buClr>
                <a:schemeClr val="accent1"/>
              </a:buClr>
              <a:buFont typeface="Wingdings" panose="05000000000000000000" pitchFamily="2" charset="2"/>
              <a:buChar char="v"/>
            </a:pPr>
            <a:r>
              <a:rPr lang="pt-BR" altLang="pt-BR" dirty="0" err="1">
                <a:latin typeface="Calibri" pitchFamily="34" charset="0"/>
              </a:rPr>
              <a:t>int</a:t>
            </a:r>
            <a:r>
              <a:rPr lang="pt-BR" altLang="pt-BR" dirty="0">
                <a:latin typeface="Calibri" pitchFamily="34" charset="0"/>
              </a:rPr>
              <a:t> altura = 40;</a:t>
            </a:r>
          </a:p>
          <a:p>
            <a:pPr lvl="1">
              <a:buClr>
                <a:schemeClr val="accent1"/>
              </a:buClr>
              <a:buFont typeface="Wingdings" panose="05000000000000000000" pitchFamily="2" charset="2"/>
              <a:buChar char="v"/>
            </a:pPr>
            <a:r>
              <a:rPr lang="pt-BR" altLang="pt-BR" dirty="0" err="1">
                <a:latin typeface="Calibri" pitchFamily="34" charset="0"/>
              </a:rPr>
              <a:t>int</a:t>
            </a:r>
            <a:r>
              <a:rPr lang="pt-BR" altLang="pt-BR" dirty="0">
                <a:latin typeface="Calibri" pitchFamily="34" charset="0"/>
              </a:rPr>
              <a:t> </a:t>
            </a:r>
            <a:r>
              <a:rPr lang="pt-BR" altLang="pt-BR" dirty="0" err="1">
                <a:latin typeface="Calibri" pitchFamily="34" charset="0"/>
              </a:rPr>
              <a:t>perimetro</a:t>
            </a:r>
            <a:r>
              <a:rPr lang="pt-BR" altLang="pt-BR" dirty="0">
                <a:latin typeface="Calibri" pitchFamily="34" charset="0"/>
              </a:rPr>
              <a:t> = 0;</a:t>
            </a:r>
          </a:p>
          <a:p>
            <a:pPr lvl="1">
              <a:buClr>
                <a:schemeClr val="accent1"/>
              </a:buClr>
              <a:buFont typeface="Wingdings" panose="05000000000000000000" pitchFamily="2" charset="2"/>
              <a:buChar char="v"/>
            </a:pPr>
            <a:r>
              <a:rPr lang="pt-BR" altLang="pt-BR" dirty="0" err="1">
                <a:latin typeface="Calibri" pitchFamily="34" charset="0"/>
              </a:rPr>
              <a:t>perimetro</a:t>
            </a:r>
            <a:r>
              <a:rPr lang="pt-BR" altLang="pt-BR" dirty="0">
                <a:latin typeface="Calibri" pitchFamily="34" charset="0"/>
              </a:rPr>
              <a:t> = largura*2;</a:t>
            </a:r>
          </a:p>
          <a:p>
            <a:pPr lvl="1">
              <a:buClr>
                <a:schemeClr val="accent1"/>
              </a:buClr>
              <a:buFont typeface="Wingdings" panose="05000000000000000000" pitchFamily="2" charset="2"/>
              <a:buChar char="v"/>
            </a:pPr>
            <a:r>
              <a:rPr lang="pt-BR" altLang="pt-BR" dirty="0" err="1">
                <a:latin typeface="Calibri" pitchFamily="34" charset="0"/>
              </a:rPr>
              <a:t>perimetro</a:t>
            </a:r>
            <a:r>
              <a:rPr lang="pt-BR" altLang="pt-BR" dirty="0">
                <a:latin typeface="Calibri" pitchFamily="34" charset="0"/>
              </a:rPr>
              <a:t>  = </a:t>
            </a:r>
            <a:r>
              <a:rPr lang="pt-BR" altLang="pt-BR" dirty="0" err="1">
                <a:latin typeface="Calibri" pitchFamily="34" charset="0"/>
              </a:rPr>
              <a:t>perimetro</a:t>
            </a:r>
            <a:r>
              <a:rPr lang="pt-BR" altLang="pt-BR" dirty="0">
                <a:latin typeface="Calibri" pitchFamily="34" charset="0"/>
              </a:rPr>
              <a:t> + altura*2</a:t>
            </a:r>
            <a:r>
              <a:rPr lang="pt-BR" altLang="pt-BR" dirty="0" smtClean="0">
                <a:latin typeface="Calibri" pitchFamily="34" charset="0"/>
              </a:rPr>
              <a:t>;</a:t>
            </a:r>
            <a:endParaRPr lang="pt-BR" altLang="pt-BR" b="1" dirty="0">
              <a:solidFill>
                <a:schemeClr val="accent2"/>
              </a:solidFill>
              <a:latin typeface="Calibri" pitchFamily="34" charset="0"/>
            </a:endParaRPr>
          </a:p>
        </p:txBody>
      </p:sp>
    </p:spTree>
    <p:extLst>
      <p:ext uri="{BB962C8B-B14F-4D97-AF65-F5344CB8AC3E}">
        <p14:creationId xmlns:p14="http://schemas.microsoft.com/office/powerpoint/2010/main" val="15680806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692150"/>
            <a:ext cx="9144000" cy="576610"/>
          </a:xfrm>
        </p:spPr>
        <p:txBody>
          <a:bodyPr/>
          <a:lstStyle/>
          <a:p>
            <a:pPr>
              <a:lnSpc>
                <a:spcPct val="90000"/>
              </a:lnSpc>
              <a:buClr>
                <a:schemeClr val="accent1"/>
              </a:buClr>
              <a:buFont typeface="Wingdings" pitchFamily="2" charset="2"/>
              <a:buChar char="Ø"/>
            </a:pPr>
            <a:r>
              <a:rPr lang="pt-BR" altLang="pt-BR" dirty="0" smtClean="0"/>
              <a:t>Teste de  Mesa - Exemplo – Passo 2</a:t>
            </a:r>
          </a:p>
          <a:p>
            <a:pPr>
              <a:lnSpc>
                <a:spcPct val="90000"/>
              </a:lnSpc>
              <a:buClr>
                <a:schemeClr val="accent1"/>
              </a:buClr>
              <a:buFont typeface="Wingdings" pitchFamily="2" charset="2"/>
              <a:buChar char="Ø"/>
            </a:pPr>
            <a:endParaRPr lang="pt-BR" altLang="pt-BR" dirty="0"/>
          </a:p>
          <a:p>
            <a:pPr>
              <a:lnSpc>
                <a:spcPct val="90000"/>
              </a:lnSpc>
              <a:buClr>
                <a:schemeClr val="accent1"/>
              </a:buClr>
              <a:buFont typeface="Wingdings" pitchFamily="2" charset="2"/>
              <a:buChar char="Ø"/>
            </a:pPr>
            <a:endParaRPr lang="pt-BR" altLang="pt-BR" dirty="0" smtClean="0"/>
          </a:p>
        </p:txBody>
      </p:sp>
      <p:graphicFrame>
        <p:nvGraphicFramePr>
          <p:cNvPr id="5" name="Tabela 4"/>
          <p:cNvGraphicFramePr>
            <a:graphicFrameLocks noGrp="1"/>
          </p:cNvGraphicFramePr>
          <p:nvPr>
            <p:extLst>
              <p:ext uri="{D42A27DB-BD31-4B8C-83A1-F6EECF244321}">
                <p14:modId xmlns:p14="http://schemas.microsoft.com/office/powerpoint/2010/main" val="1631347451"/>
              </p:ext>
            </p:extLst>
          </p:nvPr>
        </p:nvGraphicFramePr>
        <p:xfrm>
          <a:off x="390275" y="1268760"/>
          <a:ext cx="8358189" cy="2000252"/>
        </p:xfrm>
        <a:graphic>
          <a:graphicData uri="http://schemas.openxmlformats.org/drawingml/2006/table">
            <a:tbl>
              <a:tblPr firstRow="1" bandRow="1">
                <a:tableStyleId>{5C22544A-7EE6-4342-B048-85BDC9FD1C3A}</a:tableStyleId>
              </a:tblPr>
              <a:tblGrid>
                <a:gridCol w="2786063"/>
                <a:gridCol w="2786063"/>
                <a:gridCol w="2786063"/>
              </a:tblGrid>
              <a:tr h="500063">
                <a:tc>
                  <a:txBody>
                    <a:bodyPr/>
                    <a:lstStyle/>
                    <a:p>
                      <a:r>
                        <a:rPr lang="pt-BR" sz="1800" dirty="0" smtClean="0"/>
                        <a:t>largura</a:t>
                      </a:r>
                      <a:endParaRPr lang="pt-BR" sz="1800" dirty="0"/>
                    </a:p>
                  </a:txBody>
                  <a:tcPr marL="91439" marR="91439"/>
                </a:tc>
                <a:tc>
                  <a:txBody>
                    <a:bodyPr/>
                    <a:lstStyle/>
                    <a:p>
                      <a:r>
                        <a:rPr lang="pt-BR" sz="1800" dirty="0" smtClean="0"/>
                        <a:t>altura</a:t>
                      </a:r>
                      <a:endParaRPr lang="pt-BR" sz="1800" dirty="0"/>
                    </a:p>
                  </a:txBody>
                  <a:tcPr marL="91439" marR="91439"/>
                </a:tc>
                <a:tc>
                  <a:txBody>
                    <a:bodyPr/>
                    <a:lstStyle/>
                    <a:p>
                      <a:r>
                        <a:rPr lang="pt-BR" sz="1800" dirty="0" err="1" smtClean="0"/>
                        <a:t>perimetro</a:t>
                      </a:r>
                      <a:endParaRPr lang="pt-BR" sz="1800" dirty="0"/>
                    </a:p>
                  </a:txBody>
                  <a:tcPr marL="91439" marR="91439"/>
                </a:tc>
              </a:tr>
              <a:tr h="500063">
                <a:tc>
                  <a:txBody>
                    <a:bodyPr/>
                    <a:lstStyle/>
                    <a:p>
                      <a:r>
                        <a:rPr lang="pt-BR" sz="1800" b="1" dirty="0" smtClean="0"/>
                        <a:t>30</a:t>
                      </a:r>
                      <a:endParaRPr lang="pt-BR" sz="1800" b="1" dirty="0"/>
                    </a:p>
                  </a:txBody>
                  <a:tcPr marL="91439" marR="91439"/>
                </a:tc>
                <a:tc>
                  <a:txBody>
                    <a:bodyPr/>
                    <a:lstStyle/>
                    <a:p>
                      <a:r>
                        <a:rPr lang="pt-BR" sz="1800" b="1" dirty="0" smtClean="0"/>
                        <a:t>40</a:t>
                      </a:r>
                      <a:endParaRPr lang="pt-BR" sz="1800" b="1" dirty="0"/>
                    </a:p>
                  </a:txBody>
                  <a:tcPr marL="91439" marR="91439"/>
                </a:tc>
                <a:tc>
                  <a:txBody>
                    <a:bodyPr/>
                    <a:lstStyle/>
                    <a:p>
                      <a:r>
                        <a:rPr lang="pt-BR" sz="1800" b="1" dirty="0" smtClean="0"/>
                        <a:t>0</a:t>
                      </a:r>
                      <a:endParaRPr lang="pt-BR" sz="1800" b="1" dirty="0"/>
                    </a:p>
                  </a:txBody>
                  <a:tcPr marL="91439" marR="91439"/>
                </a:tc>
              </a:tr>
              <a:tr h="500063">
                <a:tc>
                  <a:txBody>
                    <a:bodyPr/>
                    <a:lstStyle/>
                    <a:p>
                      <a:endParaRPr lang="pt-BR" sz="1800"/>
                    </a:p>
                  </a:txBody>
                  <a:tcPr marL="91439" marR="91439"/>
                </a:tc>
                <a:tc>
                  <a:txBody>
                    <a:bodyPr/>
                    <a:lstStyle/>
                    <a:p>
                      <a:endParaRPr lang="pt-BR" sz="1800" dirty="0"/>
                    </a:p>
                  </a:txBody>
                  <a:tcPr marL="91439" marR="91439"/>
                </a:tc>
                <a:tc>
                  <a:txBody>
                    <a:bodyPr/>
                    <a:lstStyle/>
                    <a:p>
                      <a:endParaRPr lang="pt-BR" sz="1800"/>
                    </a:p>
                  </a:txBody>
                  <a:tcPr marL="91439" marR="91439"/>
                </a:tc>
              </a:tr>
              <a:tr h="500063">
                <a:tc>
                  <a:txBody>
                    <a:bodyPr/>
                    <a:lstStyle/>
                    <a:p>
                      <a:endParaRPr lang="pt-BR" sz="1800"/>
                    </a:p>
                  </a:txBody>
                  <a:tcPr marL="91439" marR="91439"/>
                </a:tc>
                <a:tc>
                  <a:txBody>
                    <a:bodyPr/>
                    <a:lstStyle/>
                    <a:p>
                      <a:endParaRPr lang="pt-BR" sz="1800" dirty="0"/>
                    </a:p>
                  </a:txBody>
                  <a:tcPr marL="91439" marR="91439"/>
                </a:tc>
                <a:tc>
                  <a:txBody>
                    <a:bodyPr/>
                    <a:lstStyle/>
                    <a:p>
                      <a:endParaRPr lang="pt-BR" sz="1800" dirty="0"/>
                    </a:p>
                  </a:txBody>
                  <a:tcPr marL="91439" marR="91439"/>
                </a:tc>
              </a:tr>
            </a:tbl>
          </a:graphicData>
        </a:graphic>
      </p:graphicFrame>
      <p:sp>
        <p:nvSpPr>
          <p:cNvPr id="7" name="Rectangle 4"/>
          <p:cNvSpPr txBox="1">
            <a:spLocks/>
          </p:cNvSpPr>
          <p:nvPr/>
        </p:nvSpPr>
        <p:spPr bwMode="auto">
          <a:xfrm>
            <a:off x="155575" y="3429000"/>
            <a:ext cx="873690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Clr>
                <a:schemeClr val="accent1"/>
              </a:buClr>
              <a:buFont typeface="Wingdings" pitchFamily="2" charset="2"/>
              <a:buChar char="Ø"/>
            </a:pPr>
            <a:r>
              <a:rPr lang="pt-BR" altLang="pt-BR" dirty="0" smtClean="0"/>
              <a:t> Dados de Entrada</a:t>
            </a:r>
          </a:p>
          <a:p>
            <a:pPr lvl="1">
              <a:buClr>
                <a:schemeClr val="accent1"/>
              </a:buClr>
              <a:buFont typeface="Wingdings" panose="05000000000000000000" pitchFamily="2" charset="2"/>
              <a:buChar char="v"/>
            </a:pPr>
            <a:r>
              <a:rPr lang="pt-BR" altLang="pt-BR" dirty="0" err="1">
                <a:latin typeface="Calibri" pitchFamily="34" charset="0"/>
              </a:rPr>
              <a:t>int</a:t>
            </a:r>
            <a:r>
              <a:rPr lang="pt-BR" altLang="pt-BR" dirty="0">
                <a:latin typeface="Calibri" pitchFamily="34" charset="0"/>
              </a:rPr>
              <a:t> largura = 30;</a:t>
            </a:r>
          </a:p>
          <a:p>
            <a:pPr lvl="1">
              <a:buClr>
                <a:schemeClr val="accent1"/>
              </a:buClr>
              <a:buFont typeface="Wingdings" panose="05000000000000000000" pitchFamily="2" charset="2"/>
              <a:buChar char="v"/>
            </a:pPr>
            <a:r>
              <a:rPr lang="pt-BR" altLang="pt-BR" dirty="0" err="1">
                <a:latin typeface="Calibri" pitchFamily="34" charset="0"/>
              </a:rPr>
              <a:t>int</a:t>
            </a:r>
            <a:r>
              <a:rPr lang="pt-BR" altLang="pt-BR" dirty="0">
                <a:latin typeface="Calibri" pitchFamily="34" charset="0"/>
              </a:rPr>
              <a:t> altura = 40;</a:t>
            </a:r>
          </a:p>
          <a:p>
            <a:pPr lvl="1">
              <a:buClr>
                <a:schemeClr val="accent1"/>
              </a:buClr>
              <a:buFont typeface="Wingdings" panose="05000000000000000000" pitchFamily="2" charset="2"/>
              <a:buChar char="v"/>
            </a:pPr>
            <a:r>
              <a:rPr lang="pt-BR" altLang="pt-BR" dirty="0" err="1">
                <a:latin typeface="Calibri" pitchFamily="34" charset="0"/>
              </a:rPr>
              <a:t>int</a:t>
            </a:r>
            <a:r>
              <a:rPr lang="pt-BR" altLang="pt-BR" dirty="0">
                <a:latin typeface="Calibri" pitchFamily="34" charset="0"/>
              </a:rPr>
              <a:t> </a:t>
            </a:r>
            <a:r>
              <a:rPr lang="pt-BR" altLang="pt-BR" dirty="0" err="1">
                <a:latin typeface="Calibri" pitchFamily="34" charset="0"/>
              </a:rPr>
              <a:t>perimetro</a:t>
            </a:r>
            <a:r>
              <a:rPr lang="pt-BR" altLang="pt-BR" dirty="0">
                <a:latin typeface="Calibri" pitchFamily="34" charset="0"/>
              </a:rPr>
              <a:t> = 0;</a:t>
            </a:r>
          </a:p>
          <a:p>
            <a:pPr lvl="1">
              <a:buClr>
                <a:schemeClr val="accent1"/>
              </a:buClr>
              <a:buFont typeface="Wingdings" panose="05000000000000000000" pitchFamily="2" charset="2"/>
              <a:buChar char="v"/>
            </a:pPr>
            <a:r>
              <a:rPr lang="pt-BR" altLang="pt-BR" dirty="0" err="1">
                <a:latin typeface="Calibri" pitchFamily="34" charset="0"/>
              </a:rPr>
              <a:t>perimetro</a:t>
            </a:r>
            <a:r>
              <a:rPr lang="pt-BR" altLang="pt-BR" dirty="0">
                <a:latin typeface="Calibri" pitchFamily="34" charset="0"/>
              </a:rPr>
              <a:t> = largura*2;</a:t>
            </a:r>
          </a:p>
          <a:p>
            <a:pPr lvl="1">
              <a:buClr>
                <a:schemeClr val="accent1"/>
              </a:buClr>
              <a:buFont typeface="Wingdings" panose="05000000000000000000" pitchFamily="2" charset="2"/>
              <a:buChar char="v"/>
            </a:pPr>
            <a:r>
              <a:rPr lang="pt-BR" altLang="pt-BR" dirty="0" err="1">
                <a:latin typeface="Calibri" pitchFamily="34" charset="0"/>
              </a:rPr>
              <a:t>perimetro</a:t>
            </a:r>
            <a:r>
              <a:rPr lang="pt-BR" altLang="pt-BR" dirty="0">
                <a:latin typeface="Calibri" pitchFamily="34" charset="0"/>
              </a:rPr>
              <a:t>  = </a:t>
            </a:r>
            <a:r>
              <a:rPr lang="pt-BR" altLang="pt-BR" dirty="0" err="1">
                <a:latin typeface="Calibri" pitchFamily="34" charset="0"/>
              </a:rPr>
              <a:t>perimetro</a:t>
            </a:r>
            <a:r>
              <a:rPr lang="pt-BR" altLang="pt-BR" dirty="0">
                <a:latin typeface="Calibri" pitchFamily="34" charset="0"/>
              </a:rPr>
              <a:t> + altura*2</a:t>
            </a:r>
            <a:r>
              <a:rPr lang="pt-BR" altLang="pt-BR" dirty="0" smtClean="0">
                <a:latin typeface="Calibri" pitchFamily="34" charset="0"/>
              </a:rPr>
              <a:t>;</a:t>
            </a:r>
            <a:endParaRPr lang="pt-BR" altLang="pt-BR" b="1" dirty="0">
              <a:solidFill>
                <a:schemeClr val="accent2"/>
              </a:solidFill>
              <a:latin typeface="Calibri" pitchFamily="34" charset="0"/>
            </a:endParaRPr>
          </a:p>
        </p:txBody>
      </p:sp>
    </p:spTree>
    <p:extLst>
      <p:ext uri="{BB962C8B-B14F-4D97-AF65-F5344CB8AC3E}">
        <p14:creationId xmlns:p14="http://schemas.microsoft.com/office/powerpoint/2010/main" val="40622578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692150"/>
            <a:ext cx="9144000" cy="576610"/>
          </a:xfrm>
        </p:spPr>
        <p:txBody>
          <a:bodyPr/>
          <a:lstStyle/>
          <a:p>
            <a:pPr>
              <a:lnSpc>
                <a:spcPct val="90000"/>
              </a:lnSpc>
              <a:buClr>
                <a:schemeClr val="accent1"/>
              </a:buClr>
              <a:buFont typeface="Wingdings" pitchFamily="2" charset="2"/>
              <a:buChar char="Ø"/>
            </a:pPr>
            <a:r>
              <a:rPr lang="pt-BR" altLang="pt-BR" dirty="0" smtClean="0"/>
              <a:t>Teste de  Mesa - Exemplo – Passo 3</a:t>
            </a:r>
          </a:p>
          <a:p>
            <a:pPr>
              <a:lnSpc>
                <a:spcPct val="90000"/>
              </a:lnSpc>
              <a:buClr>
                <a:schemeClr val="accent1"/>
              </a:buClr>
              <a:buFont typeface="Wingdings" pitchFamily="2" charset="2"/>
              <a:buChar char="Ø"/>
            </a:pPr>
            <a:endParaRPr lang="pt-BR" altLang="pt-BR" dirty="0"/>
          </a:p>
          <a:p>
            <a:pPr>
              <a:lnSpc>
                <a:spcPct val="90000"/>
              </a:lnSpc>
              <a:buClr>
                <a:schemeClr val="accent1"/>
              </a:buClr>
              <a:buFont typeface="Wingdings" pitchFamily="2" charset="2"/>
              <a:buChar char="Ø"/>
            </a:pPr>
            <a:endParaRPr lang="pt-BR" altLang="pt-BR" dirty="0" smtClean="0"/>
          </a:p>
        </p:txBody>
      </p:sp>
      <p:graphicFrame>
        <p:nvGraphicFramePr>
          <p:cNvPr id="5" name="Tabela 4"/>
          <p:cNvGraphicFramePr>
            <a:graphicFrameLocks noGrp="1"/>
          </p:cNvGraphicFramePr>
          <p:nvPr>
            <p:extLst>
              <p:ext uri="{D42A27DB-BD31-4B8C-83A1-F6EECF244321}">
                <p14:modId xmlns:p14="http://schemas.microsoft.com/office/powerpoint/2010/main" val="1180348045"/>
              </p:ext>
            </p:extLst>
          </p:nvPr>
        </p:nvGraphicFramePr>
        <p:xfrm>
          <a:off x="390275" y="1268760"/>
          <a:ext cx="8358189" cy="2000252"/>
        </p:xfrm>
        <a:graphic>
          <a:graphicData uri="http://schemas.openxmlformats.org/drawingml/2006/table">
            <a:tbl>
              <a:tblPr firstRow="1" bandRow="1">
                <a:tableStyleId>{5C22544A-7EE6-4342-B048-85BDC9FD1C3A}</a:tableStyleId>
              </a:tblPr>
              <a:tblGrid>
                <a:gridCol w="2786063"/>
                <a:gridCol w="2786063"/>
                <a:gridCol w="2786063"/>
              </a:tblGrid>
              <a:tr h="500063">
                <a:tc>
                  <a:txBody>
                    <a:bodyPr/>
                    <a:lstStyle/>
                    <a:p>
                      <a:r>
                        <a:rPr lang="pt-BR" sz="2000" dirty="0" smtClean="0"/>
                        <a:t>largura</a:t>
                      </a:r>
                      <a:endParaRPr lang="pt-BR" sz="2000" dirty="0"/>
                    </a:p>
                  </a:txBody>
                  <a:tcPr marL="91439" marR="91439"/>
                </a:tc>
                <a:tc>
                  <a:txBody>
                    <a:bodyPr/>
                    <a:lstStyle/>
                    <a:p>
                      <a:r>
                        <a:rPr lang="pt-BR" sz="2000" dirty="0" smtClean="0"/>
                        <a:t>altura</a:t>
                      </a:r>
                      <a:endParaRPr lang="pt-BR" sz="2000" dirty="0"/>
                    </a:p>
                  </a:txBody>
                  <a:tcPr marL="91439" marR="91439"/>
                </a:tc>
                <a:tc>
                  <a:txBody>
                    <a:bodyPr/>
                    <a:lstStyle/>
                    <a:p>
                      <a:r>
                        <a:rPr lang="pt-BR" sz="2000" dirty="0" err="1" smtClean="0"/>
                        <a:t>perimetro</a:t>
                      </a:r>
                      <a:endParaRPr lang="pt-BR" sz="2000" dirty="0"/>
                    </a:p>
                  </a:txBody>
                  <a:tcPr marL="91439" marR="91439"/>
                </a:tc>
              </a:tr>
              <a:tr h="500063">
                <a:tc>
                  <a:txBody>
                    <a:bodyPr/>
                    <a:lstStyle/>
                    <a:p>
                      <a:r>
                        <a:rPr lang="pt-BR" sz="2000" b="1" dirty="0" smtClean="0"/>
                        <a:t>30</a:t>
                      </a:r>
                      <a:endParaRPr lang="pt-BR" sz="2000" b="1" dirty="0"/>
                    </a:p>
                  </a:txBody>
                  <a:tcPr marL="91439" marR="91439"/>
                </a:tc>
                <a:tc>
                  <a:txBody>
                    <a:bodyPr/>
                    <a:lstStyle/>
                    <a:p>
                      <a:r>
                        <a:rPr lang="pt-BR" sz="2000" b="1" dirty="0" smtClean="0"/>
                        <a:t>40</a:t>
                      </a:r>
                      <a:endParaRPr lang="pt-BR" sz="2000" b="1" dirty="0"/>
                    </a:p>
                  </a:txBody>
                  <a:tcPr marL="91439" marR="91439"/>
                </a:tc>
                <a:tc>
                  <a:txBody>
                    <a:bodyPr/>
                    <a:lstStyle/>
                    <a:p>
                      <a:r>
                        <a:rPr lang="pt-BR" sz="2000" dirty="0" smtClean="0">
                          <a:solidFill>
                            <a:srgbClr val="FF0000"/>
                          </a:solidFill>
                        </a:rPr>
                        <a:t>0</a:t>
                      </a:r>
                      <a:endParaRPr lang="pt-BR" sz="2000" dirty="0">
                        <a:solidFill>
                          <a:srgbClr val="FF0000"/>
                        </a:solidFill>
                      </a:endParaRPr>
                    </a:p>
                  </a:txBody>
                  <a:tcPr marL="91439" marR="91439"/>
                </a:tc>
              </a:tr>
              <a:tr h="500063">
                <a:tc>
                  <a:txBody>
                    <a:bodyPr/>
                    <a:lstStyle/>
                    <a:p>
                      <a:endParaRPr lang="pt-BR" sz="2000" dirty="0"/>
                    </a:p>
                  </a:txBody>
                  <a:tcPr marL="91439" marR="91439"/>
                </a:tc>
                <a:tc>
                  <a:txBody>
                    <a:bodyPr/>
                    <a:lstStyle/>
                    <a:p>
                      <a:endParaRPr lang="pt-BR" sz="2000" dirty="0"/>
                    </a:p>
                  </a:txBody>
                  <a:tcPr marL="91439" marR="91439"/>
                </a:tc>
                <a:tc>
                  <a:txBody>
                    <a:bodyPr/>
                    <a:lstStyle/>
                    <a:p>
                      <a:r>
                        <a:rPr lang="pt-BR" sz="2000" b="1" dirty="0" smtClean="0"/>
                        <a:t>60</a:t>
                      </a:r>
                      <a:endParaRPr lang="pt-BR" sz="2000" b="1" dirty="0"/>
                    </a:p>
                  </a:txBody>
                  <a:tcPr marL="91439" marR="91439"/>
                </a:tc>
              </a:tr>
              <a:tr h="500063">
                <a:tc>
                  <a:txBody>
                    <a:bodyPr/>
                    <a:lstStyle/>
                    <a:p>
                      <a:endParaRPr lang="pt-BR" sz="2000"/>
                    </a:p>
                  </a:txBody>
                  <a:tcPr marL="91439" marR="91439"/>
                </a:tc>
                <a:tc>
                  <a:txBody>
                    <a:bodyPr/>
                    <a:lstStyle/>
                    <a:p>
                      <a:endParaRPr lang="pt-BR" sz="2000" dirty="0"/>
                    </a:p>
                  </a:txBody>
                  <a:tcPr marL="91439" marR="91439"/>
                </a:tc>
                <a:tc>
                  <a:txBody>
                    <a:bodyPr/>
                    <a:lstStyle/>
                    <a:p>
                      <a:endParaRPr lang="pt-BR" sz="2000" dirty="0"/>
                    </a:p>
                  </a:txBody>
                  <a:tcPr marL="91439" marR="91439"/>
                </a:tc>
              </a:tr>
            </a:tbl>
          </a:graphicData>
        </a:graphic>
      </p:graphicFrame>
      <p:sp>
        <p:nvSpPr>
          <p:cNvPr id="7" name="Rectangle 4"/>
          <p:cNvSpPr txBox="1">
            <a:spLocks/>
          </p:cNvSpPr>
          <p:nvPr/>
        </p:nvSpPr>
        <p:spPr bwMode="auto">
          <a:xfrm>
            <a:off x="155575" y="3429000"/>
            <a:ext cx="873690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Clr>
                <a:schemeClr val="accent1"/>
              </a:buClr>
              <a:buFont typeface="Wingdings" pitchFamily="2" charset="2"/>
              <a:buChar char="Ø"/>
            </a:pPr>
            <a:r>
              <a:rPr lang="pt-BR" altLang="pt-BR" dirty="0" smtClean="0"/>
              <a:t> Dados de Entrada</a:t>
            </a:r>
          </a:p>
          <a:p>
            <a:pPr lvl="1">
              <a:buClr>
                <a:schemeClr val="accent1"/>
              </a:buClr>
              <a:buFont typeface="Wingdings" panose="05000000000000000000" pitchFamily="2" charset="2"/>
              <a:buChar char="v"/>
            </a:pPr>
            <a:r>
              <a:rPr lang="pt-BR" altLang="pt-BR" dirty="0" err="1">
                <a:latin typeface="Calibri" pitchFamily="34" charset="0"/>
              </a:rPr>
              <a:t>int</a:t>
            </a:r>
            <a:r>
              <a:rPr lang="pt-BR" altLang="pt-BR" dirty="0">
                <a:latin typeface="Calibri" pitchFamily="34" charset="0"/>
              </a:rPr>
              <a:t> largura = 30;</a:t>
            </a:r>
          </a:p>
          <a:p>
            <a:pPr lvl="1">
              <a:buClr>
                <a:schemeClr val="accent1"/>
              </a:buClr>
              <a:buFont typeface="Wingdings" panose="05000000000000000000" pitchFamily="2" charset="2"/>
              <a:buChar char="v"/>
            </a:pPr>
            <a:r>
              <a:rPr lang="pt-BR" altLang="pt-BR" dirty="0" err="1">
                <a:latin typeface="Calibri" pitchFamily="34" charset="0"/>
              </a:rPr>
              <a:t>int</a:t>
            </a:r>
            <a:r>
              <a:rPr lang="pt-BR" altLang="pt-BR" dirty="0">
                <a:latin typeface="Calibri" pitchFamily="34" charset="0"/>
              </a:rPr>
              <a:t> altura = 40;</a:t>
            </a:r>
          </a:p>
          <a:p>
            <a:pPr lvl="1">
              <a:buClr>
                <a:schemeClr val="accent1"/>
              </a:buClr>
              <a:buFont typeface="Wingdings" panose="05000000000000000000" pitchFamily="2" charset="2"/>
              <a:buChar char="v"/>
            </a:pPr>
            <a:r>
              <a:rPr lang="pt-BR" altLang="pt-BR" dirty="0" err="1">
                <a:latin typeface="Calibri" pitchFamily="34" charset="0"/>
              </a:rPr>
              <a:t>int</a:t>
            </a:r>
            <a:r>
              <a:rPr lang="pt-BR" altLang="pt-BR" dirty="0">
                <a:latin typeface="Calibri" pitchFamily="34" charset="0"/>
              </a:rPr>
              <a:t> </a:t>
            </a:r>
            <a:r>
              <a:rPr lang="pt-BR" altLang="pt-BR" dirty="0" err="1">
                <a:latin typeface="Calibri" pitchFamily="34" charset="0"/>
              </a:rPr>
              <a:t>perimetro</a:t>
            </a:r>
            <a:r>
              <a:rPr lang="pt-BR" altLang="pt-BR" dirty="0">
                <a:latin typeface="Calibri" pitchFamily="34" charset="0"/>
              </a:rPr>
              <a:t> = 0;</a:t>
            </a:r>
          </a:p>
          <a:p>
            <a:pPr lvl="1">
              <a:buClr>
                <a:schemeClr val="accent1"/>
              </a:buClr>
              <a:buFont typeface="Wingdings" panose="05000000000000000000" pitchFamily="2" charset="2"/>
              <a:buChar char="v"/>
            </a:pPr>
            <a:r>
              <a:rPr lang="pt-BR" altLang="pt-BR" dirty="0" err="1">
                <a:latin typeface="Calibri" pitchFamily="34" charset="0"/>
              </a:rPr>
              <a:t>perimetro</a:t>
            </a:r>
            <a:r>
              <a:rPr lang="pt-BR" altLang="pt-BR" dirty="0">
                <a:latin typeface="Calibri" pitchFamily="34" charset="0"/>
              </a:rPr>
              <a:t> = largura*2;</a:t>
            </a:r>
          </a:p>
          <a:p>
            <a:pPr lvl="1">
              <a:buClr>
                <a:schemeClr val="accent1"/>
              </a:buClr>
              <a:buFont typeface="Wingdings" panose="05000000000000000000" pitchFamily="2" charset="2"/>
              <a:buChar char="v"/>
            </a:pPr>
            <a:r>
              <a:rPr lang="pt-BR" altLang="pt-BR" dirty="0" err="1">
                <a:latin typeface="Calibri" pitchFamily="34" charset="0"/>
              </a:rPr>
              <a:t>perimetro</a:t>
            </a:r>
            <a:r>
              <a:rPr lang="pt-BR" altLang="pt-BR" dirty="0">
                <a:latin typeface="Calibri" pitchFamily="34" charset="0"/>
              </a:rPr>
              <a:t>  = </a:t>
            </a:r>
            <a:r>
              <a:rPr lang="pt-BR" altLang="pt-BR" dirty="0" err="1">
                <a:latin typeface="Calibri" pitchFamily="34" charset="0"/>
              </a:rPr>
              <a:t>perimetro</a:t>
            </a:r>
            <a:r>
              <a:rPr lang="pt-BR" altLang="pt-BR" dirty="0">
                <a:latin typeface="Calibri" pitchFamily="34" charset="0"/>
              </a:rPr>
              <a:t> + altura*2</a:t>
            </a:r>
            <a:r>
              <a:rPr lang="pt-BR" altLang="pt-BR" dirty="0" smtClean="0">
                <a:latin typeface="Calibri" pitchFamily="34" charset="0"/>
              </a:rPr>
              <a:t>;</a:t>
            </a:r>
            <a:endParaRPr lang="pt-BR" altLang="pt-BR" b="1" dirty="0">
              <a:solidFill>
                <a:schemeClr val="accent2"/>
              </a:solidFill>
              <a:latin typeface="Calibri" pitchFamily="34" charset="0"/>
            </a:endParaRPr>
          </a:p>
        </p:txBody>
      </p:sp>
    </p:spTree>
    <p:extLst>
      <p:ext uri="{BB962C8B-B14F-4D97-AF65-F5344CB8AC3E}">
        <p14:creationId xmlns:p14="http://schemas.microsoft.com/office/powerpoint/2010/main" val="13281265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692150"/>
            <a:ext cx="9144000" cy="576610"/>
          </a:xfrm>
        </p:spPr>
        <p:txBody>
          <a:bodyPr/>
          <a:lstStyle/>
          <a:p>
            <a:pPr>
              <a:lnSpc>
                <a:spcPct val="90000"/>
              </a:lnSpc>
              <a:buClr>
                <a:schemeClr val="accent1"/>
              </a:buClr>
              <a:buFont typeface="Wingdings" pitchFamily="2" charset="2"/>
              <a:buChar char="Ø"/>
            </a:pPr>
            <a:r>
              <a:rPr lang="pt-BR" altLang="pt-BR" dirty="0" smtClean="0"/>
              <a:t>Teste de  Mesa - Exemplo – Passo 4</a:t>
            </a:r>
          </a:p>
          <a:p>
            <a:pPr>
              <a:lnSpc>
                <a:spcPct val="90000"/>
              </a:lnSpc>
              <a:buClr>
                <a:schemeClr val="accent1"/>
              </a:buClr>
              <a:buFont typeface="Wingdings" pitchFamily="2" charset="2"/>
              <a:buChar char="Ø"/>
            </a:pPr>
            <a:endParaRPr lang="pt-BR" altLang="pt-BR" dirty="0"/>
          </a:p>
          <a:p>
            <a:pPr>
              <a:lnSpc>
                <a:spcPct val="90000"/>
              </a:lnSpc>
              <a:buClr>
                <a:schemeClr val="accent1"/>
              </a:buClr>
              <a:buFont typeface="Wingdings" pitchFamily="2" charset="2"/>
              <a:buChar char="Ø"/>
            </a:pPr>
            <a:endParaRPr lang="pt-BR" altLang="pt-BR" dirty="0" smtClean="0"/>
          </a:p>
        </p:txBody>
      </p:sp>
      <p:graphicFrame>
        <p:nvGraphicFramePr>
          <p:cNvPr id="5" name="Tabela 4"/>
          <p:cNvGraphicFramePr>
            <a:graphicFrameLocks noGrp="1"/>
          </p:cNvGraphicFramePr>
          <p:nvPr>
            <p:extLst>
              <p:ext uri="{D42A27DB-BD31-4B8C-83A1-F6EECF244321}">
                <p14:modId xmlns:p14="http://schemas.microsoft.com/office/powerpoint/2010/main" val="1213056668"/>
              </p:ext>
            </p:extLst>
          </p:nvPr>
        </p:nvGraphicFramePr>
        <p:xfrm>
          <a:off x="390275" y="1268760"/>
          <a:ext cx="8358189" cy="2000252"/>
        </p:xfrm>
        <a:graphic>
          <a:graphicData uri="http://schemas.openxmlformats.org/drawingml/2006/table">
            <a:tbl>
              <a:tblPr firstRow="1" bandRow="1">
                <a:tableStyleId>{5C22544A-7EE6-4342-B048-85BDC9FD1C3A}</a:tableStyleId>
              </a:tblPr>
              <a:tblGrid>
                <a:gridCol w="2786063"/>
                <a:gridCol w="2786063"/>
                <a:gridCol w="2786063"/>
              </a:tblGrid>
              <a:tr h="500063">
                <a:tc>
                  <a:txBody>
                    <a:bodyPr/>
                    <a:lstStyle/>
                    <a:p>
                      <a:r>
                        <a:rPr lang="pt-BR" sz="2000" dirty="0" smtClean="0"/>
                        <a:t>largura</a:t>
                      </a:r>
                      <a:endParaRPr lang="pt-BR" sz="2000" dirty="0"/>
                    </a:p>
                  </a:txBody>
                  <a:tcPr marL="91439" marR="91439"/>
                </a:tc>
                <a:tc>
                  <a:txBody>
                    <a:bodyPr/>
                    <a:lstStyle/>
                    <a:p>
                      <a:r>
                        <a:rPr lang="pt-BR" sz="2000" dirty="0" smtClean="0"/>
                        <a:t>altura</a:t>
                      </a:r>
                      <a:endParaRPr lang="pt-BR" sz="2000" dirty="0"/>
                    </a:p>
                  </a:txBody>
                  <a:tcPr marL="91439" marR="91439"/>
                </a:tc>
                <a:tc>
                  <a:txBody>
                    <a:bodyPr/>
                    <a:lstStyle/>
                    <a:p>
                      <a:r>
                        <a:rPr lang="pt-BR" sz="2000" dirty="0" err="1" smtClean="0"/>
                        <a:t>perimetro</a:t>
                      </a:r>
                      <a:endParaRPr lang="pt-BR" sz="2000" dirty="0"/>
                    </a:p>
                  </a:txBody>
                  <a:tcPr marL="91439" marR="91439"/>
                </a:tc>
              </a:tr>
              <a:tr h="500063">
                <a:tc>
                  <a:txBody>
                    <a:bodyPr/>
                    <a:lstStyle/>
                    <a:p>
                      <a:pPr algn="ctr"/>
                      <a:r>
                        <a:rPr lang="pt-BR" sz="2000" b="1" dirty="0" smtClean="0"/>
                        <a:t>30</a:t>
                      </a:r>
                      <a:endParaRPr lang="pt-BR" sz="2000" b="1" dirty="0"/>
                    </a:p>
                  </a:txBody>
                  <a:tcPr marL="91439" marR="91439"/>
                </a:tc>
                <a:tc>
                  <a:txBody>
                    <a:bodyPr/>
                    <a:lstStyle/>
                    <a:p>
                      <a:pPr algn="ctr"/>
                      <a:r>
                        <a:rPr lang="pt-BR" sz="2000" b="1" dirty="0" smtClean="0"/>
                        <a:t>40</a:t>
                      </a:r>
                      <a:endParaRPr lang="pt-BR" sz="2000" b="1" dirty="0"/>
                    </a:p>
                  </a:txBody>
                  <a:tcPr marL="91439" marR="91439"/>
                </a:tc>
                <a:tc>
                  <a:txBody>
                    <a:bodyPr/>
                    <a:lstStyle/>
                    <a:p>
                      <a:pPr algn="ctr"/>
                      <a:r>
                        <a:rPr lang="pt-BR" sz="2000" dirty="0" smtClean="0">
                          <a:solidFill>
                            <a:srgbClr val="FF0000"/>
                          </a:solidFill>
                        </a:rPr>
                        <a:t>0</a:t>
                      </a:r>
                      <a:endParaRPr lang="pt-BR" sz="2000" dirty="0">
                        <a:solidFill>
                          <a:srgbClr val="FF0000"/>
                        </a:solidFill>
                      </a:endParaRPr>
                    </a:p>
                  </a:txBody>
                  <a:tcPr marL="91439" marR="91439"/>
                </a:tc>
              </a:tr>
              <a:tr h="500063">
                <a:tc>
                  <a:txBody>
                    <a:bodyPr/>
                    <a:lstStyle/>
                    <a:p>
                      <a:pPr algn="ctr"/>
                      <a:endParaRPr lang="pt-BR" sz="2000" dirty="0"/>
                    </a:p>
                  </a:txBody>
                  <a:tcPr marL="91439" marR="91439"/>
                </a:tc>
                <a:tc>
                  <a:txBody>
                    <a:bodyPr/>
                    <a:lstStyle/>
                    <a:p>
                      <a:pPr algn="ctr"/>
                      <a:endParaRPr lang="pt-BR" sz="2000" b="0" dirty="0">
                        <a:solidFill>
                          <a:srgbClr val="FF0000"/>
                        </a:solidFill>
                      </a:endParaRPr>
                    </a:p>
                  </a:txBody>
                  <a:tcPr marL="91439" marR="91439"/>
                </a:tc>
                <a:tc>
                  <a:txBody>
                    <a:bodyPr/>
                    <a:lstStyle/>
                    <a:p>
                      <a:pPr algn="ctr"/>
                      <a:r>
                        <a:rPr lang="pt-BR" sz="2000" b="0" dirty="0" smtClean="0">
                          <a:solidFill>
                            <a:srgbClr val="FF0000"/>
                          </a:solidFill>
                        </a:rPr>
                        <a:t>60</a:t>
                      </a:r>
                      <a:endParaRPr lang="pt-BR" sz="2000" b="0" dirty="0">
                        <a:solidFill>
                          <a:srgbClr val="FF0000"/>
                        </a:solidFill>
                      </a:endParaRPr>
                    </a:p>
                  </a:txBody>
                  <a:tcPr marL="91439" marR="91439"/>
                </a:tc>
              </a:tr>
              <a:tr h="500063">
                <a:tc>
                  <a:txBody>
                    <a:bodyPr/>
                    <a:lstStyle/>
                    <a:p>
                      <a:pPr algn="ctr"/>
                      <a:endParaRPr lang="pt-BR" sz="2000"/>
                    </a:p>
                  </a:txBody>
                  <a:tcPr marL="91439" marR="91439"/>
                </a:tc>
                <a:tc>
                  <a:txBody>
                    <a:bodyPr/>
                    <a:lstStyle/>
                    <a:p>
                      <a:pPr algn="ctr"/>
                      <a:endParaRPr lang="pt-BR" sz="2000" dirty="0"/>
                    </a:p>
                  </a:txBody>
                  <a:tcPr marL="91439" marR="91439"/>
                </a:tc>
                <a:tc>
                  <a:txBody>
                    <a:bodyPr/>
                    <a:lstStyle/>
                    <a:p>
                      <a:pPr algn="ctr"/>
                      <a:r>
                        <a:rPr lang="pt-BR" sz="2000" b="1" dirty="0" smtClean="0"/>
                        <a:t>140</a:t>
                      </a:r>
                      <a:endParaRPr lang="pt-BR" sz="2000" b="1" dirty="0"/>
                    </a:p>
                  </a:txBody>
                  <a:tcPr marL="91439" marR="91439"/>
                </a:tc>
              </a:tr>
            </a:tbl>
          </a:graphicData>
        </a:graphic>
      </p:graphicFrame>
      <p:sp>
        <p:nvSpPr>
          <p:cNvPr id="7" name="Rectangle 4"/>
          <p:cNvSpPr txBox="1">
            <a:spLocks/>
          </p:cNvSpPr>
          <p:nvPr/>
        </p:nvSpPr>
        <p:spPr bwMode="auto">
          <a:xfrm>
            <a:off x="0" y="3429000"/>
            <a:ext cx="9143999"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Clr>
                <a:schemeClr val="accent1"/>
              </a:buClr>
              <a:buFont typeface="Wingdings" pitchFamily="2" charset="2"/>
              <a:buChar char="Ø"/>
            </a:pPr>
            <a:r>
              <a:rPr lang="pt-BR" altLang="pt-BR" dirty="0" smtClean="0"/>
              <a:t> Dados de Entrada</a:t>
            </a:r>
          </a:p>
          <a:p>
            <a:pPr lvl="1">
              <a:buClr>
                <a:schemeClr val="accent1"/>
              </a:buClr>
              <a:buFont typeface="Wingdings" panose="05000000000000000000" pitchFamily="2" charset="2"/>
              <a:buChar char="v"/>
            </a:pPr>
            <a:r>
              <a:rPr lang="pt-BR" altLang="pt-BR" dirty="0" err="1">
                <a:latin typeface="Calibri" pitchFamily="34" charset="0"/>
              </a:rPr>
              <a:t>int</a:t>
            </a:r>
            <a:r>
              <a:rPr lang="pt-BR" altLang="pt-BR" dirty="0">
                <a:latin typeface="Calibri" pitchFamily="34" charset="0"/>
              </a:rPr>
              <a:t> largura = 30;</a:t>
            </a:r>
          </a:p>
          <a:p>
            <a:pPr lvl="1">
              <a:buClr>
                <a:schemeClr val="accent1"/>
              </a:buClr>
              <a:buFont typeface="Wingdings" panose="05000000000000000000" pitchFamily="2" charset="2"/>
              <a:buChar char="v"/>
            </a:pPr>
            <a:r>
              <a:rPr lang="pt-BR" altLang="pt-BR" dirty="0" err="1">
                <a:latin typeface="Calibri" pitchFamily="34" charset="0"/>
              </a:rPr>
              <a:t>int</a:t>
            </a:r>
            <a:r>
              <a:rPr lang="pt-BR" altLang="pt-BR" dirty="0">
                <a:latin typeface="Calibri" pitchFamily="34" charset="0"/>
              </a:rPr>
              <a:t> altura = 40;</a:t>
            </a:r>
          </a:p>
          <a:p>
            <a:pPr lvl="1">
              <a:buClr>
                <a:schemeClr val="accent1"/>
              </a:buClr>
              <a:buFont typeface="Wingdings" panose="05000000000000000000" pitchFamily="2" charset="2"/>
              <a:buChar char="v"/>
            </a:pPr>
            <a:r>
              <a:rPr lang="pt-BR" altLang="pt-BR" dirty="0" err="1">
                <a:latin typeface="Calibri" pitchFamily="34" charset="0"/>
              </a:rPr>
              <a:t>int</a:t>
            </a:r>
            <a:r>
              <a:rPr lang="pt-BR" altLang="pt-BR" dirty="0">
                <a:latin typeface="Calibri" pitchFamily="34" charset="0"/>
              </a:rPr>
              <a:t> </a:t>
            </a:r>
            <a:r>
              <a:rPr lang="pt-BR" altLang="pt-BR" dirty="0" err="1">
                <a:latin typeface="Calibri" pitchFamily="34" charset="0"/>
              </a:rPr>
              <a:t>perimetro</a:t>
            </a:r>
            <a:r>
              <a:rPr lang="pt-BR" altLang="pt-BR" dirty="0">
                <a:latin typeface="Calibri" pitchFamily="34" charset="0"/>
              </a:rPr>
              <a:t> = 0;</a:t>
            </a:r>
          </a:p>
          <a:p>
            <a:pPr lvl="1">
              <a:buClr>
                <a:schemeClr val="accent1"/>
              </a:buClr>
              <a:buFont typeface="Wingdings" panose="05000000000000000000" pitchFamily="2" charset="2"/>
              <a:buChar char="v"/>
            </a:pPr>
            <a:r>
              <a:rPr lang="pt-BR" altLang="pt-BR" dirty="0" err="1">
                <a:latin typeface="Calibri" pitchFamily="34" charset="0"/>
              </a:rPr>
              <a:t>perimetro</a:t>
            </a:r>
            <a:r>
              <a:rPr lang="pt-BR" altLang="pt-BR" dirty="0">
                <a:latin typeface="Calibri" pitchFamily="34" charset="0"/>
              </a:rPr>
              <a:t> = largura*2;</a:t>
            </a:r>
          </a:p>
          <a:p>
            <a:pPr lvl="1">
              <a:buClr>
                <a:schemeClr val="accent1"/>
              </a:buClr>
              <a:buFont typeface="Wingdings" panose="05000000000000000000" pitchFamily="2" charset="2"/>
              <a:buChar char="v"/>
            </a:pPr>
            <a:r>
              <a:rPr lang="pt-BR" altLang="pt-BR" dirty="0" err="1">
                <a:latin typeface="Calibri" pitchFamily="34" charset="0"/>
              </a:rPr>
              <a:t>perimetro</a:t>
            </a:r>
            <a:r>
              <a:rPr lang="pt-BR" altLang="pt-BR" dirty="0">
                <a:latin typeface="Calibri" pitchFamily="34" charset="0"/>
              </a:rPr>
              <a:t>  = </a:t>
            </a:r>
            <a:r>
              <a:rPr lang="pt-BR" altLang="pt-BR" dirty="0" err="1">
                <a:latin typeface="Calibri" pitchFamily="34" charset="0"/>
              </a:rPr>
              <a:t>perimetro</a:t>
            </a:r>
            <a:r>
              <a:rPr lang="pt-BR" altLang="pt-BR" dirty="0">
                <a:latin typeface="Calibri" pitchFamily="34" charset="0"/>
              </a:rPr>
              <a:t> + altura*2</a:t>
            </a:r>
            <a:r>
              <a:rPr lang="pt-BR" altLang="pt-BR" dirty="0" smtClean="0">
                <a:latin typeface="Calibri" pitchFamily="34" charset="0"/>
              </a:rPr>
              <a:t>;</a:t>
            </a:r>
            <a:endParaRPr lang="pt-BR" altLang="pt-BR" b="1" dirty="0">
              <a:solidFill>
                <a:schemeClr val="accent2"/>
              </a:solidFill>
              <a:latin typeface="Calibri" pitchFamily="34" charset="0"/>
            </a:endParaRPr>
          </a:p>
        </p:txBody>
      </p:sp>
    </p:spTree>
    <p:extLst>
      <p:ext uri="{BB962C8B-B14F-4D97-AF65-F5344CB8AC3E}">
        <p14:creationId xmlns:p14="http://schemas.microsoft.com/office/powerpoint/2010/main" val="268770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620688"/>
            <a:ext cx="9144000" cy="792088"/>
          </a:xfrm>
        </p:spPr>
        <p:txBody>
          <a:bodyPr/>
          <a:lstStyle/>
          <a:p>
            <a:pPr>
              <a:lnSpc>
                <a:spcPct val="90000"/>
              </a:lnSpc>
              <a:buClr>
                <a:schemeClr val="accent1"/>
              </a:buClr>
              <a:buFont typeface="Wingdings" pitchFamily="2" charset="2"/>
              <a:buChar char="Ø"/>
            </a:pPr>
            <a:r>
              <a:rPr lang="pt-BR" altLang="pt-BR" sz="2800" dirty="0" smtClean="0"/>
              <a:t>Teste de  Mesa – Resultado Final</a:t>
            </a:r>
          </a:p>
          <a:p>
            <a:pPr lvl="1">
              <a:lnSpc>
                <a:spcPct val="90000"/>
              </a:lnSpc>
              <a:buClr>
                <a:schemeClr val="accent1"/>
              </a:buClr>
              <a:buFont typeface="Wingdings" pitchFamily="2" charset="2"/>
              <a:buChar char="Ø"/>
            </a:pPr>
            <a:r>
              <a:rPr lang="pt-BR" altLang="pt-BR" sz="2400" dirty="0" smtClean="0"/>
              <a:t>Valores finais da tabela</a:t>
            </a:r>
          </a:p>
          <a:p>
            <a:pPr>
              <a:lnSpc>
                <a:spcPct val="90000"/>
              </a:lnSpc>
              <a:buClr>
                <a:schemeClr val="accent1"/>
              </a:buClr>
              <a:buFont typeface="Wingdings" pitchFamily="2" charset="2"/>
              <a:buChar char="Ø"/>
            </a:pPr>
            <a:endParaRPr lang="pt-BR" altLang="pt-BR" dirty="0"/>
          </a:p>
          <a:p>
            <a:pPr>
              <a:lnSpc>
                <a:spcPct val="90000"/>
              </a:lnSpc>
              <a:buClr>
                <a:schemeClr val="accent1"/>
              </a:buClr>
              <a:buFont typeface="Wingdings" pitchFamily="2" charset="2"/>
              <a:buChar char="Ø"/>
            </a:pPr>
            <a:endParaRPr lang="pt-BR" altLang="pt-BR" dirty="0" smtClean="0"/>
          </a:p>
        </p:txBody>
      </p:sp>
      <p:graphicFrame>
        <p:nvGraphicFramePr>
          <p:cNvPr id="5" name="Tabela 4"/>
          <p:cNvGraphicFramePr>
            <a:graphicFrameLocks noGrp="1"/>
          </p:cNvGraphicFramePr>
          <p:nvPr>
            <p:extLst>
              <p:ext uri="{D42A27DB-BD31-4B8C-83A1-F6EECF244321}">
                <p14:modId xmlns:p14="http://schemas.microsoft.com/office/powerpoint/2010/main" val="883443455"/>
              </p:ext>
            </p:extLst>
          </p:nvPr>
        </p:nvGraphicFramePr>
        <p:xfrm>
          <a:off x="2627784" y="1576757"/>
          <a:ext cx="6192687" cy="2500315"/>
        </p:xfrm>
        <a:graphic>
          <a:graphicData uri="http://schemas.openxmlformats.org/drawingml/2006/table">
            <a:tbl>
              <a:tblPr firstRow="1" bandRow="1">
                <a:tableStyleId>{5C22544A-7EE6-4342-B048-85BDC9FD1C3A}</a:tableStyleId>
              </a:tblPr>
              <a:tblGrid>
                <a:gridCol w="1517272"/>
                <a:gridCol w="1881418"/>
                <a:gridCol w="2793997"/>
              </a:tblGrid>
              <a:tr h="500063">
                <a:tc>
                  <a:txBody>
                    <a:bodyPr/>
                    <a:lstStyle/>
                    <a:p>
                      <a:r>
                        <a:rPr lang="pt-BR" sz="2000" dirty="0" smtClean="0"/>
                        <a:t>largura</a:t>
                      </a:r>
                      <a:endParaRPr lang="pt-BR" sz="2000" dirty="0"/>
                    </a:p>
                  </a:txBody>
                  <a:tcPr marL="91439" marR="91439"/>
                </a:tc>
                <a:tc>
                  <a:txBody>
                    <a:bodyPr/>
                    <a:lstStyle/>
                    <a:p>
                      <a:r>
                        <a:rPr lang="pt-BR" sz="2000" dirty="0" smtClean="0"/>
                        <a:t>altura</a:t>
                      </a:r>
                      <a:endParaRPr lang="pt-BR" sz="2000" dirty="0"/>
                    </a:p>
                  </a:txBody>
                  <a:tcPr marL="91439" marR="91439"/>
                </a:tc>
                <a:tc>
                  <a:txBody>
                    <a:bodyPr/>
                    <a:lstStyle/>
                    <a:p>
                      <a:r>
                        <a:rPr lang="pt-BR" sz="2000" dirty="0" err="1" smtClean="0"/>
                        <a:t>perimetro</a:t>
                      </a:r>
                      <a:endParaRPr lang="pt-BR" sz="2000" dirty="0"/>
                    </a:p>
                  </a:txBody>
                  <a:tcPr marL="91439" marR="91439"/>
                </a:tc>
              </a:tr>
              <a:tr h="500063">
                <a:tc>
                  <a:txBody>
                    <a:bodyPr/>
                    <a:lstStyle/>
                    <a:p>
                      <a:pPr algn="ctr"/>
                      <a:r>
                        <a:rPr lang="pt-BR" sz="2000" b="0" dirty="0" smtClean="0">
                          <a:solidFill>
                            <a:srgbClr val="FF0000"/>
                          </a:solidFill>
                        </a:rPr>
                        <a:t>30</a:t>
                      </a:r>
                      <a:endParaRPr lang="pt-BR" sz="2000" b="0" dirty="0">
                        <a:solidFill>
                          <a:srgbClr val="FF0000"/>
                        </a:solidFill>
                      </a:endParaRPr>
                    </a:p>
                  </a:txBody>
                  <a:tcPr marL="91439" marR="91439"/>
                </a:tc>
                <a:tc>
                  <a:txBody>
                    <a:bodyPr/>
                    <a:lstStyle/>
                    <a:p>
                      <a:pPr algn="ctr"/>
                      <a:r>
                        <a:rPr lang="pt-BR" sz="2000" b="0" dirty="0" smtClean="0">
                          <a:solidFill>
                            <a:srgbClr val="FF0000"/>
                          </a:solidFill>
                        </a:rPr>
                        <a:t>40</a:t>
                      </a:r>
                      <a:endParaRPr lang="pt-BR" sz="2000" b="0" dirty="0">
                        <a:solidFill>
                          <a:srgbClr val="FF0000"/>
                        </a:solidFill>
                      </a:endParaRPr>
                    </a:p>
                  </a:txBody>
                  <a:tcPr marL="91439" marR="91439"/>
                </a:tc>
                <a:tc>
                  <a:txBody>
                    <a:bodyPr/>
                    <a:lstStyle/>
                    <a:p>
                      <a:pPr algn="ctr"/>
                      <a:r>
                        <a:rPr lang="pt-BR" sz="2000" dirty="0" smtClean="0">
                          <a:solidFill>
                            <a:srgbClr val="FF0000"/>
                          </a:solidFill>
                        </a:rPr>
                        <a:t>0</a:t>
                      </a:r>
                      <a:endParaRPr lang="pt-BR" sz="2000" dirty="0">
                        <a:solidFill>
                          <a:srgbClr val="FF0000"/>
                        </a:solidFill>
                      </a:endParaRPr>
                    </a:p>
                  </a:txBody>
                  <a:tcPr marL="91439" marR="91439"/>
                </a:tc>
              </a:tr>
              <a:tr h="500063">
                <a:tc>
                  <a:txBody>
                    <a:bodyPr/>
                    <a:lstStyle/>
                    <a:p>
                      <a:pPr algn="ctr"/>
                      <a:endParaRPr lang="pt-BR" sz="2000" dirty="0"/>
                    </a:p>
                  </a:txBody>
                  <a:tcPr marL="91439" marR="91439"/>
                </a:tc>
                <a:tc>
                  <a:txBody>
                    <a:bodyPr/>
                    <a:lstStyle/>
                    <a:p>
                      <a:pPr algn="ctr"/>
                      <a:endParaRPr lang="pt-BR" sz="2000" b="0" dirty="0">
                        <a:solidFill>
                          <a:srgbClr val="FF0000"/>
                        </a:solidFill>
                      </a:endParaRPr>
                    </a:p>
                  </a:txBody>
                  <a:tcPr marL="91439" marR="91439"/>
                </a:tc>
                <a:tc>
                  <a:txBody>
                    <a:bodyPr/>
                    <a:lstStyle/>
                    <a:p>
                      <a:pPr algn="ctr"/>
                      <a:r>
                        <a:rPr lang="pt-BR" sz="2000" b="0" dirty="0" smtClean="0">
                          <a:solidFill>
                            <a:srgbClr val="FF0000"/>
                          </a:solidFill>
                        </a:rPr>
                        <a:t>60</a:t>
                      </a:r>
                      <a:endParaRPr lang="pt-BR" sz="2000" b="0" dirty="0">
                        <a:solidFill>
                          <a:srgbClr val="FF0000"/>
                        </a:solidFill>
                      </a:endParaRPr>
                    </a:p>
                  </a:txBody>
                  <a:tcPr marL="91439" marR="91439"/>
                </a:tc>
              </a:tr>
              <a:tr h="500063">
                <a:tc>
                  <a:txBody>
                    <a:bodyPr/>
                    <a:lstStyle/>
                    <a:p>
                      <a:pPr algn="ctr"/>
                      <a:endParaRPr lang="pt-BR" sz="2000" dirty="0"/>
                    </a:p>
                  </a:txBody>
                  <a:tcPr marL="91439" marR="91439"/>
                </a:tc>
                <a:tc>
                  <a:txBody>
                    <a:bodyPr/>
                    <a:lstStyle/>
                    <a:p>
                      <a:pPr algn="ctr"/>
                      <a:endParaRPr lang="pt-BR" sz="2000" dirty="0"/>
                    </a:p>
                  </a:txBody>
                  <a:tcPr marL="91439" marR="91439"/>
                </a:tc>
                <a:tc>
                  <a:txBody>
                    <a:bodyPr/>
                    <a:lstStyle/>
                    <a:p>
                      <a:pPr algn="ctr"/>
                      <a:r>
                        <a:rPr lang="pt-BR" sz="2000" b="0" dirty="0" smtClean="0">
                          <a:solidFill>
                            <a:srgbClr val="FF0000"/>
                          </a:solidFill>
                        </a:rPr>
                        <a:t>140</a:t>
                      </a:r>
                      <a:endParaRPr lang="pt-BR" sz="2000" b="0" dirty="0">
                        <a:solidFill>
                          <a:srgbClr val="FF0000"/>
                        </a:solidFill>
                      </a:endParaRPr>
                    </a:p>
                  </a:txBody>
                  <a:tcPr marL="91439" marR="91439"/>
                </a:tc>
              </a:tr>
              <a:tr h="500063">
                <a:tc>
                  <a:txBody>
                    <a:bodyPr/>
                    <a:lstStyle/>
                    <a:p>
                      <a:pPr algn="ctr"/>
                      <a:r>
                        <a:rPr lang="pt-BR" sz="2000" b="1" dirty="0" smtClean="0"/>
                        <a:t>30</a:t>
                      </a:r>
                      <a:endParaRPr lang="pt-BR" sz="2000" b="1" dirty="0"/>
                    </a:p>
                  </a:txBody>
                  <a:tcPr marL="91439" marR="91439"/>
                </a:tc>
                <a:tc>
                  <a:txBody>
                    <a:bodyPr/>
                    <a:lstStyle/>
                    <a:p>
                      <a:pPr algn="ctr"/>
                      <a:r>
                        <a:rPr lang="pt-BR" sz="2000" b="1" dirty="0" smtClean="0"/>
                        <a:t>40</a:t>
                      </a:r>
                      <a:endParaRPr lang="pt-BR" sz="2000" b="1" dirty="0"/>
                    </a:p>
                  </a:txBody>
                  <a:tcPr marL="91439" marR="91439"/>
                </a:tc>
                <a:tc>
                  <a:txBody>
                    <a:bodyPr/>
                    <a:lstStyle/>
                    <a:p>
                      <a:pPr algn="ctr"/>
                      <a:r>
                        <a:rPr lang="pt-BR" sz="2000" b="1" dirty="0" smtClean="0"/>
                        <a:t>140</a:t>
                      </a:r>
                      <a:endParaRPr lang="pt-BR" sz="2000" b="1" dirty="0"/>
                    </a:p>
                  </a:txBody>
                  <a:tcPr marL="91439" marR="91439"/>
                </a:tc>
              </a:tr>
            </a:tbl>
          </a:graphicData>
        </a:graphic>
      </p:graphicFrame>
      <p:sp>
        <p:nvSpPr>
          <p:cNvPr id="7" name="Rectangle 4"/>
          <p:cNvSpPr txBox="1">
            <a:spLocks/>
          </p:cNvSpPr>
          <p:nvPr/>
        </p:nvSpPr>
        <p:spPr bwMode="auto">
          <a:xfrm>
            <a:off x="155575" y="4121775"/>
            <a:ext cx="8807896" cy="270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Clr>
                <a:schemeClr val="accent1"/>
              </a:buClr>
              <a:buFont typeface="Wingdings" pitchFamily="2" charset="2"/>
              <a:buChar char="Ø"/>
            </a:pPr>
            <a:r>
              <a:rPr lang="pt-BR" altLang="pt-BR" dirty="0" smtClean="0"/>
              <a:t> </a:t>
            </a:r>
            <a:r>
              <a:rPr lang="pt-BR" altLang="pt-BR" sz="2400" dirty="0" smtClean="0"/>
              <a:t>Dados de Entrada</a:t>
            </a:r>
          </a:p>
          <a:p>
            <a:pPr lvl="1">
              <a:buClr>
                <a:schemeClr val="accent1"/>
              </a:buClr>
              <a:buFont typeface="Wingdings" panose="05000000000000000000" pitchFamily="2" charset="2"/>
              <a:buChar char="v"/>
            </a:pPr>
            <a:r>
              <a:rPr lang="pt-BR" altLang="pt-BR" sz="2400" dirty="0" err="1">
                <a:latin typeface="Calibri" pitchFamily="34" charset="0"/>
              </a:rPr>
              <a:t>int</a:t>
            </a:r>
            <a:r>
              <a:rPr lang="pt-BR" altLang="pt-BR" sz="2400" dirty="0">
                <a:latin typeface="Calibri" pitchFamily="34" charset="0"/>
              </a:rPr>
              <a:t> largura = 30;</a:t>
            </a:r>
          </a:p>
          <a:p>
            <a:pPr lvl="1">
              <a:buClr>
                <a:schemeClr val="accent1"/>
              </a:buClr>
              <a:buFont typeface="Wingdings" panose="05000000000000000000" pitchFamily="2" charset="2"/>
              <a:buChar char="v"/>
            </a:pPr>
            <a:r>
              <a:rPr lang="pt-BR" altLang="pt-BR" sz="2400" dirty="0" err="1">
                <a:latin typeface="Calibri" pitchFamily="34" charset="0"/>
              </a:rPr>
              <a:t>int</a:t>
            </a:r>
            <a:r>
              <a:rPr lang="pt-BR" altLang="pt-BR" sz="2400" dirty="0">
                <a:latin typeface="Calibri" pitchFamily="34" charset="0"/>
              </a:rPr>
              <a:t> altura = 40;</a:t>
            </a:r>
          </a:p>
          <a:p>
            <a:pPr lvl="1">
              <a:buClr>
                <a:schemeClr val="accent1"/>
              </a:buClr>
              <a:buFont typeface="Wingdings" panose="05000000000000000000" pitchFamily="2" charset="2"/>
              <a:buChar char="v"/>
            </a:pPr>
            <a:r>
              <a:rPr lang="pt-BR" altLang="pt-BR" sz="2400" dirty="0" err="1">
                <a:latin typeface="Calibri" pitchFamily="34" charset="0"/>
              </a:rPr>
              <a:t>int</a:t>
            </a:r>
            <a:r>
              <a:rPr lang="pt-BR" altLang="pt-BR" sz="2400" dirty="0">
                <a:latin typeface="Calibri" pitchFamily="34" charset="0"/>
              </a:rPr>
              <a:t> </a:t>
            </a:r>
            <a:r>
              <a:rPr lang="pt-BR" altLang="pt-BR" sz="2400" dirty="0" err="1">
                <a:latin typeface="Calibri" pitchFamily="34" charset="0"/>
              </a:rPr>
              <a:t>perimetro</a:t>
            </a:r>
            <a:r>
              <a:rPr lang="pt-BR" altLang="pt-BR" sz="2400" dirty="0">
                <a:latin typeface="Calibri" pitchFamily="34" charset="0"/>
              </a:rPr>
              <a:t> = 0;</a:t>
            </a:r>
          </a:p>
          <a:p>
            <a:pPr lvl="1">
              <a:buClr>
                <a:schemeClr val="accent1"/>
              </a:buClr>
              <a:buFont typeface="Wingdings" panose="05000000000000000000" pitchFamily="2" charset="2"/>
              <a:buChar char="v"/>
            </a:pPr>
            <a:r>
              <a:rPr lang="pt-BR" altLang="pt-BR" sz="2400" dirty="0" err="1">
                <a:latin typeface="Calibri" pitchFamily="34" charset="0"/>
              </a:rPr>
              <a:t>perimetro</a:t>
            </a:r>
            <a:r>
              <a:rPr lang="pt-BR" altLang="pt-BR" sz="2400" dirty="0">
                <a:latin typeface="Calibri" pitchFamily="34" charset="0"/>
              </a:rPr>
              <a:t> = largura*2;</a:t>
            </a:r>
          </a:p>
          <a:p>
            <a:pPr lvl="1">
              <a:buClr>
                <a:schemeClr val="accent1"/>
              </a:buClr>
              <a:buFont typeface="Wingdings" panose="05000000000000000000" pitchFamily="2" charset="2"/>
              <a:buChar char="v"/>
            </a:pPr>
            <a:r>
              <a:rPr lang="pt-BR" altLang="pt-BR" sz="2400" dirty="0" err="1">
                <a:latin typeface="Calibri" pitchFamily="34" charset="0"/>
              </a:rPr>
              <a:t>perimetro</a:t>
            </a:r>
            <a:r>
              <a:rPr lang="pt-BR" altLang="pt-BR" sz="2400" dirty="0">
                <a:latin typeface="Calibri" pitchFamily="34" charset="0"/>
              </a:rPr>
              <a:t>  = </a:t>
            </a:r>
            <a:r>
              <a:rPr lang="pt-BR" altLang="pt-BR" sz="2400" dirty="0" err="1">
                <a:latin typeface="Calibri" pitchFamily="34" charset="0"/>
              </a:rPr>
              <a:t>perimetro</a:t>
            </a:r>
            <a:r>
              <a:rPr lang="pt-BR" altLang="pt-BR" sz="2400" dirty="0">
                <a:latin typeface="Calibri" pitchFamily="34" charset="0"/>
              </a:rPr>
              <a:t> + altura*2</a:t>
            </a:r>
            <a:r>
              <a:rPr lang="pt-BR" altLang="pt-BR" sz="2400" dirty="0" smtClean="0">
                <a:latin typeface="Calibri" pitchFamily="34" charset="0"/>
              </a:rPr>
              <a:t>;</a:t>
            </a:r>
            <a:endParaRPr lang="pt-BR" altLang="pt-BR" sz="2400" b="1" dirty="0">
              <a:solidFill>
                <a:schemeClr val="accent2"/>
              </a:solidFill>
              <a:latin typeface="Calibri" pitchFamily="34" charset="0"/>
            </a:endParaRPr>
          </a:p>
        </p:txBody>
      </p:sp>
      <p:sp>
        <p:nvSpPr>
          <p:cNvPr id="2" name="Seta para a direita 1"/>
          <p:cNvSpPr/>
          <p:nvPr/>
        </p:nvSpPr>
        <p:spPr>
          <a:xfrm>
            <a:off x="460375" y="3501007"/>
            <a:ext cx="2023393" cy="6207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t>Resultado</a:t>
            </a:r>
            <a:endParaRPr lang="pt-BR" sz="2000" b="1" dirty="0"/>
          </a:p>
        </p:txBody>
      </p:sp>
    </p:spTree>
    <p:extLst>
      <p:ext uri="{BB962C8B-B14F-4D97-AF65-F5344CB8AC3E}">
        <p14:creationId xmlns:p14="http://schemas.microsoft.com/office/powerpoint/2010/main" val="36933834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692150"/>
            <a:ext cx="9144000" cy="1152674"/>
          </a:xfrm>
        </p:spPr>
        <p:txBody>
          <a:bodyPr/>
          <a:lstStyle/>
          <a:p>
            <a:pPr>
              <a:lnSpc>
                <a:spcPct val="90000"/>
              </a:lnSpc>
              <a:buClr>
                <a:schemeClr val="accent1"/>
              </a:buClr>
              <a:buFont typeface="Wingdings" pitchFamily="2" charset="2"/>
              <a:buChar char="Ø"/>
            </a:pPr>
            <a:r>
              <a:rPr lang="pt-BR" altLang="pt-BR" dirty="0" smtClean="0"/>
              <a:t>Teste de  Mesa - Exemplos</a:t>
            </a:r>
          </a:p>
          <a:p>
            <a:pPr lvl="1">
              <a:lnSpc>
                <a:spcPct val="90000"/>
              </a:lnSpc>
              <a:buClr>
                <a:schemeClr val="accent1"/>
              </a:buClr>
              <a:buFont typeface="Wingdings" pitchFamily="2" charset="2"/>
              <a:buChar char="Ø"/>
            </a:pPr>
            <a:r>
              <a:rPr lang="pt-BR" dirty="0" smtClean="0"/>
              <a:t>Dado o seguinte algoritmo</a:t>
            </a:r>
            <a:br>
              <a:rPr lang="pt-BR" dirty="0" smtClean="0"/>
            </a:br>
            <a:endParaRPr lang="pt-BR" altLang="pt-BR" dirty="0" smtClean="0"/>
          </a:p>
          <a:p>
            <a:pPr>
              <a:lnSpc>
                <a:spcPct val="90000"/>
              </a:lnSpc>
              <a:buClr>
                <a:schemeClr val="accent1"/>
              </a:buClr>
              <a:buFont typeface="Wingdings" pitchFamily="2" charset="2"/>
              <a:buChar char="Ø"/>
            </a:pPr>
            <a:endParaRPr lang="pt-BR" altLang="pt-BR" dirty="0"/>
          </a:p>
          <a:p>
            <a:pPr>
              <a:lnSpc>
                <a:spcPct val="90000"/>
              </a:lnSpc>
              <a:buClr>
                <a:schemeClr val="accent1"/>
              </a:buClr>
              <a:buFont typeface="Wingdings" pitchFamily="2" charset="2"/>
              <a:buChar char="Ø"/>
            </a:pPr>
            <a:endParaRPr lang="pt-BR" altLang="pt-BR" dirty="0" smtClean="0"/>
          </a:p>
        </p:txBody>
      </p:sp>
      <p:pic>
        <p:nvPicPr>
          <p:cNvPr id="1198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7704856" cy="4638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6669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692150"/>
            <a:ext cx="9144000" cy="1584722"/>
          </a:xfrm>
        </p:spPr>
        <p:txBody>
          <a:bodyPr/>
          <a:lstStyle/>
          <a:p>
            <a:pPr>
              <a:lnSpc>
                <a:spcPct val="90000"/>
              </a:lnSpc>
              <a:buClr>
                <a:schemeClr val="accent1"/>
              </a:buClr>
              <a:buFont typeface="Wingdings" pitchFamily="2" charset="2"/>
              <a:buChar char="Ø"/>
            </a:pPr>
            <a:r>
              <a:rPr lang="pt-BR" altLang="pt-BR" sz="2800" dirty="0" smtClean="0"/>
              <a:t>Teste de  Mesa – Exemplo</a:t>
            </a:r>
          </a:p>
          <a:p>
            <a:pPr lvl="1">
              <a:lnSpc>
                <a:spcPct val="90000"/>
              </a:lnSpc>
              <a:buClr>
                <a:schemeClr val="accent1"/>
              </a:buClr>
              <a:buFont typeface="Wingdings" pitchFamily="2" charset="2"/>
              <a:buChar char="Ø"/>
            </a:pPr>
            <a:r>
              <a:rPr lang="pt-BR" sz="2400" dirty="0" smtClean="0"/>
              <a:t>O teste de mesa desse algoritmo é dado da seguinte maneira considerando que serão fornecidos como entrada os valores 9.6, 5.7, 6.8 e 8.9 para as variáveis P1, P2, P3 e P4 respectivamente :</a:t>
            </a:r>
            <a:endParaRPr lang="pt-BR" altLang="pt-BR" sz="2400" dirty="0" smtClean="0"/>
          </a:p>
          <a:p>
            <a:pPr>
              <a:lnSpc>
                <a:spcPct val="90000"/>
              </a:lnSpc>
              <a:buClr>
                <a:schemeClr val="accent1"/>
              </a:buClr>
              <a:buFont typeface="Wingdings" pitchFamily="2" charset="2"/>
              <a:buChar char="Ø"/>
            </a:pPr>
            <a:endParaRPr lang="pt-BR" altLang="pt-BR" dirty="0"/>
          </a:p>
          <a:p>
            <a:pPr>
              <a:lnSpc>
                <a:spcPct val="90000"/>
              </a:lnSpc>
              <a:buClr>
                <a:schemeClr val="accent1"/>
              </a:buClr>
              <a:buFont typeface="Wingdings" pitchFamily="2" charset="2"/>
              <a:buChar char="Ø"/>
            </a:pPr>
            <a:endParaRPr lang="pt-BR" altLang="pt-BR" dirty="0" smtClean="0"/>
          </a:p>
        </p:txBody>
      </p:sp>
      <p:pic>
        <p:nvPicPr>
          <p:cNvPr id="1208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255837"/>
            <a:ext cx="8892480" cy="110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429000"/>
            <a:ext cx="8814743"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35115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692150"/>
            <a:ext cx="9144000" cy="648618"/>
          </a:xfrm>
        </p:spPr>
        <p:txBody>
          <a:bodyPr/>
          <a:lstStyle/>
          <a:p>
            <a:pPr>
              <a:lnSpc>
                <a:spcPct val="90000"/>
              </a:lnSpc>
              <a:buClr>
                <a:schemeClr val="accent1"/>
              </a:buClr>
              <a:buFont typeface="Wingdings" pitchFamily="2" charset="2"/>
              <a:buChar char="Ø"/>
            </a:pPr>
            <a:r>
              <a:rPr lang="pt-BR" altLang="pt-BR" dirty="0" smtClean="0"/>
              <a:t>Teste de  Mesa – Exemplo (Continuação)</a:t>
            </a:r>
          </a:p>
          <a:p>
            <a:pPr>
              <a:lnSpc>
                <a:spcPct val="90000"/>
              </a:lnSpc>
              <a:buClr>
                <a:schemeClr val="accent1"/>
              </a:buClr>
              <a:buFont typeface="Wingdings" pitchFamily="2" charset="2"/>
              <a:buChar char="Ø"/>
            </a:pPr>
            <a:endParaRPr lang="pt-BR" altLang="pt-BR" dirty="0"/>
          </a:p>
          <a:p>
            <a:pPr>
              <a:lnSpc>
                <a:spcPct val="90000"/>
              </a:lnSpc>
              <a:buClr>
                <a:schemeClr val="accent1"/>
              </a:buClr>
              <a:buFont typeface="Wingdings" pitchFamily="2" charset="2"/>
              <a:buChar char="Ø"/>
            </a:pPr>
            <a:endParaRPr lang="pt-BR" altLang="pt-BR" dirty="0" smtClean="0"/>
          </a:p>
        </p:txBody>
      </p:sp>
      <p:pic>
        <p:nvPicPr>
          <p:cNvPr id="1218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5" y="1772816"/>
            <a:ext cx="9143999"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43213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692150"/>
            <a:ext cx="9144000" cy="648618"/>
          </a:xfrm>
        </p:spPr>
        <p:txBody>
          <a:bodyPr/>
          <a:lstStyle/>
          <a:p>
            <a:pPr>
              <a:lnSpc>
                <a:spcPct val="90000"/>
              </a:lnSpc>
              <a:buClr>
                <a:schemeClr val="accent1"/>
              </a:buClr>
              <a:buFont typeface="Wingdings" pitchFamily="2" charset="2"/>
              <a:buChar char="Ø"/>
            </a:pPr>
            <a:r>
              <a:rPr lang="pt-BR" altLang="pt-BR" dirty="0" smtClean="0"/>
              <a:t>Teste de  Mesa – Exemplo (Continuação)</a:t>
            </a:r>
          </a:p>
          <a:p>
            <a:pPr>
              <a:lnSpc>
                <a:spcPct val="90000"/>
              </a:lnSpc>
              <a:buClr>
                <a:schemeClr val="accent1"/>
              </a:buClr>
              <a:buFont typeface="Wingdings" pitchFamily="2" charset="2"/>
              <a:buChar char="Ø"/>
            </a:pPr>
            <a:endParaRPr lang="pt-BR" altLang="pt-BR" dirty="0"/>
          </a:p>
          <a:p>
            <a:pPr>
              <a:lnSpc>
                <a:spcPct val="90000"/>
              </a:lnSpc>
              <a:buClr>
                <a:schemeClr val="accent1"/>
              </a:buClr>
              <a:buFont typeface="Wingdings" pitchFamily="2" charset="2"/>
              <a:buChar char="Ø"/>
            </a:pPr>
            <a:endParaRPr lang="pt-BR" altLang="pt-BR" dirty="0" smtClean="0"/>
          </a:p>
        </p:txBody>
      </p:sp>
      <p:pic>
        <p:nvPicPr>
          <p:cNvPr id="122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4" y="1414463"/>
            <a:ext cx="8986516" cy="4318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29042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692150"/>
            <a:ext cx="9144000" cy="648618"/>
          </a:xfrm>
        </p:spPr>
        <p:txBody>
          <a:bodyPr/>
          <a:lstStyle/>
          <a:p>
            <a:pPr>
              <a:lnSpc>
                <a:spcPct val="90000"/>
              </a:lnSpc>
              <a:buClr>
                <a:schemeClr val="accent1"/>
              </a:buClr>
              <a:buFont typeface="Wingdings" pitchFamily="2" charset="2"/>
              <a:buChar char="Ø"/>
            </a:pPr>
            <a:r>
              <a:rPr lang="pt-BR" altLang="pt-BR" dirty="0" smtClean="0"/>
              <a:t>Teste de  Mesa – Exemplo (Continuação)</a:t>
            </a:r>
          </a:p>
          <a:p>
            <a:pPr>
              <a:lnSpc>
                <a:spcPct val="90000"/>
              </a:lnSpc>
              <a:buClr>
                <a:schemeClr val="accent1"/>
              </a:buClr>
              <a:buFont typeface="Wingdings" pitchFamily="2" charset="2"/>
              <a:buChar char="Ø"/>
            </a:pPr>
            <a:endParaRPr lang="pt-BR" altLang="pt-BR" dirty="0"/>
          </a:p>
          <a:p>
            <a:pPr>
              <a:lnSpc>
                <a:spcPct val="90000"/>
              </a:lnSpc>
              <a:buClr>
                <a:schemeClr val="accent1"/>
              </a:buClr>
              <a:buFont typeface="Wingdings" pitchFamily="2" charset="2"/>
              <a:buChar char="Ø"/>
            </a:pPr>
            <a:endParaRPr lang="pt-BR" altLang="pt-BR" dirty="0" smtClean="0"/>
          </a:p>
        </p:txBody>
      </p:sp>
      <p:pic>
        <p:nvPicPr>
          <p:cNvPr id="1239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79" y="1484784"/>
            <a:ext cx="8992470" cy="4711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024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113667"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 Estruturas Decisão</a:t>
            </a:r>
          </a:p>
        </p:txBody>
      </p:sp>
      <p:sp>
        <p:nvSpPr>
          <p:cNvPr id="113668" name="Rectangle 4"/>
          <p:cNvSpPr>
            <a:spLocks noGrp="1"/>
          </p:cNvSpPr>
          <p:nvPr>
            <p:ph type="body" idx="1"/>
          </p:nvPr>
        </p:nvSpPr>
        <p:spPr>
          <a:xfrm>
            <a:off x="0" y="692150"/>
            <a:ext cx="9144000" cy="5903913"/>
          </a:xfrm>
        </p:spPr>
        <p:txBody>
          <a:bodyPr/>
          <a:lstStyle/>
          <a:p>
            <a:pPr>
              <a:buClr>
                <a:schemeClr val="accent1"/>
              </a:buClr>
              <a:buFont typeface="Wingdings" pitchFamily="2" charset="2"/>
              <a:buChar char="Ø"/>
            </a:pPr>
            <a:r>
              <a:rPr lang="pt-BR" altLang="pt-BR" sz="2800" smtClean="0">
                <a:latin typeface="Arial" charset="0"/>
                <a:cs typeface="Arial" charset="0"/>
              </a:rPr>
              <a:t>Comandos de Decisão (SE ENTÃO / IF ... THEN)</a:t>
            </a:r>
          </a:p>
          <a:p>
            <a:pPr lvl="1">
              <a:buClr>
                <a:schemeClr val="accent1"/>
              </a:buClr>
              <a:buFont typeface="Wingdings" pitchFamily="2" charset="2"/>
              <a:buChar char="v"/>
            </a:pPr>
            <a:r>
              <a:rPr lang="pt-BR" altLang="pt-BR" sz="2400" smtClean="0">
                <a:latin typeface="Arial" charset="0"/>
                <a:cs typeface="Arial" charset="0"/>
              </a:rPr>
              <a:t>A estrutura de decisão “SE/IF” normalmente vem acompanhada de um comando, ou seja, se determinada condição for satisfeita pelo comando SE/IF então execute determinado comando.</a:t>
            </a:r>
          </a:p>
          <a:p>
            <a:pPr lvl="1">
              <a:buClr>
                <a:schemeClr val="accent1"/>
              </a:buClr>
              <a:buFont typeface="Wingdings" pitchFamily="2" charset="2"/>
              <a:buChar char="v"/>
            </a:pPr>
            <a:r>
              <a:rPr lang="pt-BR" altLang="pt-BR" sz="2400" smtClean="0">
                <a:latin typeface="Arial" charset="0"/>
                <a:cs typeface="Arial" charset="0"/>
              </a:rPr>
              <a:t>Imagine um algoritmo que determinado aluno somente estará aprovado se sua média for maior ou igual a 5.0, veja no exemplo de algoritmo como ficaria. As principais estruturas de decisão são:</a:t>
            </a:r>
          </a:p>
          <a:p>
            <a:pPr lvl="2">
              <a:buClr>
                <a:schemeClr val="accent1"/>
              </a:buClr>
              <a:buFont typeface="Arial" charset="0"/>
              <a:buChar char="−"/>
            </a:pPr>
            <a:r>
              <a:rPr lang="pt-BR" altLang="pt-BR" smtClean="0">
                <a:latin typeface="Arial" charset="0"/>
                <a:cs typeface="Arial" charset="0"/>
              </a:rPr>
              <a:t>“SE MEDIA &gt;= 5.0 </a:t>
            </a:r>
          </a:p>
          <a:p>
            <a:pPr lvl="2">
              <a:buClr>
                <a:schemeClr val="accent1"/>
              </a:buClr>
              <a:buFont typeface="Arial" charset="0"/>
              <a:buChar char="−"/>
            </a:pPr>
            <a:r>
              <a:rPr lang="pt-BR" altLang="pt-BR" smtClean="0">
                <a:latin typeface="Arial" charset="0"/>
                <a:cs typeface="Arial" charset="0"/>
              </a:rPr>
              <a:t>ENTÃO ALUNO APROVADO</a:t>
            </a:r>
          </a:p>
          <a:p>
            <a:pPr lvl="1">
              <a:buClr>
                <a:schemeClr val="accent1"/>
              </a:buClr>
              <a:buFont typeface="Wingdings" pitchFamily="2" charset="2"/>
              <a:buChar char="v"/>
            </a:pPr>
            <a:r>
              <a:rPr lang="pt-BR" altLang="pt-BR" sz="2400" smtClean="0">
                <a:latin typeface="Arial" charset="0"/>
                <a:cs typeface="Arial" charset="0"/>
              </a:rPr>
              <a:t>Em fluxograma ficaria assim: Se Então”</a:t>
            </a:r>
          </a:p>
          <a:p>
            <a:pPr lvl="2">
              <a:buClr>
                <a:schemeClr val="accent1"/>
              </a:buClr>
              <a:buFont typeface="Arial" charset="0"/>
              <a:buNone/>
            </a:pPr>
            <a:endParaRPr lang="pt-BR" altLang="pt-BR" smtClean="0">
              <a:latin typeface="Arial" charset="0"/>
              <a:cs typeface="Arial" charset="0"/>
            </a:endParaRPr>
          </a:p>
        </p:txBody>
      </p:sp>
      <p:pic>
        <p:nvPicPr>
          <p:cNvPr id="11366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4005263"/>
            <a:ext cx="2290762"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692150"/>
            <a:ext cx="9144000" cy="648618"/>
          </a:xfrm>
        </p:spPr>
        <p:txBody>
          <a:bodyPr/>
          <a:lstStyle/>
          <a:p>
            <a:pPr>
              <a:lnSpc>
                <a:spcPct val="90000"/>
              </a:lnSpc>
              <a:buClr>
                <a:schemeClr val="accent1"/>
              </a:buClr>
              <a:buFont typeface="Wingdings" pitchFamily="2" charset="2"/>
              <a:buChar char="Ø"/>
            </a:pPr>
            <a:r>
              <a:rPr lang="pt-BR" altLang="pt-BR" dirty="0" smtClean="0"/>
              <a:t>Teste de  Mesa – Exemplo (Continuação)</a:t>
            </a:r>
          </a:p>
          <a:p>
            <a:pPr>
              <a:lnSpc>
                <a:spcPct val="90000"/>
              </a:lnSpc>
              <a:buClr>
                <a:schemeClr val="accent1"/>
              </a:buClr>
              <a:buFont typeface="Wingdings" pitchFamily="2" charset="2"/>
              <a:buChar char="Ø"/>
            </a:pPr>
            <a:endParaRPr lang="pt-BR" altLang="pt-BR" dirty="0"/>
          </a:p>
          <a:p>
            <a:pPr>
              <a:lnSpc>
                <a:spcPct val="90000"/>
              </a:lnSpc>
              <a:buClr>
                <a:schemeClr val="accent1"/>
              </a:buClr>
              <a:buFont typeface="Wingdings" pitchFamily="2" charset="2"/>
              <a:buChar char="Ø"/>
            </a:pPr>
            <a:endParaRPr lang="pt-BR" altLang="pt-BR" dirty="0" smtClean="0"/>
          </a:p>
        </p:txBody>
      </p:sp>
      <p:pic>
        <p:nvPicPr>
          <p:cNvPr id="1249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1268760"/>
            <a:ext cx="8988425"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8287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692150"/>
            <a:ext cx="9144000" cy="4393034"/>
          </a:xfrm>
        </p:spPr>
        <p:txBody>
          <a:bodyPr/>
          <a:lstStyle/>
          <a:p>
            <a:pPr>
              <a:lnSpc>
                <a:spcPct val="90000"/>
              </a:lnSpc>
              <a:buClr>
                <a:schemeClr val="accent1"/>
              </a:buClr>
              <a:buFont typeface="Wingdings" pitchFamily="2" charset="2"/>
              <a:buChar char="Ø"/>
            </a:pPr>
            <a:r>
              <a:rPr lang="pt-BR" altLang="pt-BR" dirty="0" smtClean="0"/>
              <a:t>Teste de  Mesa – Exemplo (Continuação)</a:t>
            </a:r>
          </a:p>
          <a:p>
            <a:pPr lvl="1">
              <a:lnSpc>
                <a:spcPct val="90000"/>
              </a:lnSpc>
              <a:buClr>
                <a:schemeClr val="accent1"/>
              </a:buClr>
              <a:buFont typeface="Wingdings" pitchFamily="2" charset="2"/>
              <a:buChar char="Ø"/>
            </a:pPr>
            <a:r>
              <a:rPr lang="pt-BR" dirty="0" smtClean="0"/>
              <a:t>Inicialmente, os valores das variáveis são indefinidos, ou seja, não podemos afirmar quais os valores serão armazenados nestas variáveis. </a:t>
            </a:r>
          </a:p>
          <a:p>
            <a:pPr lvl="1">
              <a:lnSpc>
                <a:spcPct val="90000"/>
              </a:lnSpc>
              <a:buClr>
                <a:schemeClr val="accent1"/>
              </a:buClr>
              <a:buFont typeface="Wingdings" pitchFamily="2" charset="2"/>
              <a:buChar char="Ø"/>
            </a:pPr>
            <a:r>
              <a:rPr lang="pt-BR" dirty="0" smtClean="0"/>
              <a:t>Por convenção, diz-se que os valores dessas variáveis são “</a:t>
            </a:r>
            <a:r>
              <a:rPr lang="pt-BR" dirty="0" smtClean="0">
                <a:solidFill>
                  <a:srgbClr val="FF0000"/>
                </a:solidFill>
              </a:rPr>
              <a:t>lixos</a:t>
            </a:r>
            <a:r>
              <a:rPr lang="pt-BR" dirty="0" smtClean="0"/>
              <a:t>”.</a:t>
            </a:r>
          </a:p>
          <a:p>
            <a:pPr lvl="1">
              <a:lnSpc>
                <a:spcPct val="90000"/>
              </a:lnSpc>
              <a:buClr>
                <a:schemeClr val="accent1"/>
              </a:buClr>
              <a:buFont typeface="Wingdings" pitchFamily="2" charset="2"/>
              <a:buChar char="Ø"/>
            </a:pPr>
            <a:r>
              <a:rPr lang="pt-BR" dirty="0" smtClean="0"/>
              <a:t>No </a:t>
            </a:r>
            <a:r>
              <a:rPr lang="pt-BR" dirty="0" smtClean="0">
                <a:solidFill>
                  <a:srgbClr val="FF0000"/>
                </a:solidFill>
              </a:rPr>
              <a:t>passo 0</a:t>
            </a:r>
            <a:r>
              <a:rPr lang="pt-BR" dirty="0" smtClean="0"/>
              <a:t> o valor da constante já é definido, porém os valores das variáveis são “</a:t>
            </a:r>
            <a:r>
              <a:rPr lang="pt-BR" dirty="0" smtClean="0">
                <a:solidFill>
                  <a:srgbClr val="FF0000"/>
                </a:solidFill>
              </a:rPr>
              <a:t>lixos”</a:t>
            </a:r>
            <a:r>
              <a:rPr lang="pt-BR" dirty="0" smtClean="0"/>
              <a:t>. </a:t>
            </a:r>
          </a:p>
          <a:p>
            <a:pPr lvl="1">
              <a:lnSpc>
                <a:spcPct val="90000"/>
              </a:lnSpc>
              <a:buClr>
                <a:schemeClr val="accent1"/>
              </a:buClr>
              <a:buFont typeface="Wingdings" pitchFamily="2" charset="2"/>
              <a:buChar char="Ø"/>
            </a:pPr>
            <a:r>
              <a:rPr lang="pt-BR" dirty="0" smtClean="0"/>
              <a:t>No </a:t>
            </a:r>
            <a:r>
              <a:rPr lang="pt-BR" dirty="0" smtClean="0">
                <a:solidFill>
                  <a:srgbClr val="FF0000"/>
                </a:solidFill>
              </a:rPr>
              <a:t>passo 1</a:t>
            </a:r>
            <a:r>
              <a:rPr lang="pt-BR" dirty="0" smtClean="0"/>
              <a:t> do algoritmo, a variável P1 é “lida” e as demais continuam com lixo.</a:t>
            </a:r>
            <a:endParaRPr lang="pt-BR" altLang="pt-BR" dirty="0"/>
          </a:p>
          <a:p>
            <a:pPr>
              <a:lnSpc>
                <a:spcPct val="90000"/>
              </a:lnSpc>
              <a:buClr>
                <a:schemeClr val="accent1"/>
              </a:buClr>
              <a:buFont typeface="Wingdings" pitchFamily="2" charset="2"/>
              <a:buChar char="Ø"/>
            </a:pPr>
            <a:endParaRPr lang="pt-BR" altLang="pt-BR" dirty="0" smtClean="0"/>
          </a:p>
        </p:txBody>
      </p:sp>
    </p:spTree>
    <p:extLst>
      <p:ext uri="{BB962C8B-B14F-4D97-AF65-F5344CB8AC3E}">
        <p14:creationId xmlns:p14="http://schemas.microsoft.com/office/powerpoint/2010/main" val="16798082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6259" name="Rectangle 3"/>
          <p:cNvSpPr>
            <a:spLocks noGrp="1"/>
          </p:cNvSpPr>
          <p:nvPr>
            <p:ph type="title"/>
          </p:nvPr>
        </p:nvSpPr>
        <p:spPr>
          <a:xfrm>
            <a:off x="0" y="0"/>
            <a:ext cx="9144000" cy="620713"/>
          </a:xfrm>
          <a:solidFill>
            <a:schemeClr val="accent1"/>
          </a:solidFill>
        </p:spPr>
        <p:txBody>
          <a:bodyPr/>
          <a:lstStyle/>
          <a:p>
            <a:r>
              <a:rPr lang="pt-BR" altLang="pt-BR" sz="4000" b="1" dirty="0" smtClean="0">
                <a:effectLst>
                  <a:outerShdw blurRad="38100" dist="38100" dir="2700000" algn="tl">
                    <a:srgbClr val="FFFFFF"/>
                  </a:outerShdw>
                </a:effectLst>
                <a:cs typeface="Calibri" pitchFamily="34" charset="0"/>
              </a:rPr>
              <a:t>Testando o Algoritmo – Teste de Mesa</a:t>
            </a:r>
          </a:p>
        </p:txBody>
      </p:sp>
      <p:sp>
        <p:nvSpPr>
          <p:cNvPr id="96260" name="Rectangle 4"/>
          <p:cNvSpPr>
            <a:spLocks noGrp="1"/>
          </p:cNvSpPr>
          <p:nvPr>
            <p:ph type="body" idx="1"/>
          </p:nvPr>
        </p:nvSpPr>
        <p:spPr>
          <a:xfrm>
            <a:off x="0" y="692150"/>
            <a:ext cx="9144000" cy="2376810"/>
          </a:xfrm>
        </p:spPr>
        <p:txBody>
          <a:bodyPr/>
          <a:lstStyle/>
          <a:p>
            <a:pPr>
              <a:lnSpc>
                <a:spcPct val="90000"/>
              </a:lnSpc>
              <a:buClr>
                <a:schemeClr val="accent1"/>
              </a:buClr>
              <a:buFont typeface="Wingdings" pitchFamily="2" charset="2"/>
              <a:buChar char="Ø"/>
            </a:pPr>
            <a:r>
              <a:rPr lang="pt-BR" altLang="pt-BR" dirty="0" smtClean="0"/>
              <a:t>Teste de  Mesa – Exemplo (Continuação)</a:t>
            </a:r>
          </a:p>
          <a:p>
            <a:pPr lvl="1">
              <a:lnSpc>
                <a:spcPct val="90000"/>
              </a:lnSpc>
              <a:buClr>
                <a:schemeClr val="accent1"/>
              </a:buClr>
              <a:buFont typeface="Wingdings" pitchFamily="2" charset="2"/>
              <a:buChar char="Ø"/>
            </a:pPr>
            <a:r>
              <a:rPr lang="pt-BR" dirty="0" smtClean="0"/>
              <a:t>No fim da execução do algoritmo podemos ver claramente os valores armazenados em cada variável. </a:t>
            </a:r>
          </a:p>
          <a:p>
            <a:pPr lvl="1">
              <a:lnSpc>
                <a:spcPct val="90000"/>
              </a:lnSpc>
              <a:buClr>
                <a:schemeClr val="accent1"/>
              </a:buClr>
              <a:buFont typeface="Wingdings" pitchFamily="2" charset="2"/>
              <a:buChar char="Ø"/>
            </a:pPr>
            <a:r>
              <a:rPr lang="pt-BR" dirty="0" smtClean="0"/>
              <a:t>O valor da constante, devido a sua definição, não é alterado em momento algum.</a:t>
            </a:r>
            <a:endParaRPr lang="pt-BR" altLang="pt-BR" dirty="0" smtClean="0"/>
          </a:p>
          <a:p>
            <a:pPr>
              <a:lnSpc>
                <a:spcPct val="90000"/>
              </a:lnSpc>
              <a:buClr>
                <a:schemeClr val="accent1"/>
              </a:buClr>
              <a:buFont typeface="Wingdings" pitchFamily="2" charset="2"/>
              <a:buChar char="Ø"/>
            </a:pPr>
            <a:endParaRPr lang="pt-BR" altLang="pt-BR" dirty="0"/>
          </a:p>
          <a:p>
            <a:pPr>
              <a:lnSpc>
                <a:spcPct val="90000"/>
              </a:lnSpc>
              <a:buClr>
                <a:schemeClr val="accent1"/>
              </a:buClr>
              <a:buFont typeface="Wingdings" pitchFamily="2" charset="2"/>
              <a:buChar char="Ø"/>
            </a:pPr>
            <a:endParaRPr lang="pt-BR" altLang="pt-BR" dirty="0" smtClean="0"/>
          </a:p>
        </p:txBody>
      </p:sp>
      <p:pic>
        <p:nvPicPr>
          <p:cNvPr id="1259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66" y="3068960"/>
            <a:ext cx="8501522" cy="3515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8996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7283" name="Rectangle 3"/>
          <p:cNvSpPr>
            <a:spLocks noGrp="1"/>
          </p:cNvSpPr>
          <p:nvPr>
            <p:ph type="title"/>
          </p:nvPr>
        </p:nvSpPr>
        <p:spPr>
          <a:xfrm>
            <a:off x="0" y="0"/>
            <a:ext cx="9144000" cy="1052513"/>
          </a:xfrm>
          <a:solidFill>
            <a:schemeClr val="accent1"/>
          </a:solidFill>
        </p:spPr>
        <p:txBody>
          <a:bodyPr/>
          <a:lstStyle/>
          <a:p>
            <a:r>
              <a:rPr lang="pt-BR" altLang="pt-BR" sz="3600" b="1" dirty="0" smtClean="0">
                <a:effectLst>
                  <a:outerShdw blurRad="38100" dist="38100" dir="2700000" algn="tl">
                    <a:srgbClr val="FFFFFF"/>
                  </a:outerShdw>
                </a:effectLst>
                <a:cs typeface="Calibri" pitchFamily="34" charset="0"/>
              </a:rPr>
              <a:t>Fluxogramas Estruturas de Decisão e Repetição</a:t>
            </a:r>
          </a:p>
        </p:txBody>
      </p:sp>
      <p:sp>
        <p:nvSpPr>
          <p:cNvPr id="97284" name="Rectangle 4"/>
          <p:cNvSpPr>
            <a:spLocks noGrp="1"/>
          </p:cNvSpPr>
          <p:nvPr>
            <p:ph type="body" idx="1"/>
          </p:nvPr>
        </p:nvSpPr>
        <p:spPr>
          <a:xfrm>
            <a:off x="0" y="1557338"/>
            <a:ext cx="9144000" cy="4608512"/>
          </a:xfrm>
        </p:spPr>
        <p:txBody>
          <a:bodyPr/>
          <a:lstStyle/>
          <a:p>
            <a:pPr>
              <a:buClr>
                <a:schemeClr val="accent1"/>
              </a:buClr>
              <a:buFont typeface="Wingdings" pitchFamily="2" charset="2"/>
              <a:buChar char="Ø"/>
            </a:pPr>
            <a:r>
              <a:rPr lang="pt-BR" altLang="pt-BR" dirty="0" smtClean="0"/>
              <a:t>Fim da Aula 5</a:t>
            </a:r>
          </a:p>
          <a:p>
            <a:pPr>
              <a:buClr>
                <a:schemeClr val="accent1"/>
              </a:buClr>
              <a:buFont typeface="Wingdings" pitchFamily="2" charset="2"/>
              <a:buNone/>
            </a:pPr>
            <a:r>
              <a:rPr lang="pt-BR" altLang="pt-BR" sz="6000" b="1" dirty="0" smtClean="0">
                <a:solidFill>
                  <a:srgbClr val="1F237D"/>
                </a:solidFill>
              </a:rPr>
              <a:t>				Obrigado!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114691"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 Estruturas Decisão</a:t>
            </a:r>
          </a:p>
        </p:txBody>
      </p:sp>
      <p:sp>
        <p:nvSpPr>
          <p:cNvPr id="114692" name="Rectangle 4"/>
          <p:cNvSpPr>
            <a:spLocks noGrp="1"/>
          </p:cNvSpPr>
          <p:nvPr>
            <p:ph type="body" idx="1"/>
          </p:nvPr>
        </p:nvSpPr>
        <p:spPr>
          <a:xfrm>
            <a:off x="0" y="692150"/>
            <a:ext cx="9144000" cy="5903913"/>
          </a:xfrm>
        </p:spPr>
        <p:txBody>
          <a:bodyPr/>
          <a:lstStyle/>
          <a:p>
            <a:pPr>
              <a:buClr>
                <a:schemeClr val="accent1"/>
              </a:buClr>
              <a:buFont typeface="Wingdings" pitchFamily="2" charset="2"/>
              <a:buChar char="Ø"/>
            </a:pPr>
            <a:r>
              <a:rPr lang="pt-BR" altLang="pt-BR" sz="2400" smtClean="0">
                <a:latin typeface="Arial" charset="0"/>
                <a:cs typeface="Arial" charset="0"/>
              </a:rPr>
              <a:t>Comandos de Decisão (SE ENTÃO / IF ... THEN ELSE)</a:t>
            </a:r>
          </a:p>
          <a:p>
            <a:pPr lvl="1">
              <a:buClr>
                <a:schemeClr val="accent1"/>
              </a:buClr>
              <a:buFont typeface="Wingdings" pitchFamily="2" charset="2"/>
              <a:buChar char="v"/>
            </a:pPr>
            <a:r>
              <a:rPr lang="pt-BR" altLang="pt-BR" sz="2000" smtClean="0">
                <a:latin typeface="Arial" charset="0"/>
                <a:cs typeface="Arial" charset="0"/>
              </a:rPr>
              <a:t>A estrutura de decisão “SE/ENTÃO/SENÃO”, funciona exatamente como a estrutura “SE”, com apenas uma diferença, em “SE” somente podemos executar comandos caso a condição seja verdadeira, diferente de “SE/SENÃO” pois sempre um comando será executado independente da condição, ou seja, caso a condição seja “verdadeira” o comando da condição será executado, caso contrário o comando da condição “falsa” será executado.</a:t>
            </a:r>
          </a:p>
          <a:p>
            <a:pPr lvl="1">
              <a:buClr>
                <a:schemeClr val="accent1"/>
              </a:buClr>
              <a:buFont typeface="Wingdings" pitchFamily="2" charset="2"/>
              <a:buChar char="v"/>
            </a:pPr>
            <a:r>
              <a:rPr lang="pt-BR" altLang="pt-BR" sz="2000" smtClean="0">
                <a:latin typeface="Arial" charset="0"/>
                <a:cs typeface="Arial" charset="0"/>
              </a:rPr>
              <a:t>Em algoritmo ficaria assim:</a:t>
            </a:r>
          </a:p>
          <a:p>
            <a:pPr lvl="2">
              <a:buFont typeface="Arial" charset="0"/>
              <a:buNone/>
            </a:pPr>
            <a:r>
              <a:rPr lang="pt-BR" altLang="pt-BR" sz="2000" smtClean="0">
                <a:latin typeface="Arial" charset="0"/>
                <a:cs typeface="Arial" charset="0"/>
              </a:rPr>
              <a:t>SE MÉDIA &gt;= 5.0 ENTÃO</a:t>
            </a:r>
          </a:p>
          <a:p>
            <a:pPr lvl="3">
              <a:buFont typeface="Arial" charset="0"/>
              <a:buNone/>
            </a:pPr>
            <a:r>
              <a:rPr lang="pt-BR" altLang="pt-BR" smtClean="0">
                <a:latin typeface="Arial" charset="0"/>
                <a:cs typeface="Arial" charset="0"/>
              </a:rPr>
              <a:t>ALUNO APROVADO</a:t>
            </a:r>
          </a:p>
          <a:p>
            <a:pPr lvl="2">
              <a:buFont typeface="Arial" charset="0"/>
              <a:buNone/>
            </a:pPr>
            <a:r>
              <a:rPr lang="pt-BR" altLang="pt-BR" sz="2000" smtClean="0">
                <a:latin typeface="Arial" charset="0"/>
                <a:cs typeface="Arial" charset="0"/>
              </a:rPr>
              <a:t>SENÃO</a:t>
            </a:r>
          </a:p>
          <a:p>
            <a:pPr lvl="2">
              <a:buFont typeface="Arial" charset="0"/>
              <a:buNone/>
            </a:pPr>
            <a:r>
              <a:rPr lang="pt-BR" altLang="pt-BR" sz="2000" smtClean="0">
                <a:latin typeface="Arial" charset="0"/>
                <a:cs typeface="Arial" charset="0"/>
              </a:rPr>
              <a:t>	ALUNO REPROVADO</a:t>
            </a:r>
          </a:p>
          <a:p>
            <a:pPr lvl="1">
              <a:buClr>
                <a:schemeClr val="accent1"/>
              </a:buClr>
              <a:buFont typeface="Wingdings" pitchFamily="2" charset="2"/>
              <a:buChar char="v"/>
            </a:pPr>
            <a:r>
              <a:rPr lang="pt-BR" altLang="pt-BR" sz="2000" smtClean="0">
                <a:latin typeface="Arial" charset="0"/>
                <a:cs typeface="Arial" charset="0"/>
              </a:rPr>
              <a:t>Em fluxograma ficaria assim:</a:t>
            </a:r>
            <a:endParaRPr lang="pt-BR" altLang="pt-BR" sz="2400" smtClean="0">
              <a:latin typeface="Arial" charset="0"/>
              <a:cs typeface="Arial" charset="0"/>
            </a:endParaRPr>
          </a:p>
        </p:txBody>
      </p:sp>
      <p:pic>
        <p:nvPicPr>
          <p:cNvPr id="1146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213100"/>
            <a:ext cx="385127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3429000"/>
            <a:ext cx="4321175"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39"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116740" name="Rectangle 4"/>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 Estruturas Decisão</a:t>
            </a:r>
          </a:p>
        </p:txBody>
      </p:sp>
      <p:sp>
        <p:nvSpPr>
          <p:cNvPr id="116741" name="Rectangle 5"/>
          <p:cNvSpPr>
            <a:spLocks noGrp="1"/>
          </p:cNvSpPr>
          <p:nvPr>
            <p:ph type="body" idx="1"/>
          </p:nvPr>
        </p:nvSpPr>
        <p:spPr>
          <a:xfrm>
            <a:off x="0" y="692150"/>
            <a:ext cx="9144000" cy="3673475"/>
          </a:xfrm>
        </p:spPr>
        <p:txBody>
          <a:bodyPr/>
          <a:lstStyle/>
          <a:p>
            <a:pPr>
              <a:buClr>
                <a:schemeClr val="accent1"/>
              </a:buClr>
              <a:buFont typeface="Wingdings" pitchFamily="2" charset="2"/>
              <a:buChar char="Ø"/>
            </a:pPr>
            <a:r>
              <a:rPr lang="pt-BR" altLang="pt-BR" sz="2800" smtClean="0">
                <a:latin typeface="Arial" charset="0"/>
                <a:cs typeface="Arial" charset="0"/>
              </a:rPr>
              <a:t>Comandos de Decisão (SE ENTÃO / IF ... THEN ELSE)</a:t>
            </a:r>
          </a:p>
          <a:p>
            <a:pPr>
              <a:buClr>
                <a:schemeClr val="accent1"/>
              </a:buClr>
              <a:buFont typeface="Wingdings" pitchFamily="2" charset="2"/>
              <a:buChar char="Ø"/>
            </a:pPr>
            <a:r>
              <a:rPr lang="pt-BR" altLang="pt-BR" sz="2800" smtClean="0">
                <a:latin typeface="Arial" charset="0"/>
                <a:cs typeface="Arial" charset="0"/>
              </a:rPr>
              <a:t>Outro Exemplo</a:t>
            </a:r>
          </a:p>
          <a:p>
            <a:pPr lvl="1">
              <a:buClr>
                <a:schemeClr val="accent1"/>
              </a:buClr>
              <a:buFont typeface="Wingdings" pitchFamily="2" charset="2"/>
              <a:buChar char="v"/>
            </a:pPr>
            <a:r>
              <a:rPr lang="pt-BR" altLang="pt-BR" sz="2000" smtClean="0">
                <a:latin typeface="Arial" charset="0"/>
                <a:cs typeface="Arial" charset="0"/>
              </a:rPr>
              <a:t>No exemplo anterior está sendo executada uma condição que, se for verdadeira, executa o comando “APROVADO”, caso contrário executa o segundo comando “REPROVADO”. </a:t>
            </a:r>
          </a:p>
          <a:p>
            <a:pPr lvl="1">
              <a:buClr>
                <a:schemeClr val="accent1"/>
              </a:buClr>
              <a:buFont typeface="Wingdings" pitchFamily="2" charset="2"/>
              <a:buChar char="v"/>
            </a:pPr>
            <a:r>
              <a:rPr lang="pt-BR" altLang="pt-BR" sz="2000" smtClean="0">
                <a:latin typeface="Arial" charset="0"/>
                <a:cs typeface="Arial" charset="0"/>
              </a:rPr>
              <a:t>Podemos também dentro de uma mesma condição testar outras condições. Como no exemplo abaixo:</a:t>
            </a:r>
            <a:r>
              <a:rPr lang="pt-BR" altLang="pt-BR" sz="2400" smtClean="0">
                <a:latin typeface="Arial" charset="0"/>
                <a:cs typeface="Arial" charset="0"/>
              </a:rPr>
              <a:t> </a:t>
            </a:r>
          </a:p>
          <a:p>
            <a:pPr lvl="1">
              <a:buClr>
                <a:schemeClr val="accent1"/>
              </a:buClr>
              <a:buFont typeface="Wingdings" pitchFamily="2" charset="2"/>
              <a:buChar char="v"/>
            </a:pPr>
            <a:r>
              <a:rPr lang="pt-BR" altLang="pt-BR" sz="2000" smtClean="0">
                <a:latin typeface="Arial" charset="0"/>
                <a:cs typeface="Arial" charset="0"/>
              </a:rPr>
              <a:t>Em fluxograma ficaria assim: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115715"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 Estruturas Decisão</a:t>
            </a:r>
          </a:p>
        </p:txBody>
      </p:sp>
      <p:sp>
        <p:nvSpPr>
          <p:cNvPr id="115716" name="Rectangle 4"/>
          <p:cNvSpPr>
            <a:spLocks noGrp="1"/>
          </p:cNvSpPr>
          <p:nvPr>
            <p:ph type="body" idx="1"/>
          </p:nvPr>
        </p:nvSpPr>
        <p:spPr>
          <a:xfrm>
            <a:off x="0" y="692150"/>
            <a:ext cx="9144000" cy="4968875"/>
          </a:xfrm>
        </p:spPr>
        <p:txBody>
          <a:bodyPr/>
          <a:lstStyle/>
          <a:p>
            <a:pPr>
              <a:lnSpc>
                <a:spcPct val="80000"/>
              </a:lnSpc>
              <a:buClr>
                <a:schemeClr val="accent1"/>
              </a:buClr>
              <a:buFont typeface="Wingdings" pitchFamily="2" charset="2"/>
              <a:buChar char="Ø"/>
            </a:pPr>
            <a:r>
              <a:rPr lang="pt-BR" altLang="pt-BR" sz="2800" smtClean="0">
                <a:latin typeface="Arial" charset="0"/>
                <a:cs typeface="Arial" charset="0"/>
              </a:rPr>
              <a:t>Comandos de Decisão (CASO SELECIONE / SWITCH ... CASE)</a:t>
            </a:r>
          </a:p>
          <a:p>
            <a:pPr lvl="1">
              <a:lnSpc>
                <a:spcPct val="80000"/>
              </a:lnSpc>
              <a:buClr>
                <a:schemeClr val="accent1"/>
              </a:buClr>
              <a:buFont typeface="Wingdings" pitchFamily="2" charset="2"/>
              <a:buChar char="v"/>
            </a:pPr>
            <a:r>
              <a:rPr lang="pt-BR" altLang="pt-BR" sz="2400" smtClean="0">
                <a:latin typeface="Arial" charset="0"/>
                <a:cs typeface="Arial" charset="0"/>
              </a:rPr>
              <a:t>A estrutura de decisão CASO/SWITCH é utilizada para testar, na condição, uma única expressão, que produz um resultado, ou, então, o valor de uma variável, em que está armazenado um determinado conteúdo. Compara-se, então, o resultado obtido no teste com os valores fornecidos em cada cláusula “Caso”.</a:t>
            </a:r>
          </a:p>
          <a:p>
            <a:pPr lvl="1">
              <a:lnSpc>
                <a:spcPct val="80000"/>
              </a:lnSpc>
              <a:buClr>
                <a:schemeClr val="accent1"/>
              </a:buClr>
              <a:buFont typeface="Wingdings" pitchFamily="2" charset="2"/>
              <a:buChar char="v"/>
            </a:pPr>
            <a:r>
              <a:rPr lang="pt-BR" altLang="pt-BR" sz="2400" smtClean="0">
                <a:latin typeface="Arial" charset="0"/>
                <a:cs typeface="Arial" charset="0"/>
              </a:rPr>
              <a:t>No exemplo do fluxograma, é recebido uma variável “Op” e testado seu conteúdo, caso uma das condições seja satisfeita, é atribuído para a variável Titulo a String “Opção X”, caso contrário é atribuído a string “Opção Errada”.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117764" name="Rectangle 4"/>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 Estruturas Decisão</a:t>
            </a:r>
          </a:p>
        </p:txBody>
      </p:sp>
      <p:sp>
        <p:nvSpPr>
          <p:cNvPr id="117765" name="Rectangle 5"/>
          <p:cNvSpPr>
            <a:spLocks noGrp="1"/>
          </p:cNvSpPr>
          <p:nvPr>
            <p:ph type="body" idx="1"/>
          </p:nvPr>
        </p:nvSpPr>
        <p:spPr>
          <a:xfrm>
            <a:off x="0" y="692150"/>
            <a:ext cx="1875307" cy="576263"/>
          </a:xfrm>
        </p:spPr>
        <p:txBody>
          <a:bodyPr/>
          <a:lstStyle/>
          <a:p>
            <a:pPr>
              <a:lnSpc>
                <a:spcPct val="90000"/>
              </a:lnSpc>
              <a:buClr>
                <a:schemeClr val="accent1"/>
              </a:buClr>
              <a:buFont typeface="Wingdings" pitchFamily="2" charset="2"/>
              <a:buChar char="Ø"/>
            </a:pPr>
            <a:r>
              <a:rPr lang="pt-BR" altLang="pt-BR" sz="1200" dirty="0" smtClean="0">
                <a:latin typeface="Arial" charset="0"/>
                <a:cs typeface="Arial" charset="0"/>
              </a:rPr>
              <a:t>Fluxograma Escolha - Caso</a:t>
            </a:r>
          </a:p>
        </p:txBody>
      </p:sp>
      <p:pic>
        <p:nvPicPr>
          <p:cNvPr id="1177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581161" y="1058852"/>
            <a:ext cx="6093297" cy="550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2" descr="Resultado de imagem para cefet/rj"/>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a:solidFill>
                  <a:schemeClr val="tx1"/>
                </a:solidFill>
                <a:latin typeface="Calibri" pitchFamily="34" charset="0"/>
                <a:cs typeface="Arial" charset="0"/>
              </a:defRPr>
            </a:lvl1pPr>
            <a:lvl2pPr marL="742950" indent="-285750" algn="l">
              <a:defRPr>
                <a:solidFill>
                  <a:schemeClr val="tx1"/>
                </a:solidFill>
                <a:latin typeface="Calibri" pitchFamily="34" charset="0"/>
                <a:cs typeface="Arial" charset="0"/>
              </a:defRPr>
            </a:lvl2pPr>
            <a:lvl3pPr marL="1143000" indent="-228600" algn="l">
              <a:defRPr>
                <a:solidFill>
                  <a:schemeClr val="tx1"/>
                </a:solidFill>
                <a:latin typeface="Calibri" pitchFamily="34" charset="0"/>
                <a:cs typeface="Arial" charset="0"/>
              </a:defRPr>
            </a:lvl3pPr>
            <a:lvl4pPr marL="1600200" indent="-228600" algn="l">
              <a:defRPr>
                <a:solidFill>
                  <a:schemeClr val="tx1"/>
                </a:solidFill>
                <a:latin typeface="Calibri" pitchFamily="34" charset="0"/>
                <a:cs typeface="Arial" charset="0"/>
              </a:defRPr>
            </a:lvl4pPr>
            <a:lvl5pPr marL="2057400" indent="-228600" algn="l">
              <a:defRPr>
                <a:solidFill>
                  <a:schemeClr val="tx1"/>
                </a:solidFill>
                <a:latin typeface="Calibri" pitchFamily="34" charset="0"/>
                <a:cs typeface="Arial" charset="0"/>
              </a:defRPr>
            </a:lvl5pPr>
            <a:lvl6pPr marL="2514600" indent="-228600" fontAlgn="base">
              <a:spcBef>
                <a:spcPct val="0"/>
              </a:spcBef>
              <a:spcAft>
                <a:spcPct val="0"/>
              </a:spcAft>
              <a:defRPr>
                <a:solidFill>
                  <a:schemeClr val="tx1"/>
                </a:solidFill>
                <a:latin typeface="Calibri" pitchFamily="34" charset="0"/>
                <a:cs typeface="Arial" charset="0"/>
              </a:defRPr>
            </a:lvl6pPr>
            <a:lvl7pPr marL="2971800" indent="-228600" fontAlgn="base">
              <a:spcBef>
                <a:spcPct val="0"/>
              </a:spcBef>
              <a:spcAft>
                <a:spcPct val="0"/>
              </a:spcAft>
              <a:defRPr>
                <a:solidFill>
                  <a:schemeClr val="tx1"/>
                </a:solidFill>
                <a:latin typeface="Calibri" pitchFamily="34" charset="0"/>
                <a:cs typeface="Arial" charset="0"/>
              </a:defRPr>
            </a:lvl7pPr>
            <a:lvl8pPr marL="3429000" indent="-228600" fontAlgn="base">
              <a:spcBef>
                <a:spcPct val="0"/>
              </a:spcBef>
              <a:spcAft>
                <a:spcPct val="0"/>
              </a:spcAft>
              <a:defRPr>
                <a:solidFill>
                  <a:schemeClr val="tx1"/>
                </a:solidFill>
                <a:latin typeface="Calibri" pitchFamily="34" charset="0"/>
                <a:cs typeface="Arial" charset="0"/>
              </a:defRPr>
            </a:lvl8pPr>
            <a:lvl9pPr marL="3886200" indent="-228600" fontAlgn="base">
              <a:spcBef>
                <a:spcPct val="0"/>
              </a:spcBef>
              <a:spcAft>
                <a:spcPct val="0"/>
              </a:spcAft>
              <a:defRPr>
                <a:solidFill>
                  <a:schemeClr val="tx1"/>
                </a:solidFill>
                <a:latin typeface="Calibri" pitchFamily="34" charset="0"/>
                <a:cs typeface="Arial" charset="0"/>
              </a:defRPr>
            </a:lvl9pPr>
          </a:lstStyle>
          <a:p>
            <a:endParaRPr lang="pt-BR" altLang="pt-BR"/>
          </a:p>
        </p:txBody>
      </p:sp>
      <p:sp>
        <p:nvSpPr>
          <p:cNvPr id="92163" name="Rectangle 3"/>
          <p:cNvSpPr>
            <a:spLocks noGrp="1"/>
          </p:cNvSpPr>
          <p:nvPr>
            <p:ph type="title"/>
          </p:nvPr>
        </p:nvSpPr>
        <p:spPr>
          <a:xfrm>
            <a:off x="0" y="0"/>
            <a:ext cx="9144000" cy="620713"/>
          </a:xfrm>
          <a:solidFill>
            <a:schemeClr val="accent1"/>
          </a:solidFill>
        </p:spPr>
        <p:txBody>
          <a:bodyPr/>
          <a:lstStyle/>
          <a:p>
            <a:r>
              <a:rPr lang="pt-BR" altLang="pt-BR" sz="4000" b="1" smtClean="0">
                <a:effectLst>
                  <a:outerShdw blurRad="38100" dist="38100" dir="2700000" algn="tl">
                    <a:srgbClr val="FFFFFF"/>
                  </a:outerShdw>
                </a:effectLst>
                <a:cs typeface="Calibri" pitchFamily="34" charset="0"/>
              </a:rPr>
              <a:t>Fluxogramas em Estruturas de Repetição</a:t>
            </a:r>
          </a:p>
        </p:txBody>
      </p:sp>
      <p:sp>
        <p:nvSpPr>
          <p:cNvPr id="92164" name="Rectangle 4"/>
          <p:cNvSpPr>
            <a:spLocks noGrp="1"/>
          </p:cNvSpPr>
          <p:nvPr>
            <p:ph type="body" idx="1"/>
          </p:nvPr>
        </p:nvSpPr>
        <p:spPr>
          <a:xfrm>
            <a:off x="0" y="620688"/>
            <a:ext cx="8820150" cy="576263"/>
          </a:xfrm>
        </p:spPr>
        <p:txBody>
          <a:bodyPr/>
          <a:lstStyle/>
          <a:p>
            <a:pPr>
              <a:lnSpc>
                <a:spcPct val="90000"/>
              </a:lnSpc>
              <a:buClr>
                <a:schemeClr val="accent1"/>
              </a:buClr>
              <a:buFont typeface="Wingdings" pitchFamily="2" charset="2"/>
              <a:buChar char="Ø"/>
            </a:pPr>
            <a:r>
              <a:rPr lang="pt-BR" altLang="pt-BR" dirty="0" smtClean="0"/>
              <a:t>Exemplo: Fluxograma e </a:t>
            </a:r>
            <a:r>
              <a:rPr lang="pt-BR" altLang="pt-BR" dirty="0" err="1" smtClean="0"/>
              <a:t>Portugol</a:t>
            </a:r>
            <a:endParaRPr lang="pt-BR" altLang="pt-BR" dirty="0" smtClean="0"/>
          </a:p>
        </p:txBody>
      </p:sp>
      <p:grpSp>
        <p:nvGrpSpPr>
          <p:cNvPr id="8" name="Grupo 7"/>
          <p:cNvGrpSpPr/>
          <p:nvPr/>
        </p:nvGrpSpPr>
        <p:grpSpPr>
          <a:xfrm>
            <a:off x="46972" y="1048079"/>
            <a:ext cx="9036231" cy="5765297"/>
            <a:chOff x="1422400" y="810896"/>
            <a:chExt cx="7367233" cy="5825610"/>
          </a:xfrm>
        </p:grpSpPr>
        <p:sp>
          <p:nvSpPr>
            <p:cNvPr id="9" name="Text Box 34"/>
            <p:cNvSpPr txBox="1">
              <a:spLocks noChangeArrowheads="1"/>
            </p:cNvSpPr>
            <p:nvPr/>
          </p:nvSpPr>
          <p:spPr bwMode="auto">
            <a:xfrm>
              <a:off x="4724400" y="810896"/>
              <a:ext cx="4065233" cy="5825610"/>
            </a:xfrm>
            <a:prstGeom prst="rect">
              <a:avLst/>
            </a:prstGeom>
            <a:noFill/>
            <a:ln w="9360">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9pPr>
            </a:lstStyle>
            <a:p>
              <a:pPr algn="ctr">
                <a:spcBef>
                  <a:spcPts val="875"/>
                </a:spcBef>
                <a:buClrTx/>
                <a:buFontTx/>
                <a:buNone/>
              </a:pPr>
              <a:r>
                <a:rPr lang="pt-BR" altLang="pt-BR" sz="1600" b="1" dirty="0">
                  <a:solidFill>
                    <a:srgbClr val="1F237D"/>
                  </a:solidFill>
                </a:rPr>
                <a:t>Algoritmo</a:t>
              </a:r>
            </a:p>
            <a:p>
              <a:pPr algn="just">
                <a:spcBef>
                  <a:spcPts val="875"/>
                </a:spcBef>
                <a:buClrTx/>
                <a:buFontTx/>
                <a:buNone/>
              </a:pPr>
              <a:r>
                <a:rPr lang="pt-BR" altLang="pt-BR" sz="1600" b="1" dirty="0" err="1">
                  <a:solidFill>
                    <a:srgbClr val="1F237D"/>
                  </a:solidFill>
                </a:rPr>
                <a:t>Program</a:t>
              </a:r>
              <a:r>
                <a:rPr lang="pt-BR" altLang="pt-BR" sz="1600" b="1" dirty="0">
                  <a:solidFill>
                    <a:srgbClr val="1F237D"/>
                  </a:solidFill>
                </a:rPr>
                <a:t> </a:t>
              </a:r>
              <a:r>
                <a:rPr lang="pt-BR" altLang="pt-BR" sz="1600" b="1" dirty="0" err="1">
                  <a:solidFill>
                    <a:srgbClr val="1F237D"/>
                  </a:solidFill>
                </a:rPr>
                <a:t>reaj_salario</a:t>
              </a:r>
              <a:r>
                <a:rPr lang="pt-BR" altLang="pt-BR" sz="1600" b="1" dirty="0">
                  <a:solidFill>
                    <a:srgbClr val="1F237D"/>
                  </a:solidFill>
                </a:rPr>
                <a:t>;</a:t>
              </a:r>
            </a:p>
            <a:p>
              <a:pPr algn="just">
                <a:spcBef>
                  <a:spcPts val="875"/>
                </a:spcBef>
                <a:buClrTx/>
                <a:buFontTx/>
                <a:buNone/>
              </a:pPr>
              <a:r>
                <a:rPr lang="pt-BR" altLang="pt-BR" sz="1600" b="1" dirty="0">
                  <a:solidFill>
                    <a:srgbClr val="1F237D"/>
                  </a:solidFill>
                </a:rPr>
                <a:t>var Salario, </a:t>
              </a:r>
              <a:r>
                <a:rPr lang="pt-BR" altLang="pt-BR" sz="1600" b="1" dirty="0" err="1">
                  <a:solidFill>
                    <a:srgbClr val="1F237D"/>
                  </a:solidFill>
                </a:rPr>
                <a:t>Sal_reaj</a:t>
              </a:r>
              <a:r>
                <a:rPr lang="pt-BR" altLang="pt-BR" sz="1600" b="1" dirty="0">
                  <a:solidFill>
                    <a:srgbClr val="1F237D"/>
                  </a:solidFill>
                </a:rPr>
                <a:t> : real;</a:t>
              </a:r>
            </a:p>
            <a:p>
              <a:pPr algn="just">
                <a:spcBef>
                  <a:spcPts val="875"/>
                </a:spcBef>
                <a:buClrTx/>
                <a:buFontTx/>
                <a:buNone/>
              </a:pPr>
              <a:r>
                <a:rPr lang="pt-BR" altLang="pt-BR" sz="1600" b="1" dirty="0">
                  <a:solidFill>
                    <a:srgbClr val="1F237D"/>
                  </a:solidFill>
                </a:rPr>
                <a:t>       </a:t>
              </a:r>
              <a:r>
                <a:rPr lang="pt-BR" altLang="pt-BR" sz="1600" b="1" dirty="0" err="1">
                  <a:solidFill>
                    <a:srgbClr val="1F237D"/>
                  </a:solidFill>
                </a:rPr>
                <a:t>Prof</a:t>
              </a:r>
              <a:r>
                <a:rPr lang="pt-BR" altLang="pt-BR" sz="1600" b="1" dirty="0">
                  <a:solidFill>
                    <a:srgbClr val="1F237D"/>
                  </a:solidFill>
                </a:rPr>
                <a:t> : literal[20];</a:t>
              </a:r>
            </a:p>
            <a:p>
              <a:pPr algn="just">
                <a:spcBef>
                  <a:spcPts val="875"/>
                </a:spcBef>
                <a:buClrTx/>
                <a:buFontTx/>
                <a:buNone/>
              </a:pPr>
              <a:r>
                <a:rPr lang="pt-BR" altLang="pt-BR" sz="1600" b="1" dirty="0">
                  <a:solidFill>
                    <a:srgbClr val="1F237D"/>
                  </a:solidFill>
                </a:rPr>
                <a:t>Início;</a:t>
              </a:r>
            </a:p>
            <a:p>
              <a:pPr algn="just">
                <a:spcBef>
                  <a:spcPts val="875"/>
                </a:spcBef>
                <a:buClrTx/>
                <a:buFontTx/>
                <a:buNone/>
              </a:pPr>
              <a:r>
                <a:rPr lang="pt-BR" altLang="pt-BR" sz="1600" b="1" dirty="0">
                  <a:solidFill>
                    <a:srgbClr val="1F237D"/>
                  </a:solidFill>
                </a:rPr>
                <a:t>        Leia salário, </a:t>
              </a:r>
              <a:r>
                <a:rPr lang="pt-BR" altLang="pt-BR" sz="1600" b="1" dirty="0" err="1">
                  <a:solidFill>
                    <a:srgbClr val="1F237D"/>
                  </a:solidFill>
                </a:rPr>
                <a:t>prof</a:t>
              </a:r>
              <a:r>
                <a:rPr lang="pt-BR" altLang="pt-BR" sz="1600" b="1" dirty="0">
                  <a:solidFill>
                    <a:srgbClr val="1F237D"/>
                  </a:solidFill>
                </a:rPr>
                <a:t>;</a:t>
              </a:r>
            </a:p>
            <a:p>
              <a:pPr algn="just">
                <a:spcBef>
                  <a:spcPts val="875"/>
                </a:spcBef>
                <a:buClrTx/>
                <a:buFontTx/>
                <a:buNone/>
              </a:pPr>
              <a:r>
                <a:rPr lang="pt-BR" altLang="pt-BR" sz="1600" b="1" dirty="0">
                  <a:solidFill>
                    <a:srgbClr val="1F237D"/>
                  </a:solidFill>
                </a:rPr>
                <a:t>        Escolha</a:t>
              </a:r>
            </a:p>
            <a:p>
              <a:pPr algn="just">
                <a:spcBef>
                  <a:spcPts val="875"/>
                </a:spcBef>
                <a:buClrTx/>
                <a:buFontTx/>
                <a:buNone/>
              </a:pPr>
              <a:r>
                <a:rPr lang="pt-BR" altLang="pt-BR" sz="1600" b="1" dirty="0">
                  <a:solidFill>
                    <a:srgbClr val="1F237D"/>
                  </a:solidFill>
                </a:rPr>
                <a:t>        Caso </a:t>
              </a:r>
              <a:r>
                <a:rPr lang="pt-BR" altLang="pt-BR" sz="1600" b="1" dirty="0" err="1">
                  <a:solidFill>
                    <a:srgbClr val="1F237D"/>
                  </a:solidFill>
                </a:rPr>
                <a:t>prof</a:t>
              </a:r>
              <a:r>
                <a:rPr lang="pt-BR" altLang="pt-BR" sz="1600" b="1" dirty="0">
                  <a:solidFill>
                    <a:srgbClr val="1F237D"/>
                  </a:solidFill>
                </a:rPr>
                <a:t> = “Técnico”</a:t>
              </a:r>
            </a:p>
            <a:p>
              <a:pPr algn="just">
                <a:spcBef>
                  <a:spcPts val="875"/>
                </a:spcBef>
                <a:buClrTx/>
                <a:buFontTx/>
                <a:buNone/>
              </a:pPr>
              <a:r>
                <a:rPr lang="pt-BR" altLang="pt-BR" sz="1600" b="1" dirty="0">
                  <a:solidFill>
                    <a:srgbClr val="1F237D"/>
                  </a:solidFill>
                </a:rPr>
                <a:t>                 </a:t>
              </a:r>
              <a:r>
                <a:rPr lang="pt-BR" altLang="pt-BR" sz="1600" b="1" dirty="0" err="1">
                  <a:solidFill>
                    <a:srgbClr val="1F237D"/>
                  </a:solidFill>
                </a:rPr>
                <a:t>Sal_reaj</a:t>
              </a:r>
              <a:r>
                <a:rPr lang="pt-BR" altLang="pt-BR" sz="1600" b="1" dirty="0">
                  <a:solidFill>
                    <a:srgbClr val="1F237D"/>
                  </a:solidFill>
                </a:rPr>
                <a:t>               1.5 * salário;</a:t>
              </a:r>
            </a:p>
            <a:p>
              <a:pPr algn="just">
                <a:spcBef>
                  <a:spcPts val="875"/>
                </a:spcBef>
                <a:buClrTx/>
                <a:buFontTx/>
                <a:buNone/>
              </a:pPr>
              <a:r>
                <a:rPr lang="pt-BR" altLang="pt-BR" sz="1600" b="1" dirty="0">
                  <a:solidFill>
                    <a:srgbClr val="1F237D"/>
                  </a:solidFill>
                </a:rPr>
                <a:t>         Caso </a:t>
              </a:r>
              <a:r>
                <a:rPr lang="pt-BR" altLang="pt-BR" sz="1600" b="1" dirty="0" err="1">
                  <a:solidFill>
                    <a:srgbClr val="1F237D"/>
                  </a:solidFill>
                </a:rPr>
                <a:t>prof</a:t>
              </a:r>
              <a:r>
                <a:rPr lang="pt-BR" altLang="pt-BR" sz="1600" b="1" dirty="0">
                  <a:solidFill>
                    <a:srgbClr val="1F237D"/>
                  </a:solidFill>
                </a:rPr>
                <a:t> = “Gerente”</a:t>
              </a:r>
            </a:p>
            <a:p>
              <a:pPr algn="just">
                <a:spcBef>
                  <a:spcPts val="875"/>
                </a:spcBef>
                <a:buClrTx/>
                <a:buFontTx/>
                <a:buNone/>
              </a:pPr>
              <a:r>
                <a:rPr lang="pt-BR" altLang="pt-BR" sz="1600" b="1" dirty="0">
                  <a:solidFill>
                    <a:srgbClr val="1F237D"/>
                  </a:solidFill>
                </a:rPr>
                <a:t>                 </a:t>
              </a:r>
              <a:r>
                <a:rPr lang="pt-BR" altLang="pt-BR" sz="1600" b="1" dirty="0" err="1">
                  <a:solidFill>
                    <a:srgbClr val="1F237D"/>
                  </a:solidFill>
                </a:rPr>
                <a:t>Sal_reaj</a:t>
              </a:r>
              <a:r>
                <a:rPr lang="pt-BR" altLang="pt-BR" sz="1600" b="1" dirty="0">
                  <a:solidFill>
                    <a:srgbClr val="1F237D"/>
                  </a:solidFill>
                </a:rPr>
                <a:t>               1.3 * salário;</a:t>
              </a:r>
            </a:p>
            <a:p>
              <a:pPr algn="just">
                <a:spcBef>
                  <a:spcPts val="875"/>
                </a:spcBef>
                <a:buClrTx/>
                <a:buFontTx/>
                <a:buNone/>
              </a:pPr>
              <a:r>
                <a:rPr lang="pt-BR" altLang="pt-BR" sz="1600" b="1" dirty="0">
                  <a:solidFill>
                    <a:srgbClr val="1F237D"/>
                  </a:solidFill>
                </a:rPr>
                <a:t>         Senão </a:t>
              </a:r>
            </a:p>
            <a:p>
              <a:pPr algn="just">
                <a:spcBef>
                  <a:spcPts val="875"/>
                </a:spcBef>
                <a:buClrTx/>
                <a:buFontTx/>
                <a:buNone/>
              </a:pPr>
              <a:r>
                <a:rPr lang="pt-BR" altLang="pt-BR" sz="1600" b="1" dirty="0">
                  <a:solidFill>
                    <a:srgbClr val="1F237D"/>
                  </a:solidFill>
                </a:rPr>
                <a:t>                  </a:t>
              </a:r>
              <a:r>
                <a:rPr lang="pt-BR" altLang="pt-BR" sz="1600" b="1" dirty="0" err="1">
                  <a:solidFill>
                    <a:srgbClr val="1F237D"/>
                  </a:solidFill>
                </a:rPr>
                <a:t>Sal_reaj</a:t>
              </a:r>
              <a:r>
                <a:rPr lang="pt-BR" altLang="pt-BR" sz="1600" b="1" dirty="0">
                  <a:solidFill>
                    <a:srgbClr val="1F237D"/>
                  </a:solidFill>
                </a:rPr>
                <a:t>              1.1 * salário;</a:t>
              </a:r>
            </a:p>
            <a:p>
              <a:pPr algn="just">
                <a:spcBef>
                  <a:spcPts val="875"/>
                </a:spcBef>
                <a:buClrTx/>
                <a:buFontTx/>
                <a:buNone/>
              </a:pPr>
              <a:r>
                <a:rPr lang="pt-BR" altLang="pt-BR" sz="1600" b="1" dirty="0">
                  <a:solidFill>
                    <a:srgbClr val="1F237D"/>
                  </a:solidFill>
                </a:rPr>
                <a:t>         Fim escolha</a:t>
              </a:r>
            </a:p>
            <a:p>
              <a:pPr algn="just">
                <a:spcBef>
                  <a:spcPts val="875"/>
                </a:spcBef>
                <a:buClrTx/>
                <a:buFontTx/>
                <a:buNone/>
              </a:pPr>
              <a:r>
                <a:rPr lang="pt-BR" altLang="pt-BR" sz="1600" b="1" dirty="0">
                  <a:solidFill>
                    <a:srgbClr val="1F237D"/>
                  </a:solidFill>
                </a:rPr>
                <a:t>   </a:t>
              </a:r>
              <a:r>
                <a:rPr lang="pt-BR" altLang="pt-BR" sz="1600" b="1" dirty="0" smtClean="0">
                  <a:solidFill>
                    <a:srgbClr val="1F237D"/>
                  </a:solidFill>
                </a:rPr>
                <a:t>    Escrever(“</a:t>
              </a:r>
              <a:r>
                <a:rPr lang="pt-BR" altLang="pt-BR" sz="1600" b="1" dirty="0" err="1" smtClean="0">
                  <a:solidFill>
                    <a:srgbClr val="1F237D"/>
                  </a:solidFill>
                </a:rPr>
                <a:t>SalárioReajustado</a:t>
              </a:r>
              <a:r>
                <a:rPr lang="pt-BR" altLang="pt-BR" sz="1600" b="1" dirty="0">
                  <a:solidFill>
                    <a:srgbClr val="1F237D"/>
                  </a:solidFill>
                </a:rPr>
                <a:t>”, </a:t>
              </a:r>
              <a:r>
                <a:rPr lang="pt-BR" altLang="pt-BR" sz="1600" b="1" dirty="0" smtClean="0">
                  <a:solidFill>
                    <a:srgbClr val="1F237D"/>
                  </a:solidFill>
                </a:rPr>
                <a:t>Sal </a:t>
              </a:r>
              <a:r>
                <a:rPr lang="pt-BR" altLang="pt-BR" sz="1600" b="1" dirty="0" err="1" smtClean="0">
                  <a:solidFill>
                    <a:srgbClr val="1F237D"/>
                  </a:solidFill>
                </a:rPr>
                <a:t>reaj</a:t>
              </a:r>
              <a:r>
                <a:rPr lang="pt-BR" altLang="pt-BR" sz="1600" b="1" dirty="0" smtClean="0">
                  <a:solidFill>
                    <a:srgbClr val="1F237D"/>
                  </a:solidFill>
                </a:rPr>
                <a:t>); </a:t>
              </a:r>
            </a:p>
            <a:p>
              <a:pPr algn="just">
                <a:spcBef>
                  <a:spcPts val="875"/>
                </a:spcBef>
                <a:buClrTx/>
                <a:buFontTx/>
                <a:buNone/>
              </a:pPr>
              <a:r>
                <a:rPr lang="pt-BR" altLang="pt-BR" sz="1600" b="1" dirty="0" smtClean="0">
                  <a:solidFill>
                    <a:srgbClr val="1F237D"/>
                  </a:solidFill>
                </a:rPr>
                <a:t>Fim.</a:t>
              </a:r>
              <a:endParaRPr lang="pt-BR" altLang="pt-BR" sz="1600" b="1" dirty="0">
                <a:solidFill>
                  <a:srgbClr val="1F237D"/>
                </a:solidFill>
              </a:endParaRPr>
            </a:p>
          </p:txBody>
        </p:sp>
        <p:grpSp>
          <p:nvGrpSpPr>
            <p:cNvPr id="10" name="Grupo 9"/>
            <p:cNvGrpSpPr/>
            <p:nvPr/>
          </p:nvGrpSpPr>
          <p:grpSpPr>
            <a:xfrm>
              <a:off x="1422400" y="1058863"/>
              <a:ext cx="3462338" cy="5037137"/>
              <a:chOff x="1422400" y="1058863"/>
              <a:chExt cx="3462338" cy="5037137"/>
            </a:xfrm>
          </p:grpSpPr>
          <p:sp>
            <p:nvSpPr>
              <p:cNvPr id="12" name="AutoShape 3"/>
              <p:cNvSpPr>
                <a:spLocks noChangeArrowheads="1"/>
              </p:cNvSpPr>
              <p:nvPr/>
            </p:nvSpPr>
            <p:spPr bwMode="auto">
              <a:xfrm>
                <a:off x="1543050" y="1058863"/>
                <a:ext cx="990600" cy="381000"/>
              </a:xfrm>
              <a:prstGeom prst="flowChartAlternateProcess">
                <a:avLst/>
              </a:prstGeom>
              <a:solidFill>
                <a:srgbClr val="FFFFFF"/>
              </a:solidFill>
              <a:ln w="28440">
                <a:solidFill>
                  <a:srgbClr val="5490A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3" name="AutoShape 4"/>
              <p:cNvSpPr>
                <a:spLocks noChangeArrowheads="1"/>
              </p:cNvSpPr>
              <p:nvPr/>
            </p:nvSpPr>
            <p:spPr bwMode="auto">
              <a:xfrm>
                <a:off x="1511300" y="1676400"/>
                <a:ext cx="990600" cy="533400"/>
              </a:xfrm>
              <a:prstGeom prst="flowChartInputOutput">
                <a:avLst/>
              </a:prstGeom>
              <a:solidFill>
                <a:srgbClr val="FFFFFF"/>
              </a:solidFill>
              <a:ln w="28440">
                <a:solidFill>
                  <a:srgbClr val="5490A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4" name="AutoShape 5"/>
              <p:cNvSpPr>
                <a:spLocks noChangeArrowheads="1"/>
              </p:cNvSpPr>
              <p:nvPr/>
            </p:nvSpPr>
            <p:spPr bwMode="auto">
              <a:xfrm>
                <a:off x="1422400" y="2443163"/>
                <a:ext cx="1143000" cy="685800"/>
              </a:xfrm>
              <a:prstGeom prst="flowChartDecision">
                <a:avLst/>
              </a:prstGeom>
              <a:solidFill>
                <a:srgbClr val="FFFFFF"/>
              </a:solidFill>
              <a:ln w="28440">
                <a:solidFill>
                  <a:srgbClr val="5490A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5" name="AutoShape 6"/>
              <p:cNvSpPr>
                <a:spLocks noChangeArrowheads="1"/>
              </p:cNvSpPr>
              <p:nvPr/>
            </p:nvSpPr>
            <p:spPr bwMode="auto">
              <a:xfrm>
                <a:off x="1422400" y="3365500"/>
                <a:ext cx="1143000" cy="685800"/>
              </a:xfrm>
              <a:prstGeom prst="flowChartDecision">
                <a:avLst/>
              </a:prstGeom>
              <a:solidFill>
                <a:srgbClr val="FFFFFF"/>
              </a:solidFill>
              <a:ln w="28440">
                <a:solidFill>
                  <a:srgbClr val="5490A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6" name="AutoShape 7"/>
              <p:cNvSpPr>
                <a:spLocks noChangeArrowheads="1"/>
              </p:cNvSpPr>
              <p:nvPr/>
            </p:nvSpPr>
            <p:spPr bwMode="auto">
              <a:xfrm>
                <a:off x="1524000" y="4259263"/>
                <a:ext cx="990600" cy="533400"/>
              </a:xfrm>
              <a:prstGeom prst="flowChartProcess">
                <a:avLst/>
              </a:prstGeom>
              <a:solidFill>
                <a:srgbClr val="FFFFFF"/>
              </a:solidFill>
              <a:ln w="28440">
                <a:solidFill>
                  <a:srgbClr val="5490A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7" name="AutoShape 8"/>
              <p:cNvSpPr>
                <a:spLocks noChangeArrowheads="1"/>
              </p:cNvSpPr>
              <p:nvPr/>
            </p:nvSpPr>
            <p:spPr bwMode="auto">
              <a:xfrm>
                <a:off x="1524000" y="5029200"/>
                <a:ext cx="990600" cy="533400"/>
              </a:xfrm>
              <a:prstGeom prst="flowChartDocument">
                <a:avLst/>
              </a:prstGeom>
              <a:solidFill>
                <a:srgbClr val="FFFFFF"/>
              </a:solidFill>
              <a:ln w="28440">
                <a:solidFill>
                  <a:srgbClr val="5490A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8" name="AutoShape 9"/>
              <p:cNvSpPr>
                <a:spLocks noChangeArrowheads="1"/>
              </p:cNvSpPr>
              <p:nvPr/>
            </p:nvSpPr>
            <p:spPr bwMode="auto">
              <a:xfrm>
                <a:off x="1524000" y="5791200"/>
                <a:ext cx="990600" cy="304800"/>
              </a:xfrm>
              <a:prstGeom prst="flowChartAlternateProcess">
                <a:avLst/>
              </a:prstGeom>
              <a:solidFill>
                <a:srgbClr val="FFFFFF"/>
              </a:solidFill>
              <a:ln w="28440">
                <a:solidFill>
                  <a:srgbClr val="5490A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9" name="AutoShape 10"/>
              <p:cNvSpPr>
                <a:spLocks noChangeArrowheads="1"/>
              </p:cNvSpPr>
              <p:nvPr/>
            </p:nvSpPr>
            <p:spPr bwMode="auto">
              <a:xfrm>
                <a:off x="3505200" y="3457575"/>
                <a:ext cx="1066800" cy="533400"/>
              </a:xfrm>
              <a:prstGeom prst="flowChartProcess">
                <a:avLst/>
              </a:prstGeom>
              <a:solidFill>
                <a:srgbClr val="FFFFFF"/>
              </a:solidFill>
              <a:ln w="28440">
                <a:solidFill>
                  <a:srgbClr val="5490A8"/>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 name="Line 11"/>
              <p:cNvSpPr>
                <a:spLocks noChangeShapeType="1"/>
              </p:cNvSpPr>
              <p:nvPr/>
            </p:nvSpPr>
            <p:spPr bwMode="auto">
              <a:xfrm>
                <a:off x="2590800" y="2786063"/>
                <a:ext cx="914400" cy="1587"/>
              </a:xfrm>
              <a:prstGeom prst="line">
                <a:avLst/>
              </a:prstGeom>
              <a:noFill/>
              <a:ln w="28440">
                <a:solidFill>
                  <a:srgbClr val="5490A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1" name="Line 12"/>
              <p:cNvSpPr>
                <a:spLocks noChangeShapeType="1"/>
              </p:cNvSpPr>
              <p:nvPr/>
            </p:nvSpPr>
            <p:spPr bwMode="auto">
              <a:xfrm>
                <a:off x="2590800" y="3714750"/>
                <a:ext cx="914400" cy="1588"/>
              </a:xfrm>
              <a:prstGeom prst="line">
                <a:avLst/>
              </a:prstGeom>
              <a:noFill/>
              <a:ln w="28440">
                <a:solidFill>
                  <a:srgbClr val="5490A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 name="Line 13"/>
              <p:cNvSpPr>
                <a:spLocks noChangeShapeType="1"/>
              </p:cNvSpPr>
              <p:nvPr/>
            </p:nvSpPr>
            <p:spPr bwMode="auto">
              <a:xfrm>
                <a:off x="4572000" y="3733800"/>
                <a:ext cx="304800" cy="1588"/>
              </a:xfrm>
              <a:prstGeom prst="line">
                <a:avLst/>
              </a:prstGeom>
              <a:noFill/>
              <a:ln w="28440">
                <a:solidFill>
                  <a:srgbClr val="5490A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3" name="Line 14"/>
              <p:cNvSpPr>
                <a:spLocks noChangeShapeType="1"/>
              </p:cNvSpPr>
              <p:nvPr/>
            </p:nvSpPr>
            <p:spPr bwMode="auto">
              <a:xfrm>
                <a:off x="4572000" y="2790825"/>
                <a:ext cx="304800" cy="1588"/>
              </a:xfrm>
              <a:prstGeom prst="line">
                <a:avLst/>
              </a:prstGeom>
              <a:noFill/>
              <a:ln w="28440">
                <a:solidFill>
                  <a:srgbClr val="5490A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4" name="Line 15"/>
              <p:cNvSpPr>
                <a:spLocks noChangeShapeType="1"/>
              </p:cNvSpPr>
              <p:nvPr/>
            </p:nvSpPr>
            <p:spPr bwMode="auto">
              <a:xfrm>
                <a:off x="4870450" y="2781300"/>
                <a:ext cx="1588" cy="2133600"/>
              </a:xfrm>
              <a:prstGeom prst="line">
                <a:avLst/>
              </a:prstGeom>
              <a:noFill/>
              <a:ln w="28440">
                <a:solidFill>
                  <a:srgbClr val="5490A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 name="Line 16"/>
              <p:cNvSpPr>
                <a:spLocks noChangeShapeType="1"/>
              </p:cNvSpPr>
              <p:nvPr/>
            </p:nvSpPr>
            <p:spPr bwMode="auto">
              <a:xfrm flipH="1">
                <a:off x="1979613" y="4905375"/>
                <a:ext cx="2905125" cy="1588"/>
              </a:xfrm>
              <a:prstGeom prst="line">
                <a:avLst/>
              </a:prstGeom>
              <a:noFill/>
              <a:ln w="28440">
                <a:solidFill>
                  <a:srgbClr val="5490A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6" name="Line 17"/>
              <p:cNvSpPr>
                <a:spLocks noChangeShapeType="1"/>
              </p:cNvSpPr>
              <p:nvPr/>
            </p:nvSpPr>
            <p:spPr bwMode="auto">
              <a:xfrm>
                <a:off x="2035175" y="1431925"/>
                <a:ext cx="1588" cy="228600"/>
              </a:xfrm>
              <a:prstGeom prst="line">
                <a:avLst/>
              </a:prstGeom>
              <a:noFill/>
              <a:ln w="28440">
                <a:solidFill>
                  <a:srgbClr val="5490A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7" name="Line 18"/>
              <p:cNvSpPr>
                <a:spLocks noChangeShapeType="1"/>
              </p:cNvSpPr>
              <p:nvPr/>
            </p:nvSpPr>
            <p:spPr bwMode="auto">
              <a:xfrm>
                <a:off x="2006600" y="2209800"/>
                <a:ext cx="1588" cy="228600"/>
              </a:xfrm>
              <a:prstGeom prst="line">
                <a:avLst/>
              </a:prstGeom>
              <a:noFill/>
              <a:ln w="28440">
                <a:solidFill>
                  <a:srgbClr val="5490A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 name="Line 19"/>
              <p:cNvSpPr>
                <a:spLocks noChangeShapeType="1"/>
              </p:cNvSpPr>
              <p:nvPr/>
            </p:nvSpPr>
            <p:spPr bwMode="auto">
              <a:xfrm>
                <a:off x="1993900" y="3128963"/>
                <a:ext cx="1588" cy="228600"/>
              </a:xfrm>
              <a:prstGeom prst="line">
                <a:avLst/>
              </a:prstGeom>
              <a:noFill/>
              <a:ln w="28440">
                <a:solidFill>
                  <a:srgbClr val="5490A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9" name="Line 20"/>
              <p:cNvSpPr>
                <a:spLocks noChangeShapeType="1"/>
              </p:cNvSpPr>
              <p:nvPr/>
            </p:nvSpPr>
            <p:spPr bwMode="auto">
              <a:xfrm>
                <a:off x="1993900" y="4060825"/>
                <a:ext cx="1588" cy="206375"/>
              </a:xfrm>
              <a:prstGeom prst="line">
                <a:avLst/>
              </a:prstGeom>
              <a:noFill/>
              <a:ln w="28440">
                <a:solidFill>
                  <a:srgbClr val="5490A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0" name="Line 21"/>
              <p:cNvSpPr>
                <a:spLocks noChangeShapeType="1"/>
              </p:cNvSpPr>
              <p:nvPr/>
            </p:nvSpPr>
            <p:spPr bwMode="auto">
              <a:xfrm>
                <a:off x="1981200" y="4800600"/>
                <a:ext cx="1588" cy="228600"/>
              </a:xfrm>
              <a:prstGeom prst="line">
                <a:avLst/>
              </a:prstGeom>
              <a:noFill/>
              <a:ln w="28440">
                <a:solidFill>
                  <a:srgbClr val="5490A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1" name="Line 22"/>
              <p:cNvSpPr>
                <a:spLocks noChangeShapeType="1"/>
              </p:cNvSpPr>
              <p:nvPr/>
            </p:nvSpPr>
            <p:spPr bwMode="auto">
              <a:xfrm>
                <a:off x="2006600" y="5549900"/>
                <a:ext cx="1588" cy="228600"/>
              </a:xfrm>
              <a:prstGeom prst="line">
                <a:avLst/>
              </a:prstGeom>
              <a:noFill/>
              <a:ln w="28440">
                <a:solidFill>
                  <a:srgbClr val="5490A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32" name="Text Box 23"/>
              <p:cNvSpPr txBox="1">
                <a:spLocks noChangeArrowheads="1"/>
              </p:cNvSpPr>
              <p:nvPr/>
            </p:nvSpPr>
            <p:spPr bwMode="auto">
              <a:xfrm>
                <a:off x="2743200" y="2514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9pPr>
              </a:lstStyle>
              <a:p>
                <a:pPr>
                  <a:spcBef>
                    <a:spcPts val="875"/>
                  </a:spcBef>
                  <a:buClrTx/>
                  <a:buFontTx/>
                  <a:buNone/>
                </a:pPr>
                <a:r>
                  <a:rPr lang="pt-BR" altLang="pt-BR" sz="1400"/>
                  <a:t>V</a:t>
                </a:r>
              </a:p>
            </p:txBody>
          </p:sp>
          <p:sp>
            <p:nvSpPr>
              <p:cNvPr id="33" name="Text Box 24"/>
              <p:cNvSpPr txBox="1">
                <a:spLocks noChangeArrowheads="1"/>
              </p:cNvSpPr>
              <p:nvPr/>
            </p:nvSpPr>
            <p:spPr bwMode="auto">
              <a:xfrm>
                <a:off x="2743200" y="3429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9pPr>
              </a:lstStyle>
              <a:p>
                <a:pPr>
                  <a:spcBef>
                    <a:spcPts val="875"/>
                  </a:spcBef>
                  <a:buClrTx/>
                  <a:buFontTx/>
                  <a:buNone/>
                </a:pPr>
                <a:r>
                  <a:rPr lang="pt-BR" altLang="pt-BR" sz="1400"/>
                  <a:t>V</a:t>
                </a:r>
              </a:p>
            </p:txBody>
          </p:sp>
          <p:sp>
            <p:nvSpPr>
              <p:cNvPr id="34" name="Text Box 25"/>
              <p:cNvSpPr txBox="1">
                <a:spLocks noChangeArrowheads="1"/>
              </p:cNvSpPr>
              <p:nvPr/>
            </p:nvSpPr>
            <p:spPr bwMode="auto">
              <a:xfrm>
                <a:off x="3505200" y="2552700"/>
                <a:ext cx="1066800" cy="572364"/>
              </a:xfrm>
              <a:prstGeom prst="rect">
                <a:avLst/>
              </a:prstGeom>
              <a:noFill/>
              <a:ln w="28440">
                <a:solidFill>
                  <a:srgbClr val="5490A8"/>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9pPr>
              </a:lstStyle>
              <a:p>
                <a:pPr algn="ctr">
                  <a:spcBef>
                    <a:spcPts val="750"/>
                  </a:spcBef>
                  <a:buClrTx/>
                  <a:buFontTx/>
                  <a:buNone/>
                </a:pPr>
                <a:r>
                  <a:rPr lang="pt-BR" altLang="pt-BR" sz="1200" dirty="0" err="1">
                    <a:solidFill>
                      <a:schemeClr val="tx1"/>
                    </a:solidFill>
                  </a:rPr>
                  <a:t>Sal_Reaj</a:t>
                </a:r>
                <a:r>
                  <a:rPr lang="pt-BR" altLang="pt-BR" sz="1200" dirty="0">
                    <a:solidFill>
                      <a:schemeClr val="tx1"/>
                    </a:solidFill>
                  </a:rPr>
                  <a:t>.</a:t>
                </a:r>
              </a:p>
              <a:p>
                <a:pPr algn="ctr">
                  <a:spcBef>
                    <a:spcPts val="750"/>
                  </a:spcBef>
                  <a:buClrTx/>
                  <a:buFontTx/>
                  <a:buNone/>
                </a:pPr>
                <a:r>
                  <a:rPr lang="pt-BR" altLang="pt-BR" sz="1200" dirty="0">
                    <a:solidFill>
                      <a:schemeClr val="tx1"/>
                    </a:solidFill>
                  </a:rPr>
                  <a:t>1.5 * Salário</a:t>
                </a:r>
              </a:p>
            </p:txBody>
          </p:sp>
          <p:sp>
            <p:nvSpPr>
              <p:cNvPr id="35" name="Text Box 26"/>
              <p:cNvSpPr txBox="1">
                <a:spLocks noChangeArrowheads="1"/>
              </p:cNvSpPr>
              <p:nvPr/>
            </p:nvSpPr>
            <p:spPr bwMode="auto">
              <a:xfrm>
                <a:off x="3514725" y="3489325"/>
                <a:ext cx="10668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9pPr>
              </a:lstStyle>
              <a:p>
                <a:pPr algn="ctr">
                  <a:spcBef>
                    <a:spcPts val="750"/>
                  </a:spcBef>
                  <a:buClrTx/>
                  <a:buFontTx/>
                  <a:buNone/>
                </a:pPr>
                <a:r>
                  <a:rPr lang="pt-BR" altLang="pt-BR" sz="1200"/>
                  <a:t>Sal_Reaj.</a:t>
                </a:r>
              </a:p>
              <a:p>
                <a:pPr algn="ctr">
                  <a:spcBef>
                    <a:spcPts val="750"/>
                  </a:spcBef>
                  <a:buClrTx/>
                  <a:buFontTx/>
                  <a:buNone/>
                </a:pPr>
                <a:r>
                  <a:rPr lang="pt-BR" altLang="pt-BR" sz="1200"/>
                  <a:t>1.3 * Salário</a:t>
                </a:r>
              </a:p>
            </p:txBody>
          </p:sp>
          <p:sp>
            <p:nvSpPr>
              <p:cNvPr id="36" name="Text Box 27"/>
              <p:cNvSpPr txBox="1">
                <a:spLocks noChangeArrowheads="1"/>
              </p:cNvSpPr>
              <p:nvPr/>
            </p:nvSpPr>
            <p:spPr bwMode="auto">
              <a:xfrm>
                <a:off x="1498600" y="1690688"/>
                <a:ext cx="106680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9pPr>
              </a:lstStyle>
              <a:p>
                <a:pPr algn="ctr">
                  <a:spcBef>
                    <a:spcPts val="750"/>
                  </a:spcBef>
                  <a:buClrTx/>
                  <a:buFontTx/>
                  <a:buNone/>
                </a:pPr>
                <a:r>
                  <a:rPr lang="pt-BR" altLang="pt-BR" sz="1200"/>
                  <a:t>Ler Salário</a:t>
                </a:r>
              </a:p>
              <a:p>
                <a:pPr algn="ctr">
                  <a:spcBef>
                    <a:spcPts val="750"/>
                  </a:spcBef>
                  <a:buClrTx/>
                  <a:buFontTx/>
                  <a:buNone/>
                </a:pPr>
                <a:r>
                  <a:rPr lang="pt-BR" altLang="pt-BR" sz="1200"/>
                  <a:t>Prof..</a:t>
                </a:r>
              </a:p>
            </p:txBody>
          </p:sp>
          <p:sp>
            <p:nvSpPr>
              <p:cNvPr id="37" name="Text Box 28"/>
              <p:cNvSpPr txBox="1">
                <a:spLocks noChangeArrowheads="1"/>
              </p:cNvSpPr>
              <p:nvPr/>
            </p:nvSpPr>
            <p:spPr bwMode="auto">
              <a:xfrm>
                <a:off x="1485900" y="2465388"/>
                <a:ext cx="106680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9pPr>
              </a:lstStyle>
              <a:p>
                <a:pPr algn="ctr">
                  <a:spcBef>
                    <a:spcPts val="750"/>
                  </a:spcBef>
                  <a:buClrTx/>
                  <a:buFontTx/>
                  <a:buNone/>
                </a:pPr>
                <a:r>
                  <a:rPr lang="pt-BR" altLang="pt-BR" sz="1200"/>
                  <a:t>Prof = </a:t>
                </a:r>
              </a:p>
              <a:p>
                <a:pPr algn="ctr">
                  <a:spcBef>
                    <a:spcPts val="750"/>
                  </a:spcBef>
                  <a:buClrTx/>
                  <a:buFontTx/>
                  <a:buNone/>
                </a:pPr>
                <a:r>
                  <a:rPr lang="pt-BR" altLang="pt-BR" sz="1200"/>
                  <a:t>“Técnico”.</a:t>
                </a:r>
              </a:p>
            </p:txBody>
          </p:sp>
          <p:sp>
            <p:nvSpPr>
              <p:cNvPr id="38" name="Text Box 29"/>
              <p:cNvSpPr txBox="1">
                <a:spLocks noChangeArrowheads="1"/>
              </p:cNvSpPr>
              <p:nvPr/>
            </p:nvSpPr>
            <p:spPr bwMode="auto">
              <a:xfrm>
                <a:off x="1485900" y="3446463"/>
                <a:ext cx="106680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9pPr>
              </a:lstStyle>
              <a:p>
                <a:pPr algn="ctr">
                  <a:spcBef>
                    <a:spcPts val="750"/>
                  </a:spcBef>
                  <a:buClrTx/>
                  <a:buFontTx/>
                  <a:buNone/>
                </a:pPr>
                <a:r>
                  <a:rPr lang="pt-BR" altLang="pt-BR" sz="1200"/>
                  <a:t>Prof = </a:t>
                </a:r>
              </a:p>
              <a:p>
                <a:pPr algn="ctr">
                  <a:spcBef>
                    <a:spcPts val="750"/>
                  </a:spcBef>
                  <a:buClrTx/>
                  <a:buFontTx/>
                  <a:buNone/>
                </a:pPr>
                <a:r>
                  <a:rPr lang="pt-BR" altLang="pt-BR" sz="1200"/>
                  <a:t>“Gerente”.</a:t>
                </a:r>
              </a:p>
            </p:txBody>
          </p:sp>
          <p:sp>
            <p:nvSpPr>
              <p:cNvPr id="39" name="Text Box 30"/>
              <p:cNvSpPr txBox="1">
                <a:spLocks noChangeArrowheads="1"/>
              </p:cNvSpPr>
              <p:nvPr/>
            </p:nvSpPr>
            <p:spPr bwMode="auto">
              <a:xfrm>
                <a:off x="1485900" y="4243388"/>
                <a:ext cx="106680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9pPr>
              </a:lstStyle>
              <a:p>
                <a:pPr algn="ctr">
                  <a:spcBef>
                    <a:spcPts val="750"/>
                  </a:spcBef>
                  <a:buClrTx/>
                  <a:buFontTx/>
                  <a:buNone/>
                </a:pPr>
                <a:r>
                  <a:rPr lang="pt-BR" altLang="pt-BR" sz="1200"/>
                  <a:t>Sal_reaj. </a:t>
                </a:r>
              </a:p>
              <a:p>
                <a:pPr algn="ctr">
                  <a:spcBef>
                    <a:spcPts val="750"/>
                  </a:spcBef>
                  <a:buClrTx/>
                  <a:buFontTx/>
                  <a:buNone/>
                </a:pPr>
                <a:r>
                  <a:rPr lang="pt-BR" altLang="pt-BR" sz="1200"/>
                  <a:t>1.1 * Salário</a:t>
                </a:r>
              </a:p>
            </p:txBody>
          </p:sp>
          <p:sp>
            <p:nvSpPr>
              <p:cNvPr id="40" name="Text Box 31"/>
              <p:cNvSpPr txBox="1">
                <a:spLocks noChangeArrowheads="1"/>
              </p:cNvSpPr>
              <p:nvPr/>
            </p:nvSpPr>
            <p:spPr bwMode="auto">
              <a:xfrm>
                <a:off x="1460500" y="4978400"/>
                <a:ext cx="106680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9pPr>
              </a:lstStyle>
              <a:p>
                <a:pPr algn="ctr">
                  <a:lnSpc>
                    <a:spcPct val="90000"/>
                  </a:lnSpc>
                  <a:spcBef>
                    <a:spcPts val="750"/>
                  </a:spcBef>
                  <a:buClrTx/>
                  <a:buFontTx/>
                  <a:buNone/>
                </a:pPr>
                <a:r>
                  <a:rPr lang="pt-BR" altLang="pt-BR" sz="1200"/>
                  <a:t>“Salário Reajustado”, Sal_reaj</a:t>
                </a:r>
              </a:p>
            </p:txBody>
          </p:sp>
          <p:sp>
            <p:nvSpPr>
              <p:cNvPr id="41" name="Text Box 32"/>
              <p:cNvSpPr txBox="1">
                <a:spLocks noChangeArrowheads="1"/>
              </p:cNvSpPr>
              <p:nvPr/>
            </p:nvSpPr>
            <p:spPr bwMode="auto">
              <a:xfrm>
                <a:off x="1524000" y="5813425"/>
                <a:ext cx="9906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9pPr>
              </a:lstStyle>
              <a:p>
                <a:pPr algn="ctr">
                  <a:spcBef>
                    <a:spcPts val="750"/>
                  </a:spcBef>
                  <a:buClrTx/>
                  <a:buFontTx/>
                  <a:buNone/>
                </a:pPr>
                <a:r>
                  <a:rPr lang="pt-BR" altLang="pt-BR" sz="1200"/>
                  <a:t>Fim</a:t>
                </a:r>
              </a:p>
            </p:txBody>
          </p:sp>
          <p:sp>
            <p:nvSpPr>
              <p:cNvPr id="42" name="Text Box 33"/>
              <p:cNvSpPr txBox="1">
                <a:spLocks noChangeArrowheads="1"/>
              </p:cNvSpPr>
              <p:nvPr/>
            </p:nvSpPr>
            <p:spPr bwMode="auto">
              <a:xfrm>
                <a:off x="1530350" y="1127125"/>
                <a:ext cx="9906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9pPr>
              </a:lstStyle>
              <a:p>
                <a:pPr algn="ctr">
                  <a:spcBef>
                    <a:spcPts val="750"/>
                  </a:spcBef>
                  <a:buClrTx/>
                  <a:buFontTx/>
                  <a:buNone/>
                </a:pPr>
                <a:r>
                  <a:rPr lang="pt-BR" altLang="pt-BR" sz="1200"/>
                  <a:t>Início</a:t>
                </a:r>
              </a:p>
            </p:txBody>
          </p:sp>
          <p:sp>
            <p:nvSpPr>
              <p:cNvPr id="46" name="Text Box 38"/>
              <p:cNvSpPr txBox="1">
                <a:spLocks noChangeArrowheads="1"/>
              </p:cNvSpPr>
              <p:nvPr/>
            </p:nvSpPr>
            <p:spPr bwMode="auto">
              <a:xfrm>
                <a:off x="1981200" y="3962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Microsoft YaHei" charset="-122"/>
                  </a:defRPr>
                </a:lvl9pPr>
              </a:lstStyle>
              <a:p>
                <a:pPr>
                  <a:spcBef>
                    <a:spcPts val="875"/>
                  </a:spcBef>
                  <a:buClrTx/>
                  <a:buFontTx/>
                  <a:buNone/>
                </a:pPr>
                <a:r>
                  <a:rPr lang="pt-BR" altLang="pt-BR" sz="1400"/>
                  <a:t>F</a:t>
                </a:r>
              </a:p>
            </p:txBody>
          </p:sp>
        </p:grpSp>
      </p:grpSp>
    </p:spTree>
    <p:extLst>
      <p:ext uri="{BB962C8B-B14F-4D97-AF65-F5344CB8AC3E}">
        <p14:creationId xmlns:p14="http://schemas.microsoft.com/office/powerpoint/2010/main" val="1714508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36A3722949C51478EFC68DE201DF12B" ma:contentTypeVersion="2" ma:contentTypeDescription="Crie um novo documento." ma:contentTypeScope="" ma:versionID="9027c469b4f8eb6fc69eeb621652c3b0">
  <xsd:schema xmlns:xsd="http://www.w3.org/2001/XMLSchema" xmlns:xs="http://www.w3.org/2001/XMLSchema" xmlns:p="http://schemas.microsoft.com/office/2006/metadata/properties" xmlns:ns2="c77016b6-1ccb-4d05-933d-5d7d3e5e7dd0" targetNamespace="http://schemas.microsoft.com/office/2006/metadata/properties" ma:root="true" ma:fieldsID="a240e13fd0f2f3f00c003f75a8c53dd9" ns2:_="">
    <xsd:import namespace="c77016b6-1ccb-4d05-933d-5d7d3e5e7dd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7016b6-1ccb-4d05-933d-5d7d3e5e7d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EAF4F7-C9EB-4927-BB05-A0E2E3EDBF62}"/>
</file>

<file path=customXml/itemProps2.xml><?xml version="1.0" encoding="utf-8"?>
<ds:datastoreItem xmlns:ds="http://schemas.openxmlformats.org/officeDocument/2006/customXml" ds:itemID="{6BD3CE27-9849-4718-9B6A-5119298E3644}"/>
</file>

<file path=customXml/itemProps3.xml><?xml version="1.0" encoding="utf-8"?>
<ds:datastoreItem xmlns:ds="http://schemas.openxmlformats.org/officeDocument/2006/customXml" ds:itemID="{5AB6A7A0-B105-40EB-8991-BCA3825968F7}"/>
</file>

<file path=docProps/app.xml><?xml version="1.0" encoding="utf-8"?>
<Properties xmlns="http://schemas.openxmlformats.org/officeDocument/2006/extended-properties" xmlns:vt="http://schemas.openxmlformats.org/officeDocument/2006/docPropsVTypes">
  <TotalTime>3148</TotalTime>
  <Words>2229</Words>
  <Application>Microsoft Office PowerPoint</Application>
  <PresentationFormat>Apresentação na tela (4:3)</PresentationFormat>
  <Paragraphs>316</Paragraphs>
  <Slides>43</Slides>
  <Notes>0</Notes>
  <HiddenSlides>0</HiddenSlides>
  <MMClips>0</MMClips>
  <ScaleCrop>false</ScaleCrop>
  <HeadingPairs>
    <vt:vector size="4" baseType="variant">
      <vt:variant>
        <vt:lpstr>Tema</vt:lpstr>
      </vt:variant>
      <vt:variant>
        <vt:i4>1</vt:i4>
      </vt:variant>
      <vt:variant>
        <vt:lpstr>Títulos de slides</vt:lpstr>
      </vt:variant>
      <vt:variant>
        <vt:i4>43</vt:i4>
      </vt:variant>
    </vt:vector>
  </HeadingPairs>
  <TitlesOfParts>
    <vt:vector size="44" baseType="lpstr">
      <vt:lpstr>Tema do Office</vt:lpstr>
      <vt:lpstr>Apresentação do PowerPoint</vt:lpstr>
      <vt:lpstr>Fluxogramas e Estruturas</vt:lpstr>
      <vt:lpstr>Fluxogramas e Estruturas Decisão</vt:lpstr>
      <vt:lpstr>Fluxogramas e Estruturas Decisão</vt:lpstr>
      <vt:lpstr>Fluxogramas e Estruturas Decisão</vt:lpstr>
      <vt:lpstr>Fluxogramas e Estruturas Decisão</vt:lpstr>
      <vt:lpstr>Fluxogramas e Estruturas Decisão</vt:lpstr>
      <vt:lpstr>Fluxogramas e Estruturas Decisão</vt:lpstr>
      <vt:lpstr>Fluxogramas em Estruturas de Repetição</vt:lpstr>
      <vt:lpstr>Fluxogramas e Estruturas Decisão</vt:lpstr>
      <vt:lpstr>Exercícios com Fluxogramas</vt:lpstr>
      <vt:lpstr>Exercícios com Fluxogramas</vt:lpstr>
      <vt:lpstr>Exercícios com Fluxogramas</vt:lpstr>
      <vt:lpstr>Exercícios com Fluxogramas</vt:lpstr>
      <vt:lpstr>Exercícios com Fluxogramas</vt:lpstr>
      <vt:lpstr>Exercícios com Fluxogramas</vt:lpstr>
      <vt:lpstr>Exercícios com Fluxogramas</vt:lpstr>
      <vt:lpstr>Exercícios com Fluxogramas</vt:lpstr>
      <vt:lpstr>Fluxogramas em Estruturas de Repetição</vt:lpstr>
      <vt:lpstr>Fluxogramas em Estruturas de Repetição</vt:lpstr>
      <vt:lpstr>Fluxogramas em Estruturas de Repetição</vt:lpstr>
      <vt:lpstr>Fluxogramas em Estruturas de Repetição</vt:lpstr>
      <vt:lpstr>Fluxogramas em Estruturas de Repetição</vt:lpstr>
      <vt:lpstr>Fluxogramas em Estruturas de Repetição</vt:lpstr>
      <vt:lpstr>Fluxogramas em Estruturas de Repetição</vt:lpstr>
      <vt:lpstr>Fluxogramas em Estruturas de Repetição </vt:lpstr>
      <vt:lpstr>Fluxogramas em Estruturas de Repetição</vt:lpstr>
      <vt:lpstr>Testando o Algoritmo – Teste de Mesa</vt:lpstr>
      <vt:lpstr>Testando o Algoritmo – Teste de Mesa</vt:lpstr>
      <vt:lpstr>Testando o Algoritmo – Teste de Mesa</vt:lpstr>
      <vt:lpstr>Testando o Algoritmo – Teste de Mesa</vt:lpstr>
      <vt:lpstr>Testando o Algoritmo – Teste de Mesa</vt:lpstr>
      <vt:lpstr>Testando o Algoritmo – Teste de Mesa</vt:lpstr>
      <vt:lpstr>Testando o Algoritmo – Teste de Mesa</vt:lpstr>
      <vt:lpstr>Testando o Algoritmo – Teste de Mesa</vt:lpstr>
      <vt:lpstr>Testando o Algoritmo – Teste de Mesa</vt:lpstr>
      <vt:lpstr>Testando o Algoritmo – Teste de Mesa</vt:lpstr>
      <vt:lpstr>Testando o Algoritmo – Teste de Mesa</vt:lpstr>
      <vt:lpstr>Testando o Algoritmo – Teste de Mesa</vt:lpstr>
      <vt:lpstr>Testando o Algoritmo – Teste de Mesa</vt:lpstr>
      <vt:lpstr>Testando o Algoritmo – Teste de Mesa</vt:lpstr>
      <vt:lpstr>Testando o Algoritmo – Teste de Mesa</vt:lpstr>
      <vt:lpstr>Fluxogramas Estruturas de Decisão e Repetição</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Sala 7</dc:creator>
  <cp:lastModifiedBy>PROFESSOR</cp:lastModifiedBy>
  <cp:revision>25</cp:revision>
  <dcterms:created xsi:type="dcterms:W3CDTF">2018-06-28T15:44:18Z</dcterms:created>
  <dcterms:modified xsi:type="dcterms:W3CDTF">2021-02-28T22:32:46Z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0x010100536A3722949C51478EFC68DE201DF12B</vt:lpwstr>
  </property>
</Properties>
</file>