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357" r:id="rId2"/>
    <p:sldId id="372" r:id="rId3"/>
    <p:sldId id="373" r:id="rId4"/>
    <p:sldId id="395" r:id="rId5"/>
    <p:sldId id="374" r:id="rId6"/>
    <p:sldId id="375" r:id="rId7"/>
    <p:sldId id="396" r:id="rId8"/>
    <p:sldId id="376" r:id="rId9"/>
    <p:sldId id="377" r:id="rId10"/>
    <p:sldId id="397" r:id="rId11"/>
    <p:sldId id="398" r:id="rId12"/>
    <p:sldId id="378" r:id="rId13"/>
    <p:sldId id="399" r:id="rId14"/>
    <p:sldId id="400" r:id="rId15"/>
    <p:sldId id="401" r:id="rId16"/>
    <p:sldId id="402" r:id="rId17"/>
    <p:sldId id="385" r:id="rId18"/>
    <p:sldId id="388" r:id="rId19"/>
    <p:sldId id="386" r:id="rId20"/>
    <p:sldId id="387" r:id="rId21"/>
    <p:sldId id="389" r:id="rId22"/>
    <p:sldId id="390" r:id="rId23"/>
    <p:sldId id="391" r:id="rId24"/>
    <p:sldId id="403" r:id="rId25"/>
    <p:sldId id="404" r:id="rId26"/>
    <p:sldId id="405" r:id="rId27"/>
    <p:sldId id="406" r:id="rId28"/>
    <p:sldId id="393" r:id="rId29"/>
    <p:sldId id="394" r:id="rId30"/>
    <p:sldId id="383" r:id="rId31"/>
    <p:sldId id="384" r:id="rId32"/>
    <p:sldId id="392" r:id="rId33"/>
    <p:sldId id="407" r:id="rId34"/>
    <p:sldId id="408" r:id="rId35"/>
    <p:sldId id="368" r:id="rId36"/>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8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5382" autoAdjust="0"/>
  </p:normalViewPr>
  <p:slideViewPr>
    <p:cSldViewPr>
      <p:cViewPr>
        <p:scale>
          <a:sx n="77" d="100"/>
          <a:sy n="77" d="100"/>
        </p:scale>
        <p:origin x="-11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173CA775-7F04-457C-8A14-16922F3259B3}" type="datetimeFigureOut">
              <a:rPr lang="pt-BR"/>
              <a:pPr>
                <a:defRPr/>
              </a:pPr>
              <a:t>05/04/2021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F057B060-C1EF-4A8E-BA4D-3F3F288B8732}" type="slidenum">
              <a:rPr lang="pt-BR"/>
              <a:pPr>
                <a:defRPr/>
              </a:pPr>
              <a:t>‹nº›</a:t>
            </a:fld>
            <a:endParaRPr lang="pt-BR"/>
          </a:p>
        </p:txBody>
      </p:sp>
    </p:spTree>
    <p:extLst>
      <p:ext uri="{BB962C8B-B14F-4D97-AF65-F5344CB8AC3E}">
        <p14:creationId xmlns:p14="http://schemas.microsoft.com/office/powerpoint/2010/main" val="3630501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450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5EE3300-8CE4-46F9-947F-64A270286AF7}" type="slidenum">
              <a:rPr lang="pt-BR" altLang="pt-BR" smtClean="0"/>
              <a:pPr eaLnBrk="1" hangingPunct="1"/>
              <a:t>32</a:t>
            </a:fld>
            <a:endParaRPr lang="pt-BR" alt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tângulo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tângulo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tângulo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tângulo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Conector reto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cs typeface="Arial" charset="0"/>
            </a:endParaRPr>
          </a:p>
        </p:txBody>
      </p:sp>
      <p:sp>
        <p:nvSpPr>
          <p:cNvPr id="11" name="Conector reto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cs typeface="Arial" charset="0"/>
            </a:endParaRPr>
          </a:p>
        </p:txBody>
      </p:sp>
      <p:sp>
        <p:nvSpPr>
          <p:cNvPr id="12" name="Conector reto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cs typeface="Arial" charset="0"/>
            </a:endParaRPr>
          </a:p>
        </p:txBody>
      </p:sp>
      <p:sp>
        <p:nvSpPr>
          <p:cNvPr id="13" name="Conector reto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cs typeface="Arial" charset="0"/>
            </a:endParaRPr>
          </a:p>
        </p:txBody>
      </p:sp>
      <p:sp>
        <p:nvSpPr>
          <p:cNvPr id="14" name="Conector reto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cs typeface="Arial" charset="0"/>
            </a:endParaRPr>
          </a:p>
        </p:txBody>
      </p:sp>
      <p:sp>
        <p:nvSpPr>
          <p:cNvPr id="15" name="Conector reto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cs typeface="Arial" charset="0"/>
            </a:endParaRPr>
          </a:p>
        </p:txBody>
      </p:sp>
      <p:sp>
        <p:nvSpPr>
          <p:cNvPr id="16" name="Retângulo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Elipse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Elipse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Elipse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Elipse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Elipse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ítulo 7"/>
          <p:cNvSpPr>
            <a:spLocks noGrp="1"/>
          </p:cNvSpPr>
          <p:nvPr>
            <p:ph type="ctrTitle"/>
          </p:nvPr>
        </p:nvSpPr>
        <p:spPr>
          <a:xfrm>
            <a:off x="2286000" y="3124200"/>
            <a:ext cx="6172200" cy="1894362"/>
          </a:xfrm>
        </p:spPr>
        <p:txBody>
          <a:bodyPr/>
          <a:lstStyle>
            <a:lvl1pPr>
              <a:defRPr b="1"/>
            </a:lvl1pPr>
          </a:lstStyle>
          <a:p>
            <a:r>
              <a:rPr lang="pt-BR" smtClean="0"/>
              <a:t>Clique para editar o título mestre</a:t>
            </a:r>
            <a:endParaRPr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smtClean="0"/>
              <a:t>Clique para editar o estilo do subtítulo mestre</a:t>
            </a:r>
            <a:endParaRPr lang="en-US"/>
          </a:p>
        </p:txBody>
      </p:sp>
      <p:sp>
        <p:nvSpPr>
          <p:cNvPr id="22" name="Espaço Reservado para Data 27"/>
          <p:cNvSpPr>
            <a:spLocks noGrp="1"/>
          </p:cNvSpPr>
          <p:nvPr>
            <p:ph type="dt" sz="half" idx="10"/>
          </p:nvPr>
        </p:nvSpPr>
        <p:spPr bwMode="auto">
          <a:xfrm rot="5400000">
            <a:off x="7764463" y="1174750"/>
            <a:ext cx="2286000" cy="381000"/>
          </a:xfrm>
        </p:spPr>
        <p:txBody>
          <a:bodyPr/>
          <a:lstStyle>
            <a:lvl1pPr>
              <a:defRPr/>
            </a:lvl1pPr>
          </a:lstStyle>
          <a:p>
            <a:pPr>
              <a:defRPr/>
            </a:pPr>
            <a:fld id="{6DF07D86-8C66-4EB6-8CF7-11AFF90DF6E8}" type="datetimeFigureOut">
              <a:rPr lang="pt-BR"/>
              <a:pPr>
                <a:defRPr/>
              </a:pPr>
              <a:t>05/04/2021</a:t>
            </a:fld>
            <a:endParaRPr lang="pt-BR"/>
          </a:p>
        </p:txBody>
      </p:sp>
      <p:sp>
        <p:nvSpPr>
          <p:cNvPr id="23" name="Espaço Reservado para Rodapé 16"/>
          <p:cNvSpPr>
            <a:spLocks noGrp="1"/>
          </p:cNvSpPr>
          <p:nvPr>
            <p:ph type="ftr" sz="quarter" idx="11"/>
          </p:nvPr>
        </p:nvSpPr>
        <p:spPr bwMode="auto">
          <a:xfrm rot="5400000">
            <a:off x="7077076" y="4181475"/>
            <a:ext cx="3657600" cy="384175"/>
          </a:xfrm>
        </p:spPr>
        <p:txBody>
          <a:bodyPr/>
          <a:lstStyle>
            <a:lvl1pPr>
              <a:defRPr/>
            </a:lvl1pPr>
          </a:lstStyle>
          <a:p>
            <a:pPr>
              <a:defRPr/>
            </a:pPr>
            <a:endParaRPr lang="pt-BR"/>
          </a:p>
        </p:txBody>
      </p:sp>
      <p:sp>
        <p:nvSpPr>
          <p:cNvPr id="24" name="Espaço Reservado para Número de Slide 28"/>
          <p:cNvSpPr>
            <a:spLocks noGrp="1"/>
          </p:cNvSpPr>
          <p:nvPr>
            <p:ph type="sldNum" sz="quarter" idx="12"/>
          </p:nvPr>
        </p:nvSpPr>
        <p:spPr bwMode="auto">
          <a:xfrm>
            <a:off x="1325563" y="4929188"/>
            <a:ext cx="609600" cy="517525"/>
          </a:xfrm>
        </p:spPr>
        <p:txBody>
          <a:bodyPr/>
          <a:lstStyle>
            <a:lvl1pPr>
              <a:defRPr/>
            </a:lvl1pPr>
          </a:lstStyle>
          <a:p>
            <a:pPr>
              <a:defRPr/>
            </a:pPr>
            <a:fld id="{B5B3F7CA-ABDA-4219-9D09-AEA76924A111}" type="slidenum">
              <a:rPr lang="pt-BR"/>
              <a:pPr>
                <a:defRPr/>
              </a:pPr>
              <a:t>‹nº›</a:t>
            </a:fld>
            <a:endParaRPr lang="pt-BR"/>
          </a:p>
        </p:txBody>
      </p:sp>
    </p:spTree>
    <p:extLst>
      <p:ext uri="{BB962C8B-B14F-4D97-AF65-F5344CB8AC3E}">
        <p14:creationId xmlns:p14="http://schemas.microsoft.com/office/powerpoint/2010/main" val="5258132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8511AA1D-F073-4264-85B1-F53F37814F4A}" type="datetimeFigureOut">
              <a:rPr lang="pt-BR"/>
              <a:pPr>
                <a:defRPr/>
              </a:pPr>
              <a:t>05/04/2021</a:t>
            </a:fld>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EB06CBF5-4B42-451F-8C25-8DD1F6A89617}" type="slidenum">
              <a:rPr lang="pt-BR"/>
              <a:pPr>
                <a:defRPr/>
              </a:pPr>
              <a:t>‹nº›</a:t>
            </a:fld>
            <a:endParaRPr lang="pt-BR"/>
          </a:p>
        </p:txBody>
      </p:sp>
    </p:spTree>
    <p:extLst>
      <p:ext uri="{BB962C8B-B14F-4D97-AF65-F5344CB8AC3E}">
        <p14:creationId xmlns:p14="http://schemas.microsoft.com/office/powerpoint/2010/main" val="33222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501E2583-24EA-4237-8A53-8CA3F1DE271A}" type="datetimeFigureOut">
              <a:rPr lang="pt-BR"/>
              <a:pPr>
                <a:defRPr/>
              </a:pPr>
              <a:t>05/04/2021</a:t>
            </a:fld>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B5AC942A-D9D8-42FD-B73D-090056CF3850}" type="slidenum">
              <a:rPr lang="pt-BR"/>
              <a:pPr>
                <a:defRPr/>
              </a:pPr>
              <a:t>‹nº›</a:t>
            </a:fld>
            <a:endParaRPr lang="pt-BR"/>
          </a:p>
        </p:txBody>
      </p:sp>
    </p:spTree>
    <p:extLst>
      <p:ext uri="{BB962C8B-B14F-4D97-AF65-F5344CB8AC3E}">
        <p14:creationId xmlns:p14="http://schemas.microsoft.com/office/powerpoint/2010/main" val="166627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8" name="Espaço Reservado para Conteúdo 7"/>
          <p:cNvSpPr>
            <a:spLocks noGrp="1"/>
          </p:cNvSpPr>
          <p:nvPr>
            <p:ph sz="quarter" idx="1"/>
          </p:nvPr>
        </p:nvSpPr>
        <p:spPr>
          <a:xfrm>
            <a:off x="457200" y="1600200"/>
            <a:ext cx="7467600" cy="487375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6"/>
          <p:cNvSpPr>
            <a:spLocks noGrp="1"/>
          </p:cNvSpPr>
          <p:nvPr>
            <p:ph type="dt" sz="half" idx="10"/>
          </p:nvPr>
        </p:nvSpPr>
        <p:spPr/>
        <p:txBody>
          <a:bodyPr rtlCol="0"/>
          <a:lstStyle>
            <a:lvl1pPr>
              <a:defRPr/>
            </a:lvl1pPr>
          </a:lstStyle>
          <a:p>
            <a:pPr>
              <a:defRPr/>
            </a:pPr>
            <a:fld id="{2A75D449-EC7A-48C0-868A-5288FC4AC07A}" type="datetimeFigureOut">
              <a:rPr lang="pt-BR"/>
              <a:pPr>
                <a:defRPr/>
              </a:pPr>
              <a:t>05/04/2021</a:t>
            </a:fld>
            <a:endParaRPr lang="pt-BR"/>
          </a:p>
        </p:txBody>
      </p:sp>
      <p:sp>
        <p:nvSpPr>
          <p:cNvPr id="5" name="Espaço Reservado para Número de Slide 8"/>
          <p:cNvSpPr>
            <a:spLocks noGrp="1"/>
          </p:cNvSpPr>
          <p:nvPr>
            <p:ph type="sldNum" sz="quarter" idx="11"/>
          </p:nvPr>
        </p:nvSpPr>
        <p:spPr/>
        <p:txBody>
          <a:bodyPr rtlCol="0"/>
          <a:lstStyle>
            <a:lvl1pPr>
              <a:defRPr/>
            </a:lvl1pPr>
          </a:lstStyle>
          <a:p>
            <a:pPr>
              <a:defRPr/>
            </a:pPr>
            <a:fld id="{8CCF7DF7-6FFA-4307-B3C7-B171B33DEA3F}" type="slidenum">
              <a:rPr lang="pt-BR"/>
              <a:pPr>
                <a:defRPr/>
              </a:pPr>
              <a:t>‹nº›</a:t>
            </a:fld>
            <a:endParaRPr lang="pt-BR"/>
          </a:p>
        </p:txBody>
      </p:sp>
      <p:sp>
        <p:nvSpPr>
          <p:cNvPr id="6" name="Espaço Reservado para Rodapé 9"/>
          <p:cNvSpPr>
            <a:spLocks noGrp="1"/>
          </p:cNvSpPr>
          <p:nvPr>
            <p:ph type="ftr" sz="quarter" idx="12"/>
          </p:nvPr>
        </p:nvSpPr>
        <p:spPr/>
        <p:txBody>
          <a:bodyPr rtlCol="0"/>
          <a:lstStyle>
            <a:lvl1pPr>
              <a:defRPr/>
            </a:lvl1pPr>
          </a:lstStyle>
          <a:p>
            <a:pPr>
              <a:defRPr/>
            </a:pPr>
            <a:endParaRPr lang="pt-BR"/>
          </a:p>
        </p:txBody>
      </p:sp>
    </p:spTree>
    <p:extLst>
      <p:ext uri="{BB962C8B-B14F-4D97-AF65-F5344CB8AC3E}">
        <p14:creationId xmlns:p14="http://schemas.microsoft.com/office/powerpoint/2010/main" val="200951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2"/>
        </a:solidFill>
        <a:effectLst/>
      </p:bgPr>
    </p:bg>
    <p:spTree>
      <p:nvGrpSpPr>
        <p:cNvPr id="1" name=""/>
        <p:cNvGrpSpPr/>
        <p:nvPr/>
      </p:nvGrpSpPr>
      <p:grpSpPr>
        <a:xfrm>
          <a:off x="0" y="0"/>
          <a:ext cx="0" cy="0"/>
          <a:chOff x="0" y="0"/>
          <a:chExt cx="0" cy="0"/>
        </a:xfrm>
      </p:grpSpPr>
      <p:sp>
        <p:nvSpPr>
          <p:cNvPr id="4" name="Retângulo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tângulo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tângulo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tângulo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Conector reto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cs typeface="Arial" charset="0"/>
            </a:endParaRPr>
          </a:p>
        </p:txBody>
      </p:sp>
      <p:sp>
        <p:nvSpPr>
          <p:cNvPr id="9" name="Conector reto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cs typeface="Arial" charset="0"/>
            </a:endParaRPr>
          </a:p>
        </p:txBody>
      </p:sp>
      <p:sp>
        <p:nvSpPr>
          <p:cNvPr id="10" name="Conector reto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cs typeface="Arial" charset="0"/>
            </a:endParaRPr>
          </a:p>
        </p:txBody>
      </p:sp>
      <p:sp>
        <p:nvSpPr>
          <p:cNvPr id="11" name="Conector reto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cs typeface="Arial" charset="0"/>
            </a:endParaRPr>
          </a:p>
        </p:txBody>
      </p:sp>
      <p:sp>
        <p:nvSpPr>
          <p:cNvPr id="12" name="Conector reto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cs typeface="Arial" charset="0"/>
            </a:endParaRPr>
          </a:p>
        </p:txBody>
      </p:sp>
      <p:sp>
        <p:nvSpPr>
          <p:cNvPr id="13" name="Retângulo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Elipse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Elipse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Elipse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Elipse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Elipse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Conector reto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cs typeface="Arial" charset="0"/>
            </a:endParaRPr>
          </a:p>
        </p:txBody>
      </p:sp>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lang="pt-BR" smtClean="0"/>
              <a:t>Clique para editar o título mestre</a:t>
            </a:r>
            <a:endParaRPr lang="en-US"/>
          </a:p>
        </p:txBody>
      </p:sp>
      <p:sp>
        <p:nvSpPr>
          <p:cNvPr id="3" name="Espaço Reservado para Texto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smtClean="0"/>
              <a:t>Clique para editar o texto mestre</a:t>
            </a:r>
          </a:p>
        </p:txBody>
      </p:sp>
      <p:sp>
        <p:nvSpPr>
          <p:cNvPr id="20" name="Espaço Reservado para Data 3"/>
          <p:cNvSpPr>
            <a:spLocks noGrp="1"/>
          </p:cNvSpPr>
          <p:nvPr>
            <p:ph type="dt" sz="half" idx="10"/>
          </p:nvPr>
        </p:nvSpPr>
        <p:spPr bwMode="auto">
          <a:xfrm rot="5400000">
            <a:off x="7762875" y="1169988"/>
            <a:ext cx="2286000" cy="381000"/>
          </a:xfrm>
        </p:spPr>
        <p:txBody>
          <a:bodyPr/>
          <a:lstStyle>
            <a:lvl1pPr>
              <a:defRPr/>
            </a:lvl1pPr>
          </a:lstStyle>
          <a:p>
            <a:pPr>
              <a:defRPr/>
            </a:pPr>
            <a:fld id="{0002D4F4-DF99-4D46-990A-92FDF41E2BF6}" type="datetimeFigureOut">
              <a:rPr lang="pt-BR"/>
              <a:pPr>
                <a:defRPr/>
              </a:pPr>
              <a:t>05/04/2021</a:t>
            </a:fld>
            <a:endParaRPr lang="pt-BR"/>
          </a:p>
        </p:txBody>
      </p:sp>
      <p:sp>
        <p:nvSpPr>
          <p:cNvPr id="21" name="Espaço Reservado para Rodapé 4"/>
          <p:cNvSpPr>
            <a:spLocks noGrp="1"/>
          </p:cNvSpPr>
          <p:nvPr>
            <p:ph type="ftr" sz="quarter" idx="11"/>
          </p:nvPr>
        </p:nvSpPr>
        <p:spPr bwMode="auto">
          <a:xfrm rot="5400000">
            <a:off x="7077076" y="4178300"/>
            <a:ext cx="3657600" cy="384175"/>
          </a:xfrm>
        </p:spPr>
        <p:txBody>
          <a:bodyPr/>
          <a:lstStyle>
            <a:lvl1pPr>
              <a:defRPr/>
            </a:lvl1pPr>
          </a:lstStyle>
          <a:p>
            <a:pPr>
              <a:defRPr/>
            </a:pPr>
            <a:endParaRPr lang="pt-BR"/>
          </a:p>
        </p:txBody>
      </p:sp>
      <p:sp>
        <p:nvSpPr>
          <p:cNvPr id="22" name="Espaço Reservado para Número de Slide 5"/>
          <p:cNvSpPr>
            <a:spLocks noGrp="1"/>
          </p:cNvSpPr>
          <p:nvPr>
            <p:ph type="sldNum" sz="quarter" idx="12"/>
          </p:nvPr>
        </p:nvSpPr>
        <p:spPr bwMode="auto">
          <a:xfrm>
            <a:off x="1339850" y="4929188"/>
            <a:ext cx="609600" cy="517525"/>
          </a:xfrm>
        </p:spPr>
        <p:txBody>
          <a:bodyPr/>
          <a:lstStyle>
            <a:lvl1pPr>
              <a:defRPr/>
            </a:lvl1pPr>
          </a:lstStyle>
          <a:p>
            <a:pPr>
              <a:defRPr/>
            </a:pPr>
            <a:fld id="{03EAAC24-D47D-47EB-86A3-A0344D538924}" type="slidenum">
              <a:rPr lang="pt-BR"/>
              <a:pPr>
                <a:defRPr/>
              </a:pPr>
              <a:t>‹nº›</a:t>
            </a:fld>
            <a:endParaRPr lang="pt-BR"/>
          </a:p>
        </p:txBody>
      </p:sp>
    </p:spTree>
    <p:extLst>
      <p:ext uri="{BB962C8B-B14F-4D97-AF65-F5344CB8AC3E}">
        <p14:creationId xmlns:p14="http://schemas.microsoft.com/office/powerpoint/2010/main" val="28380046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9" name="Espaço Reservado para Conteúdo 8"/>
          <p:cNvSpPr>
            <a:spLocks noGrp="1"/>
          </p:cNvSpPr>
          <p:nvPr>
            <p:ph sz="quarter" idx="1"/>
          </p:nvPr>
        </p:nvSpPr>
        <p:spPr>
          <a:xfrm>
            <a:off x="457200" y="1600200"/>
            <a:ext cx="3657600" cy="45720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1" name="Espaço Reservado para Conteúdo 10"/>
          <p:cNvSpPr>
            <a:spLocks noGrp="1"/>
          </p:cNvSpPr>
          <p:nvPr>
            <p:ph sz="quarter" idx="2"/>
          </p:nvPr>
        </p:nvSpPr>
        <p:spPr>
          <a:xfrm>
            <a:off x="4270248" y="1600200"/>
            <a:ext cx="3657600" cy="45720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fld id="{C3BE857A-33C7-4179-95B4-D185ADAD6B8E}" type="datetimeFigureOut">
              <a:rPr lang="pt-BR"/>
              <a:pPr>
                <a:defRPr/>
              </a:pPr>
              <a:t>05/04/2021</a:t>
            </a:fld>
            <a:endParaRPr lang="pt-BR"/>
          </a:p>
        </p:txBody>
      </p:sp>
      <p:sp>
        <p:nvSpPr>
          <p:cNvPr id="6" name="Espaço Reservado para Rodapé 2"/>
          <p:cNvSpPr>
            <a:spLocks noGrp="1"/>
          </p:cNvSpPr>
          <p:nvPr>
            <p:ph type="ftr" sz="quarter" idx="11"/>
          </p:nvPr>
        </p:nvSpPr>
        <p:spPr/>
        <p:txBody>
          <a:bodyPr/>
          <a:lstStyle>
            <a:lvl1pPr>
              <a:defRPr/>
            </a:lvl1pPr>
          </a:lstStyle>
          <a:p>
            <a:pPr>
              <a:defRPr/>
            </a:pPr>
            <a:endParaRPr lang="pt-BR"/>
          </a:p>
        </p:txBody>
      </p:sp>
      <p:sp>
        <p:nvSpPr>
          <p:cNvPr id="7" name="Espaço Reservado para Número de Slide 22"/>
          <p:cNvSpPr>
            <a:spLocks noGrp="1"/>
          </p:cNvSpPr>
          <p:nvPr>
            <p:ph type="sldNum" sz="quarter" idx="12"/>
          </p:nvPr>
        </p:nvSpPr>
        <p:spPr/>
        <p:txBody>
          <a:bodyPr/>
          <a:lstStyle>
            <a:lvl1pPr>
              <a:defRPr/>
            </a:lvl1pPr>
          </a:lstStyle>
          <a:p>
            <a:pPr>
              <a:defRPr/>
            </a:pPr>
            <a:fld id="{67775C0F-231D-4264-99F6-906C0E77C36E}" type="slidenum">
              <a:rPr lang="pt-BR"/>
              <a:pPr>
                <a:defRPr/>
              </a:pPr>
              <a:t>‹nº›</a:t>
            </a:fld>
            <a:endParaRPr lang="pt-BR"/>
          </a:p>
        </p:txBody>
      </p:sp>
    </p:spTree>
    <p:extLst>
      <p:ext uri="{BB962C8B-B14F-4D97-AF65-F5344CB8AC3E}">
        <p14:creationId xmlns:p14="http://schemas.microsoft.com/office/powerpoint/2010/main" val="234373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lstStyle>
            <a:lvl1pPr>
              <a:defRPr/>
            </a:lvl1pPr>
          </a:lstStyle>
          <a:p>
            <a:r>
              <a:rPr lang="pt-BR" smtClean="0"/>
              <a:t>Clique para editar o título mestre</a:t>
            </a:r>
            <a:endParaRPr lang="en-US"/>
          </a:p>
        </p:txBody>
      </p:sp>
      <p:sp>
        <p:nvSpPr>
          <p:cNvPr id="11" name="Espaço Reservado para Conteúdo 10"/>
          <p:cNvSpPr>
            <a:spLocks noGrp="1"/>
          </p:cNvSpPr>
          <p:nvPr>
            <p:ph sz="quarter" idx="2"/>
          </p:nvPr>
        </p:nvSpPr>
        <p:spPr>
          <a:xfrm>
            <a:off x="457200" y="2362200"/>
            <a:ext cx="3657600" cy="3886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3" name="Espaço Reservado para Conteúdo 12"/>
          <p:cNvSpPr>
            <a:spLocks noGrp="1"/>
          </p:cNvSpPr>
          <p:nvPr>
            <p:ph sz="quarter" idx="4"/>
          </p:nvPr>
        </p:nvSpPr>
        <p:spPr>
          <a:xfrm>
            <a:off x="4371975" y="2362200"/>
            <a:ext cx="3657600" cy="3886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pt-BR" smtClean="0"/>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pt-BR" smtClean="0"/>
              <a:t>Clique para editar o texto mestre</a:t>
            </a:r>
          </a:p>
        </p:txBody>
      </p:sp>
      <p:sp>
        <p:nvSpPr>
          <p:cNvPr id="7" name="Espaço Reservado para Data 13"/>
          <p:cNvSpPr>
            <a:spLocks noGrp="1"/>
          </p:cNvSpPr>
          <p:nvPr>
            <p:ph type="dt" sz="half" idx="10"/>
          </p:nvPr>
        </p:nvSpPr>
        <p:spPr/>
        <p:txBody>
          <a:bodyPr/>
          <a:lstStyle>
            <a:lvl1pPr>
              <a:defRPr/>
            </a:lvl1pPr>
          </a:lstStyle>
          <a:p>
            <a:pPr>
              <a:defRPr/>
            </a:pPr>
            <a:fld id="{B7579679-3D3C-42DB-A55B-DAD578BBE831}" type="datetimeFigureOut">
              <a:rPr lang="pt-BR"/>
              <a:pPr>
                <a:defRPr/>
              </a:pPr>
              <a:t>05/04/2021</a:t>
            </a:fld>
            <a:endParaRPr lang="pt-BR"/>
          </a:p>
        </p:txBody>
      </p:sp>
      <p:sp>
        <p:nvSpPr>
          <p:cNvPr id="8" name="Espaço Reservado para Rodapé 2"/>
          <p:cNvSpPr>
            <a:spLocks noGrp="1"/>
          </p:cNvSpPr>
          <p:nvPr>
            <p:ph type="ftr" sz="quarter" idx="11"/>
          </p:nvPr>
        </p:nvSpPr>
        <p:spPr/>
        <p:txBody>
          <a:bodyPr/>
          <a:lstStyle>
            <a:lvl1pPr>
              <a:defRPr/>
            </a:lvl1pPr>
          </a:lstStyle>
          <a:p>
            <a:pPr>
              <a:defRPr/>
            </a:pPr>
            <a:endParaRPr lang="pt-BR"/>
          </a:p>
        </p:txBody>
      </p:sp>
      <p:sp>
        <p:nvSpPr>
          <p:cNvPr id="9" name="Espaço Reservado para Número de Slide 22"/>
          <p:cNvSpPr>
            <a:spLocks noGrp="1"/>
          </p:cNvSpPr>
          <p:nvPr>
            <p:ph type="sldNum" sz="quarter" idx="12"/>
          </p:nvPr>
        </p:nvSpPr>
        <p:spPr/>
        <p:txBody>
          <a:bodyPr/>
          <a:lstStyle>
            <a:lvl1pPr>
              <a:defRPr/>
            </a:lvl1pPr>
          </a:lstStyle>
          <a:p>
            <a:pPr>
              <a:defRPr/>
            </a:pPr>
            <a:fld id="{2BA3B7D0-89D0-441A-BD32-1BC93093CBB3}" type="slidenum">
              <a:rPr lang="pt-BR"/>
              <a:pPr>
                <a:defRPr/>
              </a:pPr>
              <a:t>‹nº›</a:t>
            </a:fld>
            <a:endParaRPr lang="pt-BR"/>
          </a:p>
        </p:txBody>
      </p:sp>
    </p:spTree>
    <p:extLst>
      <p:ext uri="{BB962C8B-B14F-4D97-AF65-F5344CB8AC3E}">
        <p14:creationId xmlns:p14="http://schemas.microsoft.com/office/powerpoint/2010/main" val="133192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5"/>
          <p:cNvSpPr>
            <a:spLocks noGrp="1"/>
          </p:cNvSpPr>
          <p:nvPr>
            <p:ph type="dt" sz="half" idx="10"/>
          </p:nvPr>
        </p:nvSpPr>
        <p:spPr/>
        <p:txBody>
          <a:bodyPr rtlCol="0"/>
          <a:lstStyle>
            <a:lvl1pPr>
              <a:defRPr/>
            </a:lvl1pPr>
          </a:lstStyle>
          <a:p>
            <a:pPr>
              <a:defRPr/>
            </a:pPr>
            <a:fld id="{8D08C000-D37A-49C8-92A5-6287BD608232}" type="datetimeFigureOut">
              <a:rPr lang="pt-BR"/>
              <a:pPr>
                <a:defRPr/>
              </a:pPr>
              <a:t>05/04/2021</a:t>
            </a:fld>
            <a:endParaRPr lang="pt-BR"/>
          </a:p>
        </p:txBody>
      </p:sp>
      <p:sp>
        <p:nvSpPr>
          <p:cNvPr id="4" name="Espaço Reservado para Número de Slide 6"/>
          <p:cNvSpPr>
            <a:spLocks noGrp="1"/>
          </p:cNvSpPr>
          <p:nvPr>
            <p:ph type="sldNum" sz="quarter" idx="11"/>
          </p:nvPr>
        </p:nvSpPr>
        <p:spPr/>
        <p:txBody>
          <a:bodyPr rtlCol="0"/>
          <a:lstStyle>
            <a:lvl1pPr>
              <a:defRPr/>
            </a:lvl1pPr>
          </a:lstStyle>
          <a:p>
            <a:pPr>
              <a:defRPr/>
            </a:pPr>
            <a:fld id="{3BC5E80D-36FE-44F5-A122-E8F37423E265}" type="slidenum">
              <a:rPr lang="pt-BR"/>
              <a:pPr>
                <a:defRPr/>
              </a:pPr>
              <a:t>‹nº›</a:t>
            </a:fld>
            <a:endParaRPr lang="pt-BR"/>
          </a:p>
        </p:txBody>
      </p:sp>
      <p:sp>
        <p:nvSpPr>
          <p:cNvPr id="5" name="Espaço Reservado para Rodapé 7"/>
          <p:cNvSpPr>
            <a:spLocks noGrp="1"/>
          </p:cNvSpPr>
          <p:nvPr>
            <p:ph type="ftr" sz="quarter" idx="12"/>
          </p:nvPr>
        </p:nvSpPr>
        <p:spPr/>
        <p:txBody>
          <a:bodyPr rtlCol="0"/>
          <a:lstStyle>
            <a:lvl1pPr>
              <a:defRPr/>
            </a:lvl1pPr>
          </a:lstStyle>
          <a:p>
            <a:pPr>
              <a:defRPr/>
            </a:pPr>
            <a:endParaRPr lang="pt-BR"/>
          </a:p>
        </p:txBody>
      </p:sp>
    </p:spTree>
    <p:extLst>
      <p:ext uri="{BB962C8B-B14F-4D97-AF65-F5344CB8AC3E}">
        <p14:creationId xmlns:p14="http://schemas.microsoft.com/office/powerpoint/2010/main" val="55777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3"/>
          <p:cNvSpPr>
            <a:spLocks noGrp="1"/>
          </p:cNvSpPr>
          <p:nvPr>
            <p:ph type="dt" sz="half" idx="10"/>
          </p:nvPr>
        </p:nvSpPr>
        <p:spPr/>
        <p:txBody>
          <a:bodyPr/>
          <a:lstStyle>
            <a:lvl1pPr>
              <a:defRPr/>
            </a:lvl1pPr>
          </a:lstStyle>
          <a:p>
            <a:pPr>
              <a:defRPr/>
            </a:pPr>
            <a:fld id="{493A24D6-9E4C-40C4-81E5-4F642ED4D131}" type="datetimeFigureOut">
              <a:rPr lang="pt-BR"/>
              <a:pPr>
                <a:defRPr/>
              </a:pPr>
              <a:t>05/04/2021</a:t>
            </a:fld>
            <a:endParaRPr lang="pt-BR"/>
          </a:p>
        </p:txBody>
      </p:sp>
      <p:sp>
        <p:nvSpPr>
          <p:cNvPr id="3" name="Espaço Reservado para Rodapé 2"/>
          <p:cNvSpPr>
            <a:spLocks noGrp="1"/>
          </p:cNvSpPr>
          <p:nvPr>
            <p:ph type="ftr" sz="quarter" idx="11"/>
          </p:nvPr>
        </p:nvSpPr>
        <p:spPr/>
        <p:txBody>
          <a:bodyPr/>
          <a:lstStyle>
            <a:lvl1pPr>
              <a:defRPr/>
            </a:lvl1pPr>
          </a:lstStyle>
          <a:p>
            <a:pPr>
              <a:defRPr/>
            </a:pPr>
            <a:endParaRPr lang="pt-BR"/>
          </a:p>
        </p:txBody>
      </p:sp>
      <p:sp>
        <p:nvSpPr>
          <p:cNvPr id="4" name="Espaço Reservado para Número de Slide 22"/>
          <p:cNvSpPr>
            <a:spLocks noGrp="1"/>
          </p:cNvSpPr>
          <p:nvPr>
            <p:ph type="sldNum" sz="quarter" idx="12"/>
          </p:nvPr>
        </p:nvSpPr>
        <p:spPr/>
        <p:txBody>
          <a:bodyPr/>
          <a:lstStyle>
            <a:lvl1pPr>
              <a:defRPr/>
            </a:lvl1pPr>
          </a:lstStyle>
          <a:p>
            <a:pPr>
              <a:defRPr/>
            </a:pPr>
            <a:fld id="{AC4B7102-ADFD-4820-A918-5417A1FD91D2}" type="slidenum">
              <a:rPr lang="pt-BR"/>
              <a:pPr>
                <a:defRPr/>
              </a:pPr>
              <a:t>‹nº›</a:t>
            </a:fld>
            <a:endParaRPr lang="pt-BR"/>
          </a:p>
        </p:txBody>
      </p:sp>
    </p:spTree>
    <p:extLst>
      <p:ext uri="{BB962C8B-B14F-4D97-AF65-F5344CB8AC3E}">
        <p14:creationId xmlns:p14="http://schemas.microsoft.com/office/powerpoint/2010/main" val="376790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5" name="Conector reto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cs typeface="Arial" charset="0"/>
            </a:endParaRPr>
          </a:p>
        </p:txBody>
      </p:sp>
      <p:sp>
        <p:nvSpPr>
          <p:cNvPr id="6" name="Conector reto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cs typeface="Arial" charset="0"/>
            </a:endParaRPr>
          </a:p>
        </p:txBody>
      </p:sp>
      <p:sp>
        <p:nvSpPr>
          <p:cNvPr id="7" name="Conector reto 1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 name="Conector reto 1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9" name="Retângulo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Conector reto 2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 name="Elipse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ítulo 1"/>
          <p:cNvSpPr>
            <a:spLocks noGrp="1"/>
          </p:cNvSpPr>
          <p:nvPr>
            <p:ph type="title"/>
          </p:nvPr>
        </p:nvSpPr>
        <p:spPr>
          <a:xfrm rot="5400000">
            <a:off x="3371850" y="3200400"/>
            <a:ext cx="6309360" cy="457200"/>
          </a:xfrm>
        </p:spPr>
        <p:txBody>
          <a:bodyPr/>
          <a:lstStyle>
            <a:lvl1pPr algn="l">
              <a:buNone/>
              <a:defRPr sz="2000" b="1" cap="small" baseline="0"/>
            </a:lvl1pPr>
          </a:lstStyle>
          <a:p>
            <a:r>
              <a:rPr lang="pt-BR" smtClean="0"/>
              <a:t>Clique para editar o título mestre</a:t>
            </a:r>
            <a:endParaRPr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pt-BR" smtClean="0"/>
              <a:t>Clique para editar o texto mestre</a:t>
            </a:r>
          </a:p>
        </p:txBody>
      </p:sp>
      <p:sp>
        <p:nvSpPr>
          <p:cNvPr id="18" name="Espaço Reservado para Conteúdo 17"/>
          <p:cNvSpPr>
            <a:spLocks noGrp="1"/>
          </p:cNvSpPr>
          <p:nvPr>
            <p:ph sz="quarter" idx="1"/>
          </p:nvPr>
        </p:nvSpPr>
        <p:spPr>
          <a:xfrm>
            <a:off x="304800" y="274320"/>
            <a:ext cx="5638800" cy="63276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2" name="Espaço Reservado para Data 20"/>
          <p:cNvSpPr>
            <a:spLocks noGrp="1"/>
          </p:cNvSpPr>
          <p:nvPr>
            <p:ph type="dt" sz="half" idx="10"/>
          </p:nvPr>
        </p:nvSpPr>
        <p:spPr/>
        <p:txBody>
          <a:bodyPr rtlCol="0"/>
          <a:lstStyle>
            <a:lvl1pPr>
              <a:defRPr/>
            </a:lvl1pPr>
          </a:lstStyle>
          <a:p>
            <a:pPr>
              <a:defRPr/>
            </a:pPr>
            <a:fld id="{8E12DFB4-4591-4B7A-BD46-4757EE8165E6}" type="datetimeFigureOut">
              <a:rPr lang="pt-BR"/>
              <a:pPr>
                <a:defRPr/>
              </a:pPr>
              <a:t>05/04/2021</a:t>
            </a:fld>
            <a:endParaRPr lang="pt-BR"/>
          </a:p>
        </p:txBody>
      </p:sp>
      <p:sp>
        <p:nvSpPr>
          <p:cNvPr id="13" name="Espaço Reservado para Número de Slide 21"/>
          <p:cNvSpPr>
            <a:spLocks noGrp="1"/>
          </p:cNvSpPr>
          <p:nvPr>
            <p:ph type="sldNum" sz="quarter" idx="11"/>
          </p:nvPr>
        </p:nvSpPr>
        <p:spPr/>
        <p:txBody>
          <a:bodyPr rtlCol="0"/>
          <a:lstStyle>
            <a:lvl1pPr>
              <a:defRPr/>
            </a:lvl1pPr>
          </a:lstStyle>
          <a:p>
            <a:pPr>
              <a:defRPr/>
            </a:pPr>
            <a:fld id="{AC5F6F21-3EC2-412A-9461-9EB66503A304}" type="slidenum">
              <a:rPr lang="pt-BR"/>
              <a:pPr>
                <a:defRPr/>
              </a:pPr>
              <a:t>‹nº›</a:t>
            </a:fld>
            <a:endParaRPr lang="pt-BR"/>
          </a:p>
        </p:txBody>
      </p:sp>
      <p:sp>
        <p:nvSpPr>
          <p:cNvPr id="14" name="Espaço Reservado para Rodapé 22"/>
          <p:cNvSpPr>
            <a:spLocks noGrp="1"/>
          </p:cNvSpPr>
          <p:nvPr>
            <p:ph type="ftr" sz="quarter" idx="12"/>
          </p:nvPr>
        </p:nvSpPr>
        <p:spPr/>
        <p:txBody>
          <a:bodyPr rtlCol="0"/>
          <a:lstStyle>
            <a:lvl1pPr>
              <a:defRPr/>
            </a:lvl1pPr>
          </a:lstStyle>
          <a:p>
            <a:pPr>
              <a:defRPr/>
            </a:pPr>
            <a:endParaRPr lang="pt-BR"/>
          </a:p>
        </p:txBody>
      </p:sp>
    </p:spTree>
    <p:extLst>
      <p:ext uri="{BB962C8B-B14F-4D97-AF65-F5344CB8AC3E}">
        <p14:creationId xmlns:p14="http://schemas.microsoft.com/office/powerpoint/2010/main" val="28904455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5" name="Conector reto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cs typeface="Arial" charset="0"/>
            </a:endParaRPr>
          </a:p>
        </p:txBody>
      </p:sp>
      <p:sp>
        <p:nvSpPr>
          <p:cNvPr id="6" name="Elipse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Conector reto 1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 name="Retângulo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Conector reto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 name="Conector reto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cs typeface="Arial" charset="0"/>
            </a:endParaRPr>
          </a:p>
        </p:txBody>
      </p:sp>
      <p:sp>
        <p:nvSpPr>
          <p:cNvPr id="11" name="Conector reto 23"/>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 name="Título 1"/>
          <p:cNvSpPr>
            <a:spLocks noGrp="1"/>
          </p:cNvSpPr>
          <p:nvPr>
            <p:ph type="title"/>
          </p:nvPr>
        </p:nvSpPr>
        <p:spPr>
          <a:xfrm rot="5400000">
            <a:off x="3350133" y="3200400"/>
            <a:ext cx="6309360" cy="457200"/>
          </a:xfrm>
        </p:spPr>
        <p:txBody>
          <a:bodyPr/>
          <a:lstStyle>
            <a:lvl1pPr algn="l">
              <a:buNone/>
              <a:defRPr sz="2000" b="1"/>
            </a:lvl1pPr>
          </a:lstStyle>
          <a:p>
            <a:r>
              <a:rPr lang="pt-BR" smtClean="0"/>
              <a:t>Clique para editar o título mestre</a:t>
            </a:r>
            <a:endParaRPr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pt-BR" noProof="0" smtClean="0"/>
              <a:t>Clique no ícone para adicionar uma imagem</a:t>
            </a:r>
            <a:endParaRPr lang="en-US" noProof="0"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pt-BR" smtClean="0"/>
              <a:t>Clique para editar o texto mestre</a:t>
            </a:r>
          </a:p>
        </p:txBody>
      </p:sp>
      <p:sp>
        <p:nvSpPr>
          <p:cNvPr id="12" name="Espaço Reservado para Data 16"/>
          <p:cNvSpPr>
            <a:spLocks noGrp="1"/>
          </p:cNvSpPr>
          <p:nvPr>
            <p:ph type="dt" sz="half" idx="10"/>
          </p:nvPr>
        </p:nvSpPr>
        <p:spPr/>
        <p:txBody>
          <a:bodyPr rtlCol="0"/>
          <a:lstStyle>
            <a:lvl1pPr>
              <a:defRPr/>
            </a:lvl1pPr>
          </a:lstStyle>
          <a:p>
            <a:pPr>
              <a:defRPr/>
            </a:pPr>
            <a:fld id="{F7A5E0BC-2335-416C-AC8E-2C74C6636A14}" type="datetimeFigureOut">
              <a:rPr lang="pt-BR"/>
              <a:pPr>
                <a:defRPr/>
              </a:pPr>
              <a:t>05/04/2021</a:t>
            </a:fld>
            <a:endParaRPr lang="pt-BR"/>
          </a:p>
        </p:txBody>
      </p:sp>
      <p:sp>
        <p:nvSpPr>
          <p:cNvPr id="13" name="Espaço Reservado para Número de Slide 17"/>
          <p:cNvSpPr>
            <a:spLocks noGrp="1"/>
          </p:cNvSpPr>
          <p:nvPr>
            <p:ph type="sldNum" sz="quarter" idx="11"/>
          </p:nvPr>
        </p:nvSpPr>
        <p:spPr/>
        <p:txBody>
          <a:bodyPr rtlCol="0"/>
          <a:lstStyle>
            <a:lvl1pPr>
              <a:defRPr/>
            </a:lvl1pPr>
          </a:lstStyle>
          <a:p>
            <a:pPr>
              <a:defRPr/>
            </a:pPr>
            <a:fld id="{6D776B2F-26A9-4D01-A240-014960D1E8B5}" type="slidenum">
              <a:rPr lang="pt-BR"/>
              <a:pPr>
                <a:defRPr/>
              </a:pPr>
              <a:t>‹nº›</a:t>
            </a:fld>
            <a:endParaRPr lang="pt-BR"/>
          </a:p>
        </p:txBody>
      </p:sp>
      <p:sp>
        <p:nvSpPr>
          <p:cNvPr id="14" name="Espaço Reservado para Rodapé 20"/>
          <p:cNvSpPr>
            <a:spLocks noGrp="1"/>
          </p:cNvSpPr>
          <p:nvPr>
            <p:ph type="ftr" sz="quarter" idx="12"/>
          </p:nvPr>
        </p:nvSpPr>
        <p:spPr/>
        <p:txBody>
          <a:bodyPr rtlCol="0"/>
          <a:lstStyle>
            <a:lvl1pPr>
              <a:defRPr/>
            </a:lvl1pPr>
          </a:lstStyle>
          <a:p>
            <a:pPr>
              <a:defRPr/>
            </a:pPr>
            <a:endParaRPr lang="pt-BR"/>
          </a:p>
        </p:txBody>
      </p:sp>
    </p:spTree>
    <p:extLst>
      <p:ext uri="{BB962C8B-B14F-4D97-AF65-F5344CB8AC3E}">
        <p14:creationId xmlns:p14="http://schemas.microsoft.com/office/powerpoint/2010/main" val="74083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cs typeface="Arial" charset="0"/>
            </a:endParaRPr>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lang="pt-BR" smtClean="0"/>
              <a:t>Clique para editar o título mestre</a:t>
            </a:r>
            <a:endParaRPr lang="en-US"/>
          </a:p>
        </p:txBody>
      </p:sp>
      <p:sp>
        <p:nvSpPr>
          <p:cNvPr id="1028" name="Espaço Reservado para Texto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endParaRPr lang="en-US" altLang="pt-BR" smtClean="0"/>
          </a:p>
        </p:txBody>
      </p:sp>
      <p:sp>
        <p:nvSpPr>
          <p:cNvPr id="14" name="Espaço Reservado para Data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cs typeface="Arial" charset="0"/>
              </a:defRPr>
            </a:lvl1pPr>
          </a:lstStyle>
          <a:p>
            <a:pPr>
              <a:defRPr/>
            </a:pPr>
            <a:fld id="{57DA8B6F-D65A-4086-94F2-4F305C39EE23}" type="datetimeFigureOut">
              <a:rPr lang="pt-BR"/>
              <a:pPr>
                <a:defRPr/>
              </a:pPr>
              <a:t>05/04/2021</a:t>
            </a:fld>
            <a:endParaRPr lang="pt-BR"/>
          </a:p>
        </p:txBody>
      </p:sp>
      <p:sp>
        <p:nvSpPr>
          <p:cNvPr id="3" name="Espaço Reservado para Rodapé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cs typeface="Arial" charset="0"/>
              </a:defRPr>
            </a:lvl1pPr>
          </a:lstStyle>
          <a:p>
            <a:pPr>
              <a:defRPr/>
            </a:pPr>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cs typeface="Arial" charset="0"/>
            </a:endParaRPr>
          </a:p>
        </p:txBody>
      </p:sp>
      <p:sp>
        <p:nvSpPr>
          <p:cNvPr id="1032" name="Conector reto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4" name="Conector reto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 name="Elipse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Espaço Reservado para Número de Slide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cs typeface="Arial" charset="0"/>
              </a:defRPr>
            </a:lvl1pPr>
          </a:lstStyle>
          <a:p>
            <a:pPr>
              <a:defRPr/>
            </a:pPr>
            <a:fld id="{088FC353-62B3-439D-B2A5-78886E6B8C77}"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45" r:id="rId4"/>
    <p:sldLayoutId id="2147483946" r:id="rId5"/>
    <p:sldLayoutId id="2147483953" r:id="rId6"/>
    <p:sldLayoutId id="2147483947" r:id="rId7"/>
    <p:sldLayoutId id="2147483954" r:id="rId8"/>
    <p:sldLayoutId id="2147483955" r:id="rId9"/>
    <p:sldLayoutId id="2147483948" r:id="rId10"/>
    <p:sldLayoutId id="2147483949" r:id="rId11"/>
  </p:sldLayoutIdLst>
  <p:timing>
    <p:tnLst>
      <p:par>
        <p:cTn id="1" dur="indefinite" restart="never" nodeType="tmRoot"/>
      </p:par>
    </p:tnLst>
  </p:timing>
  <p:txStyles>
    <p:titleStyle>
      <a:lvl1pPr algn="l" rtl="0" eaLnBrk="1" fontAlgn="base" hangingPunct="1">
        <a:spcBef>
          <a:spcPct val="0"/>
        </a:spcBef>
        <a:spcAft>
          <a:spcPct val="0"/>
        </a:spcAft>
        <a:defRPr sz="3000" kern="1200" cap="small">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Century Schoolbook" pitchFamily="18" charset="0"/>
        </a:defRPr>
      </a:lvl2pPr>
      <a:lvl3pPr algn="l" rtl="0" eaLnBrk="1" fontAlgn="base" hangingPunct="1">
        <a:spcBef>
          <a:spcPct val="0"/>
        </a:spcBef>
        <a:spcAft>
          <a:spcPct val="0"/>
        </a:spcAft>
        <a:defRPr sz="3000">
          <a:solidFill>
            <a:schemeClr val="tx2"/>
          </a:solidFill>
          <a:latin typeface="Century Schoolbook" pitchFamily="18" charset="0"/>
        </a:defRPr>
      </a:lvl3pPr>
      <a:lvl4pPr algn="l" rtl="0" eaLnBrk="1" fontAlgn="base" hangingPunct="1">
        <a:spcBef>
          <a:spcPct val="0"/>
        </a:spcBef>
        <a:spcAft>
          <a:spcPct val="0"/>
        </a:spcAft>
        <a:defRPr sz="3000">
          <a:solidFill>
            <a:schemeClr val="tx2"/>
          </a:solidFill>
          <a:latin typeface="Century Schoolbook" pitchFamily="18" charset="0"/>
        </a:defRPr>
      </a:lvl4pPr>
      <a:lvl5pPr algn="l" rtl="0" eaLnBrk="1" fontAlgn="base" hangingPunct="1">
        <a:spcBef>
          <a:spcPct val="0"/>
        </a:spcBef>
        <a:spcAft>
          <a:spcPct val="0"/>
        </a:spcAft>
        <a:defRPr sz="3000">
          <a:solidFill>
            <a:schemeClr val="tx2"/>
          </a:solidFill>
          <a:latin typeface="Century Schoolbook" pitchFamily="18" charset="0"/>
        </a:defRPr>
      </a:lvl5pPr>
      <a:lvl6pPr marL="457200" algn="l" rtl="0" eaLnBrk="1" fontAlgn="base" hangingPunct="1">
        <a:spcBef>
          <a:spcPct val="0"/>
        </a:spcBef>
        <a:spcAft>
          <a:spcPct val="0"/>
        </a:spcAft>
        <a:defRPr sz="3000">
          <a:solidFill>
            <a:schemeClr val="tx2"/>
          </a:solidFill>
          <a:latin typeface="Century Schoolbook" pitchFamily="18" charset="0"/>
        </a:defRPr>
      </a:lvl6pPr>
      <a:lvl7pPr marL="914400" algn="l" rtl="0" eaLnBrk="1" fontAlgn="base" hangingPunct="1">
        <a:spcBef>
          <a:spcPct val="0"/>
        </a:spcBef>
        <a:spcAft>
          <a:spcPct val="0"/>
        </a:spcAft>
        <a:defRPr sz="3000">
          <a:solidFill>
            <a:schemeClr val="tx2"/>
          </a:solidFill>
          <a:latin typeface="Century Schoolbook" pitchFamily="18" charset="0"/>
        </a:defRPr>
      </a:lvl7pPr>
      <a:lvl8pPr marL="1371600" algn="l" rtl="0" eaLnBrk="1" fontAlgn="base" hangingPunct="1">
        <a:spcBef>
          <a:spcPct val="0"/>
        </a:spcBef>
        <a:spcAft>
          <a:spcPct val="0"/>
        </a:spcAft>
        <a:defRPr sz="3000">
          <a:solidFill>
            <a:schemeClr val="tx2"/>
          </a:solidFill>
          <a:latin typeface="Century Schoolbook" pitchFamily="18" charset="0"/>
        </a:defRPr>
      </a:lvl8pPr>
      <a:lvl9pPr marL="1828800" algn="l" rtl="0" eaLnBrk="1" fontAlgn="base" hangingPunct="1">
        <a:spcBef>
          <a:spcPct val="0"/>
        </a:spcBef>
        <a:spcAft>
          <a:spcPct val="0"/>
        </a:spcAft>
        <a:defRPr sz="3000">
          <a:solidFill>
            <a:schemeClr val="tx2"/>
          </a:solidFill>
          <a:latin typeface="Century Schoolbook" pitchFamily="18" charset="0"/>
        </a:defRPr>
      </a:lvl9pPr>
    </p:titleStyle>
    <p:bodyStyle>
      <a:lvl1pPr marL="273050" indent="-273050" algn="l" rtl="0" eaLnBrk="1" fontAlgn="base" hangingPunct="1">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63713" y="1628775"/>
            <a:ext cx="7272337" cy="792163"/>
          </a:xfrm>
        </p:spPr>
        <p:txBody>
          <a:bodyPr>
            <a:normAutofit fontScale="90000"/>
          </a:bodyPr>
          <a:lstStyle/>
          <a:p>
            <a:pPr algn="ctr" fontAlgn="auto">
              <a:spcAft>
                <a:spcPts val="0"/>
              </a:spcAft>
              <a:defRPr/>
            </a:pPr>
            <a:r>
              <a:rPr lang="pt-BR" sz="4800" dirty="0" smtClean="0">
                <a:latin typeface="Adobe Hebrew" pitchFamily="18" charset="-79"/>
                <a:cs typeface="Adobe Hebrew" pitchFamily="18" charset="-79"/>
              </a:rPr>
              <a:t>Algoritmos Estruturados</a:t>
            </a:r>
            <a:endParaRPr lang="pt-BR" sz="4500" dirty="0">
              <a:latin typeface="Andalus" pitchFamily="18" charset="-78"/>
              <a:cs typeface="Andalus" pitchFamily="18" charset="-78"/>
            </a:endParaRPr>
          </a:p>
        </p:txBody>
      </p:sp>
      <p:pic>
        <p:nvPicPr>
          <p:cNvPr id="8195" name="Picture 11" descr="Resultado de imagem para cefet maria da graÃ§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4763"/>
            <a:ext cx="2016125" cy="150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1"/>
          <p:cNvSpPr txBox="1">
            <a:spLocks noChangeArrowheads="1"/>
          </p:cNvSpPr>
          <p:nvPr/>
        </p:nvSpPr>
        <p:spPr bwMode="auto">
          <a:xfrm>
            <a:off x="0" y="-12700"/>
            <a:ext cx="7019925" cy="13239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pPr algn="ctr" fontAlgn="auto">
              <a:spcBef>
                <a:spcPts val="0"/>
              </a:spcBef>
              <a:spcAft>
                <a:spcPts val="0"/>
              </a:spcAft>
              <a:defRPr/>
            </a:pPr>
            <a:r>
              <a:rPr lang="pt-BR" altLang="pt-BR" sz="4000" b="1" kern="0" dirty="0">
                <a:solidFill>
                  <a:prstClr val="white"/>
                </a:solidFill>
                <a:effectLst>
                  <a:outerShdw blurRad="38100" dist="38100" dir="2700000" algn="tl">
                    <a:srgbClr val="000000"/>
                  </a:outerShdw>
                </a:effectLst>
                <a:latin typeface="Arial" charset="0"/>
              </a:rPr>
              <a:t>Bacharelado em Sistemas de Informação</a:t>
            </a:r>
          </a:p>
        </p:txBody>
      </p:sp>
      <p:sp>
        <p:nvSpPr>
          <p:cNvPr id="7" name="Título 1"/>
          <p:cNvSpPr txBox="1">
            <a:spLocks/>
          </p:cNvSpPr>
          <p:nvPr/>
        </p:nvSpPr>
        <p:spPr>
          <a:xfrm>
            <a:off x="1907704" y="2636912"/>
            <a:ext cx="6624736" cy="1338590"/>
          </a:xfrm>
          <a:prstGeom prst="rect">
            <a:avLst/>
          </a:prstGeom>
        </p:spPr>
        <p:txBody>
          <a:bodyPr anchor="b">
            <a:normAutofit fontScale="92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lnSpc>
                <a:spcPct val="102000"/>
              </a:lnSpc>
              <a:spcAft>
                <a:spcPts val="0"/>
              </a:spcAft>
              <a:defRPr/>
            </a:pPr>
            <a:r>
              <a:rPr lang="pt-BR" altLang="pt-BR" sz="4400" dirty="0" smtClean="0">
                <a:solidFill>
                  <a:srgbClr val="3B3B3B"/>
                </a:solidFill>
                <a:effectLst/>
                <a:latin typeface="Tekton Pro Ext" charset="0"/>
              </a:rPr>
              <a:t>Estruturas Homogêne</a:t>
            </a:r>
            <a:r>
              <a:rPr lang="pt-BR" altLang="pt-BR" sz="4400" dirty="0" smtClean="0">
                <a:solidFill>
                  <a:srgbClr val="3B3B3B"/>
                </a:solidFill>
                <a:latin typeface="Tekton Pro Ext" charset="0"/>
              </a:rPr>
              <a:t>as </a:t>
            </a:r>
            <a:br>
              <a:rPr lang="pt-BR" altLang="pt-BR" sz="4400" dirty="0" smtClean="0">
                <a:solidFill>
                  <a:srgbClr val="3B3B3B"/>
                </a:solidFill>
                <a:latin typeface="Tekton Pro Ext" charset="0"/>
              </a:rPr>
            </a:br>
            <a:r>
              <a:rPr lang="pt-BR" altLang="pt-BR" sz="4000" dirty="0" smtClean="0">
                <a:solidFill>
                  <a:srgbClr val="002060"/>
                </a:solidFill>
                <a:effectLst/>
                <a:latin typeface="Tekton Pro Ext" charset="0"/>
              </a:rPr>
              <a:t>Vetores e Matrizes</a:t>
            </a:r>
            <a:endParaRPr lang="pt-BR" sz="4000" dirty="0">
              <a:solidFill>
                <a:srgbClr val="002060"/>
              </a:solidFill>
              <a:effectLst/>
              <a:latin typeface="Lucida Sans Unicode"/>
            </a:endParaRPr>
          </a:p>
        </p:txBody>
      </p:sp>
      <p:sp>
        <p:nvSpPr>
          <p:cNvPr id="8198" name="Subtítulo 2"/>
          <p:cNvSpPr>
            <a:spLocks noGrp="1"/>
          </p:cNvSpPr>
          <p:nvPr>
            <p:ph type="subTitle" idx="1"/>
          </p:nvPr>
        </p:nvSpPr>
        <p:spPr>
          <a:xfrm>
            <a:off x="2268538" y="4437063"/>
            <a:ext cx="6624637" cy="441325"/>
          </a:xfrm>
        </p:spPr>
        <p:txBody>
          <a:bodyPr/>
          <a:lstStyle/>
          <a:p>
            <a:pPr algn="ctr"/>
            <a:r>
              <a:rPr lang="pt-BR" altLang="pt-BR" sz="2800" smtClean="0"/>
              <a:t>Prof. Sildenir Alves Ribeiro, DSc.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850900"/>
          </a:xfrm>
        </p:spPr>
        <p:txBody>
          <a:bodyPr/>
          <a:lstStyle/>
          <a:p>
            <a:pPr>
              <a:defRPr/>
            </a:pPr>
            <a:r>
              <a:rPr lang="pt-BR" dirty="0" smtClean="0"/>
              <a:t>Vetores</a:t>
            </a:r>
            <a:endParaRPr lang="pt-BR" dirty="0"/>
          </a:p>
        </p:txBody>
      </p:sp>
      <p:sp>
        <p:nvSpPr>
          <p:cNvPr id="17411" name="Espaço Reservado para Conteúdo 2"/>
          <p:cNvSpPr>
            <a:spLocks noGrp="1"/>
          </p:cNvSpPr>
          <p:nvPr>
            <p:ph sz="quarter" idx="1"/>
          </p:nvPr>
        </p:nvSpPr>
        <p:spPr>
          <a:xfrm>
            <a:off x="107950" y="1196975"/>
            <a:ext cx="8640763" cy="2044700"/>
          </a:xfrm>
        </p:spPr>
        <p:txBody>
          <a:bodyPr/>
          <a:lstStyle/>
          <a:p>
            <a:r>
              <a:rPr lang="pt-BR" altLang="pt-BR" smtClean="0"/>
              <a:t>Quando usar Vetores?</a:t>
            </a:r>
          </a:p>
          <a:p>
            <a:pPr lvl="1"/>
            <a:r>
              <a:rPr lang="pt-BR" altLang="pt-BR" smtClean="0"/>
              <a:t>Em problemas que demandam uma lista de valores de mesmo tipo.</a:t>
            </a:r>
          </a:p>
          <a:p>
            <a:r>
              <a:rPr lang="pt-BR" altLang="pt-BR" smtClean="0"/>
              <a:t>Exemplo: Calcule a média da nota de 5 alunos e verifique quantos conseguiram nota acima da média 6</a:t>
            </a:r>
          </a:p>
        </p:txBody>
      </p:sp>
      <p:sp>
        <p:nvSpPr>
          <p:cNvPr id="17412" name="CaixaDeTexto 3"/>
          <p:cNvSpPr txBox="1">
            <a:spLocks noChangeArrowheads="1"/>
          </p:cNvSpPr>
          <p:nvPr/>
        </p:nvSpPr>
        <p:spPr bwMode="auto">
          <a:xfrm>
            <a:off x="395288" y="3141663"/>
            <a:ext cx="3529012"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b="1"/>
              <a:t>Variáveis inteiro</a:t>
            </a:r>
            <a:r>
              <a:rPr lang="pt-BR" altLang="pt-BR"/>
              <a:t>: i, qtd</a:t>
            </a:r>
          </a:p>
          <a:p>
            <a:pPr eaLnBrk="1" hangingPunct="1"/>
            <a:r>
              <a:rPr lang="pt-BR" altLang="pt-BR" b="1"/>
              <a:t>real</a:t>
            </a:r>
            <a:r>
              <a:rPr lang="pt-BR" altLang="pt-BR"/>
              <a:t>: nota, soma, media</a:t>
            </a:r>
          </a:p>
          <a:p>
            <a:pPr eaLnBrk="1" hangingPunct="1"/>
            <a:r>
              <a:rPr lang="pt-BR" altLang="pt-BR" b="1"/>
              <a:t>início</a:t>
            </a:r>
          </a:p>
          <a:p>
            <a:pPr eaLnBrk="1" hangingPunct="1"/>
            <a:r>
              <a:rPr lang="pt-BR" altLang="pt-BR"/>
              <a:t>	soma ← 0.0</a:t>
            </a:r>
          </a:p>
          <a:p>
            <a:pPr eaLnBrk="1" hangingPunct="1"/>
            <a:r>
              <a:rPr lang="pt-BR" altLang="pt-BR" b="1"/>
              <a:t>	para </a:t>
            </a:r>
            <a:r>
              <a:rPr lang="pt-BR" altLang="pt-BR"/>
              <a:t>i ← 1 </a:t>
            </a:r>
            <a:r>
              <a:rPr lang="pt-BR" altLang="pt-BR" b="1"/>
              <a:t>até </a:t>
            </a:r>
            <a:r>
              <a:rPr lang="pt-BR" altLang="pt-BR"/>
              <a:t>5 </a:t>
            </a:r>
            <a:r>
              <a:rPr lang="pt-BR" altLang="pt-BR" b="1"/>
              <a:t>repetir</a:t>
            </a:r>
          </a:p>
          <a:p>
            <a:pPr eaLnBrk="1" hangingPunct="1"/>
            <a:r>
              <a:rPr lang="pt-BR" altLang="pt-BR" b="1"/>
              <a:t>	Ler </a:t>
            </a:r>
            <a:r>
              <a:rPr lang="pt-BR" altLang="pt-BR"/>
              <a:t>nota</a:t>
            </a:r>
          </a:p>
          <a:p>
            <a:pPr eaLnBrk="1" hangingPunct="1"/>
            <a:r>
              <a:rPr lang="pt-BR" altLang="pt-BR"/>
              <a:t>	soma ← soma + nota</a:t>
            </a:r>
          </a:p>
          <a:p>
            <a:pPr eaLnBrk="1" hangingPunct="1"/>
            <a:r>
              <a:rPr lang="pt-BR" altLang="pt-BR" b="1"/>
              <a:t>	fim para</a:t>
            </a:r>
          </a:p>
          <a:p>
            <a:pPr eaLnBrk="1" hangingPunct="1"/>
            <a:r>
              <a:rPr lang="pt-BR" altLang="pt-BR"/>
              <a:t>	media ← soma / 5</a:t>
            </a:r>
          </a:p>
          <a:p>
            <a:pPr eaLnBrk="1" hangingPunct="1"/>
            <a:r>
              <a:rPr lang="pt-BR" altLang="pt-BR"/>
              <a:t>	qtd ← 0</a:t>
            </a:r>
          </a:p>
          <a:p>
            <a:pPr eaLnBrk="1" hangingPunct="1"/>
            <a:r>
              <a:rPr lang="pt-BR" altLang="pt-BR"/>
              <a:t>...</a:t>
            </a:r>
          </a:p>
          <a:p>
            <a:pPr eaLnBrk="1" hangingPunct="1"/>
            <a:r>
              <a:rPr lang="pt-BR" altLang="pt-BR" b="1"/>
              <a:t>	Exibir </a:t>
            </a:r>
            <a:r>
              <a:rPr lang="pt-BR" altLang="pt-BR"/>
              <a:t>qtd</a:t>
            </a:r>
          </a:p>
          <a:p>
            <a:pPr eaLnBrk="1" hangingPunct="1"/>
            <a:r>
              <a:rPr lang="pt-BR" altLang="pt-BR" b="1"/>
              <a:t>fim</a:t>
            </a:r>
            <a:endParaRPr lang="pt-BR" altLang="pt-BR"/>
          </a:p>
        </p:txBody>
      </p:sp>
      <p:sp>
        <p:nvSpPr>
          <p:cNvPr id="17413" name="Retângulo 4"/>
          <p:cNvSpPr>
            <a:spLocks noChangeArrowheads="1"/>
          </p:cNvSpPr>
          <p:nvPr/>
        </p:nvSpPr>
        <p:spPr bwMode="auto">
          <a:xfrm>
            <a:off x="4067175" y="4664075"/>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a:solidFill>
                  <a:srgbClr val="0070C0"/>
                </a:solidFill>
              </a:rPr>
              <a:t>Neste exemplo, como verificar se a nota de cada aluno é maior que a média?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61975"/>
          </a:xfrm>
        </p:spPr>
        <p:txBody>
          <a:bodyPr/>
          <a:lstStyle/>
          <a:p>
            <a:pPr>
              <a:defRPr/>
            </a:pPr>
            <a:r>
              <a:rPr lang="pt-BR" dirty="0" smtClean="0"/>
              <a:t>Vetores</a:t>
            </a:r>
            <a:endParaRPr lang="pt-BR" dirty="0"/>
          </a:p>
        </p:txBody>
      </p:sp>
      <p:sp>
        <p:nvSpPr>
          <p:cNvPr id="18435" name="Espaço Reservado para Conteúdo 2"/>
          <p:cNvSpPr>
            <a:spLocks noGrp="1"/>
          </p:cNvSpPr>
          <p:nvPr>
            <p:ph sz="quarter" idx="1"/>
          </p:nvPr>
        </p:nvSpPr>
        <p:spPr>
          <a:xfrm>
            <a:off x="179388" y="981075"/>
            <a:ext cx="4248150" cy="503238"/>
          </a:xfrm>
        </p:spPr>
        <p:txBody>
          <a:bodyPr/>
          <a:lstStyle/>
          <a:p>
            <a:r>
              <a:rPr lang="pt-BR" altLang="pt-BR" smtClean="0"/>
              <a:t>E se existirem 100 alunos?</a:t>
            </a:r>
          </a:p>
        </p:txBody>
      </p:sp>
      <p:sp>
        <p:nvSpPr>
          <p:cNvPr id="18436" name="CaixaDeTexto 3"/>
          <p:cNvSpPr txBox="1">
            <a:spLocks noChangeArrowheads="1"/>
          </p:cNvSpPr>
          <p:nvPr/>
        </p:nvSpPr>
        <p:spPr bwMode="auto">
          <a:xfrm>
            <a:off x="390525" y="1497013"/>
            <a:ext cx="3821113"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b="1"/>
              <a:t>Variáveis    inteiro</a:t>
            </a:r>
            <a:r>
              <a:rPr lang="pt-BR" altLang="pt-BR"/>
              <a:t>: qtd</a:t>
            </a:r>
          </a:p>
          <a:p>
            <a:pPr eaLnBrk="1" hangingPunct="1"/>
            <a:r>
              <a:rPr lang="pt-BR" altLang="pt-BR" b="1"/>
              <a:t>   real</a:t>
            </a:r>
            <a:r>
              <a:rPr lang="pt-BR" altLang="pt-BR"/>
              <a:t>: n1, n2, n3, n4, n5, media</a:t>
            </a:r>
          </a:p>
          <a:p>
            <a:pPr eaLnBrk="1" hangingPunct="1"/>
            <a:r>
              <a:rPr lang="pt-BR" altLang="pt-BR" b="1"/>
              <a:t>início</a:t>
            </a:r>
          </a:p>
          <a:p>
            <a:pPr eaLnBrk="1" hangingPunct="1"/>
            <a:r>
              <a:rPr lang="pt-BR" altLang="pt-BR" b="1"/>
              <a:t>    Ler </a:t>
            </a:r>
            <a:r>
              <a:rPr lang="pt-BR" altLang="pt-BR"/>
              <a:t>n1, n2, n3, n4, n5</a:t>
            </a:r>
          </a:p>
          <a:p>
            <a:pPr eaLnBrk="1" hangingPunct="1"/>
            <a:r>
              <a:rPr lang="pt-BR" altLang="pt-BR"/>
              <a:t>     media ← (n1 + n2 + n3 + n4 + n5) / 5</a:t>
            </a:r>
          </a:p>
          <a:p>
            <a:pPr eaLnBrk="1" hangingPunct="1"/>
            <a:r>
              <a:rPr lang="pt-BR" altLang="pt-BR"/>
              <a:t>     qtd ← 0</a:t>
            </a:r>
          </a:p>
          <a:p>
            <a:pPr eaLnBrk="1" hangingPunct="1"/>
            <a:r>
              <a:rPr lang="pt-BR" altLang="pt-BR" b="1"/>
              <a:t>       se </a:t>
            </a:r>
            <a:r>
              <a:rPr lang="pt-BR" altLang="pt-BR"/>
              <a:t>n1 &gt; media </a:t>
            </a:r>
            <a:r>
              <a:rPr lang="pt-BR" altLang="pt-BR" b="1"/>
              <a:t>então</a:t>
            </a:r>
          </a:p>
          <a:p>
            <a:pPr eaLnBrk="1" hangingPunct="1"/>
            <a:r>
              <a:rPr lang="pt-BR" altLang="pt-BR"/>
              <a:t>          qtd ← qtd + 1</a:t>
            </a:r>
          </a:p>
          <a:p>
            <a:pPr eaLnBrk="1" hangingPunct="1"/>
            <a:r>
              <a:rPr lang="pt-BR" altLang="pt-BR" b="1"/>
              <a:t>	senão se </a:t>
            </a:r>
            <a:r>
              <a:rPr lang="pt-BR" altLang="pt-BR"/>
              <a:t>n2 &gt; media </a:t>
            </a:r>
            <a:r>
              <a:rPr lang="pt-BR" altLang="pt-BR" b="1"/>
              <a:t>então</a:t>
            </a:r>
          </a:p>
          <a:p>
            <a:pPr eaLnBrk="1" hangingPunct="1"/>
            <a:r>
              <a:rPr lang="pt-BR" altLang="pt-BR"/>
              <a:t>	qtd ← qtd + 1</a:t>
            </a:r>
          </a:p>
          <a:p>
            <a:pPr eaLnBrk="1" hangingPunct="1"/>
            <a:r>
              <a:rPr lang="pt-BR" altLang="pt-BR"/>
              <a:t>	</a:t>
            </a:r>
            <a:r>
              <a:rPr lang="pt-BR" altLang="pt-BR" b="1"/>
              <a:t>fim se</a:t>
            </a:r>
          </a:p>
          <a:p>
            <a:pPr eaLnBrk="1" hangingPunct="1"/>
            <a:r>
              <a:rPr lang="pt-BR" altLang="pt-BR" b="1"/>
              <a:t>       fim se</a:t>
            </a:r>
          </a:p>
          <a:p>
            <a:pPr eaLnBrk="1" hangingPunct="1"/>
            <a:r>
              <a:rPr lang="pt-BR" altLang="pt-BR" b="1">
                <a:solidFill>
                  <a:srgbClr val="0070C0"/>
                </a:solidFill>
              </a:rPr>
              <a:t>		...</a:t>
            </a:r>
          </a:p>
          <a:p>
            <a:pPr eaLnBrk="1" hangingPunct="1"/>
            <a:r>
              <a:rPr lang="pt-BR" altLang="pt-BR" b="1"/>
              <a:t>	se </a:t>
            </a:r>
            <a:r>
              <a:rPr lang="pt-BR" altLang="pt-BR"/>
              <a:t>n5 &gt; media </a:t>
            </a:r>
            <a:r>
              <a:rPr lang="pt-BR" altLang="pt-BR" b="1"/>
              <a:t>então</a:t>
            </a:r>
          </a:p>
          <a:p>
            <a:pPr eaLnBrk="1" hangingPunct="1"/>
            <a:r>
              <a:rPr lang="pt-BR" altLang="pt-BR"/>
              <a:t>	qtd ← qtd + 1</a:t>
            </a:r>
          </a:p>
          <a:p>
            <a:pPr eaLnBrk="1" hangingPunct="1"/>
            <a:r>
              <a:rPr lang="pt-BR" altLang="pt-BR" b="1"/>
              <a:t>	fim se</a:t>
            </a:r>
          </a:p>
          <a:p>
            <a:pPr eaLnBrk="1" hangingPunct="1"/>
            <a:r>
              <a:rPr lang="pt-BR" altLang="pt-BR" b="1"/>
              <a:t>	Escreva (</a:t>
            </a:r>
            <a:r>
              <a:rPr lang="pt-BR" altLang="pt-BR"/>
              <a:t>qtd)</a:t>
            </a:r>
          </a:p>
          <a:p>
            <a:pPr eaLnBrk="1" hangingPunct="1"/>
            <a:r>
              <a:rPr lang="pt-BR" altLang="pt-BR" b="1"/>
              <a:t>fim</a:t>
            </a:r>
            <a:endParaRPr lang="pt-BR" altLang="pt-BR"/>
          </a:p>
        </p:txBody>
      </p:sp>
      <p:sp>
        <p:nvSpPr>
          <p:cNvPr id="18437" name="Retângulo 5"/>
          <p:cNvSpPr>
            <a:spLocks noChangeArrowheads="1"/>
          </p:cNvSpPr>
          <p:nvPr/>
        </p:nvSpPr>
        <p:spPr bwMode="auto">
          <a:xfrm>
            <a:off x="4716463" y="1628775"/>
            <a:ext cx="39592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b="1"/>
              <a:t>Variáveis   inteiro</a:t>
            </a:r>
            <a:r>
              <a:rPr lang="pt-BR" altLang="pt-BR"/>
              <a:t>: i, qtd</a:t>
            </a:r>
          </a:p>
          <a:p>
            <a:pPr eaLnBrk="1" hangingPunct="1"/>
            <a:r>
              <a:rPr lang="pt-BR" altLang="pt-BR" b="1"/>
              <a:t>real</a:t>
            </a:r>
            <a:r>
              <a:rPr lang="pt-BR" altLang="pt-BR"/>
              <a:t>: nota [5], soma, media</a:t>
            </a:r>
          </a:p>
          <a:p>
            <a:pPr eaLnBrk="1" hangingPunct="1"/>
            <a:r>
              <a:rPr lang="pt-BR" altLang="pt-BR" b="1"/>
              <a:t>início</a:t>
            </a:r>
          </a:p>
          <a:p>
            <a:pPr eaLnBrk="1" hangingPunct="1"/>
            <a:r>
              <a:rPr lang="pt-BR" altLang="pt-BR"/>
              <a:t>    soma ← 0.0</a:t>
            </a:r>
          </a:p>
          <a:p>
            <a:pPr eaLnBrk="1" hangingPunct="1"/>
            <a:r>
              <a:rPr lang="pt-BR" altLang="pt-BR" b="1"/>
              <a:t>    para </a:t>
            </a:r>
            <a:r>
              <a:rPr lang="pt-BR" altLang="pt-BR"/>
              <a:t>i ← 1 </a:t>
            </a:r>
            <a:r>
              <a:rPr lang="pt-BR" altLang="pt-BR" b="1"/>
              <a:t>até </a:t>
            </a:r>
            <a:r>
              <a:rPr lang="pt-BR" altLang="pt-BR"/>
              <a:t>100 </a:t>
            </a:r>
            <a:r>
              <a:rPr lang="pt-BR" altLang="pt-BR" b="1"/>
              <a:t>faça</a:t>
            </a:r>
          </a:p>
          <a:p>
            <a:pPr eaLnBrk="1" hangingPunct="1"/>
            <a:r>
              <a:rPr lang="pt-BR" altLang="pt-BR" b="1"/>
              <a:t>        Ler </a:t>
            </a:r>
            <a:r>
              <a:rPr lang="pt-BR" altLang="pt-BR"/>
              <a:t>nota ([i])</a:t>
            </a:r>
          </a:p>
          <a:p>
            <a:pPr eaLnBrk="1" hangingPunct="1"/>
            <a:r>
              <a:rPr lang="pt-BR" altLang="pt-BR"/>
              <a:t>         soma ← soma + nota [i]</a:t>
            </a:r>
          </a:p>
          <a:p>
            <a:pPr eaLnBrk="1" hangingPunct="1"/>
            <a:r>
              <a:rPr lang="pt-BR" altLang="pt-BR" b="1"/>
              <a:t>    fim para</a:t>
            </a:r>
          </a:p>
          <a:p>
            <a:pPr eaLnBrk="1" hangingPunct="1"/>
            <a:r>
              <a:rPr lang="pt-BR" altLang="pt-BR"/>
              <a:t>	media ← soma / 5</a:t>
            </a:r>
          </a:p>
          <a:p>
            <a:pPr eaLnBrk="1" hangingPunct="1"/>
            <a:r>
              <a:rPr lang="pt-BR" altLang="pt-BR"/>
              <a:t>	qtd ← 0</a:t>
            </a:r>
          </a:p>
          <a:p>
            <a:pPr eaLnBrk="1" hangingPunct="1"/>
            <a:r>
              <a:rPr lang="pt-BR" altLang="pt-BR" b="1"/>
              <a:t>	para </a:t>
            </a:r>
            <a:r>
              <a:rPr lang="pt-BR" altLang="pt-BR"/>
              <a:t>i ← 1 </a:t>
            </a:r>
            <a:r>
              <a:rPr lang="pt-BR" altLang="pt-BR" b="1"/>
              <a:t>até </a:t>
            </a:r>
            <a:r>
              <a:rPr lang="pt-BR" altLang="pt-BR"/>
              <a:t>5 </a:t>
            </a:r>
            <a:r>
              <a:rPr lang="pt-BR" altLang="pt-BR" b="1"/>
              <a:t>faça</a:t>
            </a:r>
          </a:p>
          <a:p>
            <a:pPr eaLnBrk="1" hangingPunct="1"/>
            <a:r>
              <a:rPr lang="pt-BR" altLang="pt-BR" b="1"/>
              <a:t>	se </a:t>
            </a:r>
            <a:r>
              <a:rPr lang="pt-BR" altLang="pt-BR"/>
              <a:t>nota[i] &gt; media </a:t>
            </a:r>
            <a:r>
              <a:rPr lang="pt-BR" altLang="pt-BR" b="1"/>
              <a:t>então</a:t>
            </a:r>
          </a:p>
          <a:p>
            <a:pPr eaLnBrk="1" hangingPunct="1"/>
            <a:r>
              <a:rPr lang="pt-BR" altLang="pt-BR"/>
              <a:t>	qtd ← qtd + 1</a:t>
            </a:r>
          </a:p>
          <a:p>
            <a:pPr eaLnBrk="1" hangingPunct="1"/>
            <a:r>
              <a:rPr lang="pt-BR" altLang="pt-BR" b="1"/>
              <a:t>	fim se</a:t>
            </a:r>
          </a:p>
          <a:p>
            <a:pPr eaLnBrk="1" hangingPunct="1"/>
            <a:r>
              <a:rPr lang="pt-BR" altLang="pt-BR" b="1"/>
              <a:t>	fim para</a:t>
            </a:r>
          </a:p>
          <a:p>
            <a:pPr eaLnBrk="1" hangingPunct="1"/>
            <a:r>
              <a:rPr lang="pt-BR" altLang="pt-BR" b="1"/>
              <a:t>	Escreva </a:t>
            </a:r>
            <a:r>
              <a:rPr lang="pt-BR" altLang="pt-BR"/>
              <a:t>qtd</a:t>
            </a:r>
          </a:p>
          <a:p>
            <a:pPr eaLnBrk="1" hangingPunct="1"/>
            <a:r>
              <a:rPr lang="pt-BR" altLang="pt-BR" b="1"/>
              <a:t>fim</a:t>
            </a:r>
            <a:endParaRPr lang="pt-BR" altLang="pt-BR"/>
          </a:p>
        </p:txBody>
      </p:sp>
      <p:sp>
        <p:nvSpPr>
          <p:cNvPr id="18438" name="Espaço Reservado para Conteúdo 2"/>
          <p:cNvSpPr txBox="1">
            <a:spLocks/>
          </p:cNvSpPr>
          <p:nvPr/>
        </p:nvSpPr>
        <p:spPr bwMode="auto">
          <a:xfrm>
            <a:off x="4716463" y="993775"/>
            <a:ext cx="39592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itchFamily="2" charset="2"/>
              <a:buChar char=""/>
              <a:defRPr sz="2400">
                <a:solidFill>
                  <a:schemeClr val="tx1"/>
                </a:solidFill>
                <a:latin typeface="Century Schoolbook" pitchFamily="18" charset="0"/>
              </a:defRPr>
            </a:lvl1pPr>
            <a:lvl2pPr marL="639763" indent="-273050">
              <a:spcBef>
                <a:spcPct val="20000"/>
              </a:spcBef>
              <a:buClr>
                <a:schemeClr val="accent1"/>
              </a:buClr>
              <a:buSzPct val="80000"/>
              <a:buFont typeface="Wingdings 2" pitchFamily="18" charset="2"/>
              <a:buChar char=""/>
              <a:defRPr sz="2100">
                <a:solidFill>
                  <a:schemeClr val="tx1"/>
                </a:solidFill>
                <a:latin typeface="Century Schoolbook" pitchFamily="18" charset="0"/>
              </a:defRPr>
            </a:lvl2pPr>
            <a:lvl3pPr indent="-182563">
              <a:spcBef>
                <a:spcPct val="20000"/>
              </a:spcBef>
              <a:buClr>
                <a:srgbClr val="E0752F"/>
              </a:buClr>
              <a:buSzPct val="60000"/>
              <a:buFont typeface="Wingdings" pitchFamily="2" charset="2"/>
              <a:buChar char=""/>
              <a:defRPr>
                <a:solidFill>
                  <a:schemeClr val="tx1"/>
                </a:solidFill>
                <a:latin typeface="Century Schoolbook" pitchFamily="18" charset="0"/>
              </a:defRPr>
            </a:lvl3pPr>
            <a:lvl4pPr marL="1187450" indent="-182563">
              <a:spcBef>
                <a:spcPct val="20000"/>
              </a:spcBef>
              <a:buClr>
                <a:srgbClr val="FEC3AE"/>
              </a:buClr>
              <a:buSzPct val="60000"/>
              <a:buFont typeface="Wingdings" pitchFamily="2" charset="2"/>
              <a:buChar char=""/>
              <a:defRPr>
                <a:solidFill>
                  <a:schemeClr val="tx1"/>
                </a:solidFill>
                <a:latin typeface="Century Schoolbook" pitchFamily="18" charset="0"/>
              </a:defRPr>
            </a:lvl4pPr>
            <a:lvl5pPr marL="1462088" indent="-182563">
              <a:spcBef>
                <a:spcPct val="20000"/>
              </a:spcBef>
              <a:buClr>
                <a:srgbClr val="BDCAE9"/>
              </a:buClr>
              <a:buSzPct val="68000"/>
              <a:buFont typeface="Wingdings 2" pitchFamily="18" charset="2"/>
              <a:buChar char=""/>
              <a:defRPr sz="1600">
                <a:solidFill>
                  <a:schemeClr val="tx1"/>
                </a:solidFill>
                <a:latin typeface="Century Schoolbook" pitchFamily="18" charset="0"/>
              </a:defRPr>
            </a:lvl5pPr>
            <a:lvl6pPr marL="1919288" indent="-182563" fontAlgn="base">
              <a:spcBef>
                <a:spcPct val="20000"/>
              </a:spcBef>
              <a:spcAft>
                <a:spcPct val="0"/>
              </a:spcAft>
              <a:buClr>
                <a:srgbClr val="BDCAE9"/>
              </a:buClr>
              <a:buSzPct val="68000"/>
              <a:buFont typeface="Wingdings 2" pitchFamily="18" charset="2"/>
              <a:buChar char=""/>
              <a:defRPr sz="1600">
                <a:solidFill>
                  <a:schemeClr val="tx1"/>
                </a:solidFill>
                <a:latin typeface="Century Schoolbook" pitchFamily="18" charset="0"/>
              </a:defRPr>
            </a:lvl6pPr>
            <a:lvl7pPr marL="2376488" indent="-182563" fontAlgn="base">
              <a:spcBef>
                <a:spcPct val="20000"/>
              </a:spcBef>
              <a:spcAft>
                <a:spcPct val="0"/>
              </a:spcAft>
              <a:buClr>
                <a:srgbClr val="BDCAE9"/>
              </a:buClr>
              <a:buSzPct val="68000"/>
              <a:buFont typeface="Wingdings 2" pitchFamily="18" charset="2"/>
              <a:buChar char=""/>
              <a:defRPr sz="1600">
                <a:solidFill>
                  <a:schemeClr val="tx1"/>
                </a:solidFill>
                <a:latin typeface="Century Schoolbook" pitchFamily="18" charset="0"/>
              </a:defRPr>
            </a:lvl7pPr>
            <a:lvl8pPr marL="2833688" indent="-182563" fontAlgn="base">
              <a:spcBef>
                <a:spcPct val="20000"/>
              </a:spcBef>
              <a:spcAft>
                <a:spcPct val="0"/>
              </a:spcAft>
              <a:buClr>
                <a:srgbClr val="BDCAE9"/>
              </a:buClr>
              <a:buSzPct val="68000"/>
              <a:buFont typeface="Wingdings 2" pitchFamily="18" charset="2"/>
              <a:buChar char=""/>
              <a:defRPr sz="1600">
                <a:solidFill>
                  <a:schemeClr val="tx1"/>
                </a:solidFill>
                <a:latin typeface="Century Schoolbook" pitchFamily="18" charset="0"/>
              </a:defRPr>
            </a:lvl8pPr>
            <a:lvl9pPr marL="3290888" indent="-182563" fontAlgn="base">
              <a:spcBef>
                <a:spcPct val="20000"/>
              </a:spcBef>
              <a:spcAft>
                <a:spcPct val="0"/>
              </a:spcAft>
              <a:buClr>
                <a:srgbClr val="BDCAE9"/>
              </a:buClr>
              <a:buSzPct val="68000"/>
              <a:buFont typeface="Wingdings 2" pitchFamily="18" charset="2"/>
              <a:buChar char=""/>
              <a:defRPr sz="1600">
                <a:solidFill>
                  <a:schemeClr val="tx1"/>
                </a:solidFill>
                <a:latin typeface="Century Schoolbook" pitchFamily="18" charset="0"/>
              </a:defRPr>
            </a:lvl9pPr>
          </a:lstStyle>
          <a:p>
            <a:pPr eaLnBrk="0" hangingPunct="0"/>
            <a:r>
              <a:rPr lang="pt-BR" altLang="pt-BR"/>
              <a:t>A solução seria:?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68313" y="981075"/>
            <a:ext cx="7467600" cy="1943100"/>
          </a:xfrm>
        </p:spPr>
        <p:txBody>
          <a:bodyPr/>
          <a:lstStyle/>
          <a:p>
            <a:r>
              <a:rPr lang="pt-BR" altLang="pt-BR" smtClean="0"/>
              <a:t>Inicialização</a:t>
            </a:r>
          </a:p>
          <a:p>
            <a:pPr lvl="1"/>
            <a:r>
              <a:rPr lang="pt-BR" altLang="pt-BR" smtClean="0"/>
              <a:t>A inicialização dos valores atribuídos aos elementos de um vetor pode ser feita no momento da sua declaração, exemplo:</a:t>
            </a:r>
          </a:p>
        </p:txBody>
      </p:sp>
      <p:sp>
        <p:nvSpPr>
          <p:cNvPr id="583682" name="Rectangle 2"/>
          <p:cNvSpPr>
            <a:spLocks noGrp="1" noChangeArrowheads="1"/>
          </p:cNvSpPr>
          <p:nvPr>
            <p:ph type="title"/>
          </p:nvPr>
        </p:nvSpPr>
        <p:spPr>
          <a:xfrm>
            <a:off x="457200" y="274638"/>
            <a:ext cx="7467600" cy="633412"/>
          </a:xfrm>
        </p:spPr>
        <p:txBody>
          <a:bodyPr/>
          <a:lstStyle/>
          <a:p>
            <a:pPr fontAlgn="auto">
              <a:spcAft>
                <a:spcPts val="0"/>
              </a:spcAft>
              <a:defRPr/>
            </a:pPr>
            <a:r>
              <a:rPr lang="pt-BR" sz="3500" dirty="0" smtClean="0"/>
              <a:t>Vetores</a:t>
            </a:r>
            <a:endParaRPr lang="pt-BR" sz="3500" dirty="0"/>
          </a:p>
        </p:txBody>
      </p:sp>
      <p:sp>
        <p:nvSpPr>
          <p:cNvPr id="583684" name="Rectangle 4"/>
          <p:cNvSpPr>
            <a:spLocks noChangeArrowheads="1"/>
          </p:cNvSpPr>
          <p:nvPr/>
        </p:nvSpPr>
        <p:spPr bwMode="auto">
          <a:xfrm>
            <a:off x="179388" y="2781300"/>
            <a:ext cx="8424862" cy="2520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buClr>
                <a:schemeClr val="tx2"/>
              </a:buClr>
              <a:buSzPct val="70000"/>
            </a:pPr>
            <a:r>
              <a:rPr lang="pt-BR" altLang="pt-BR" sz="2000">
                <a:latin typeface="Courier New" pitchFamily="49" charset="0"/>
                <a:cs typeface="Times New Roman" pitchFamily="18" charset="0"/>
              </a:rPr>
              <a:t>Algoritmo Principal ( )  </a:t>
            </a:r>
          </a:p>
          <a:p>
            <a:pPr eaLnBrk="1" hangingPunct="1">
              <a:buClr>
                <a:schemeClr val="tx2"/>
              </a:buClr>
              <a:buSzPct val="70000"/>
            </a:pPr>
            <a:r>
              <a:rPr lang="pt-BR" altLang="pt-BR" sz="2000">
                <a:latin typeface="Courier New" pitchFamily="49" charset="0"/>
                <a:cs typeface="Times New Roman" pitchFamily="18" charset="0"/>
              </a:rPr>
              <a:t>	inteiro: i, vetor[10] = {1, 2, 3, 4, 5, 6, 7, 8, 9, 0}; </a:t>
            </a:r>
          </a:p>
          <a:p>
            <a:pPr eaLnBrk="1" hangingPunct="1">
              <a:buClr>
                <a:schemeClr val="tx2"/>
              </a:buClr>
              <a:buSzPct val="70000"/>
            </a:pPr>
            <a:r>
              <a:rPr lang="pt-BR" altLang="pt-BR" sz="2000">
                <a:latin typeface="Courier New" pitchFamily="49" charset="0"/>
                <a:cs typeface="Times New Roman" pitchFamily="18" charset="0"/>
              </a:rPr>
              <a:t>	Para (i = 0; i &lt; 10;)</a:t>
            </a:r>
          </a:p>
          <a:p>
            <a:pPr eaLnBrk="1" hangingPunct="1">
              <a:buClr>
                <a:schemeClr val="tx2"/>
              </a:buClr>
              <a:buSzPct val="70000"/>
            </a:pPr>
            <a:r>
              <a:rPr lang="pt-BR" altLang="pt-BR" sz="2000">
                <a:latin typeface="Courier New" pitchFamily="49" charset="0"/>
                <a:cs typeface="Times New Roman" pitchFamily="18" charset="0"/>
              </a:rPr>
              <a:t>		Escreva (vetor[i]);</a:t>
            </a:r>
          </a:p>
          <a:p>
            <a:pPr eaLnBrk="1" hangingPunct="1">
              <a:buClr>
                <a:schemeClr val="tx2"/>
              </a:buClr>
              <a:buSzPct val="70000"/>
            </a:pPr>
            <a:r>
              <a:rPr lang="pt-BR" altLang="pt-BR" sz="2000">
                <a:latin typeface="Courier New" pitchFamily="49" charset="0"/>
                <a:cs typeface="Times New Roman" pitchFamily="18" charset="0"/>
              </a:rPr>
              <a:t>		I := i +1</a:t>
            </a:r>
          </a:p>
          <a:p>
            <a:pPr eaLnBrk="1" hangingPunct="1">
              <a:buClr>
                <a:schemeClr val="tx2"/>
              </a:buClr>
              <a:buSzPct val="70000"/>
            </a:pPr>
            <a:r>
              <a:rPr lang="pt-BR" altLang="pt-BR" sz="2000">
                <a:latin typeface="Courier New" pitchFamily="49" charset="0"/>
                <a:cs typeface="Times New Roman" pitchFamily="18" charset="0"/>
              </a:rPr>
              <a:t>  Fim Para</a:t>
            </a:r>
          </a:p>
          <a:p>
            <a:pPr eaLnBrk="1" hangingPunct="1">
              <a:buClr>
                <a:schemeClr val="tx2"/>
              </a:buClr>
              <a:buSzPct val="70000"/>
            </a:pPr>
            <a:endParaRPr lang="pt-BR" altLang="pt-BR" sz="2000">
              <a:latin typeface="Courier New" pitchFamily="49"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Effect transition="in" filter="dissolve">
                                      <p:cBhvr>
                                        <p:cTn id="7" dur="500"/>
                                        <p:tgtEl>
                                          <p:spTgt spid="583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61975"/>
          </a:xfrm>
        </p:spPr>
        <p:txBody>
          <a:bodyPr/>
          <a:lstStyle/>
          <a:p>
            <a:pPr>
              <a:defRPr/>
            </a:pPr>
            <a:r>
              <a:rPr lang="pt-BR" dirty="0" smtClean="0"/>
              <a:t>Vetores – Exercício 1</a:t>
            </a:r>
            <a:endParaRPr lang="pt-BR" dirty="0"/>
          </a:p>
        </p:txBody>
      </p:sp>
      <p:sp>
        <p:nvSpPr>
          <p:cNvPr id="20483" name="Espaço Reservado para Conteúdo 2"/>
          <p:cNvSpPr>
            <a:spLocks noGrp="1"/>
          </p:cNvSpPr>
          <p:nvPr>
            <p:ph sz="quarter" idx="1"/>
          </p:nvPr>
        </p:nvSpPr>
        <p:spPr>
          <a:xfrm>
            <a:off x="323850" y="1268413"/>
            <a:ext cx="8135938" cy="2665412"/>
          </a:xfrm>
        </p:spPr>
        <p:txBody>
          <a:bodyPr/>
          <a:lstStyle/>
          <a:p>
            <a:r>
              <a:rPr lang="pt-BR" altLang="pt-BR" smtClean="0"/>
              <a:t>Escreva um algoritmo que: Leia 10 valores inteiros e armazene em um vetor (A). Crie um segundo vetor (B) do mesmo tipo onde os elementos de índice par são uma cópia do elemento correspondente em A, e os elementos de índice ímpar são o valor correspondente em A multiplicados por 5. Ao final, mostre o conteúdo dos dois vetores 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633412"/>
          </a:xfrm>
        </p:spPr>
        <p:txBody>
          <a:bodyPr/>
          <a:lstStyle/>
          <a:p>
            <a:pPr>
              <a:defRPr/>
            </a:pPr>
            <a:r>
              <a:rPr lang="pt-BR" dirty="0" smtClean="0"/>
              <a:t>Solução Exercício 1</a:t>
            </a:r>
            <a:endParaRPr lang="pt-BR" dirty="0"/>
          </a:p>
        </p:txBody>
      </p:sp>
      <p:sp>
        <p:nvSpPr>
          <p:cNvPr id="21507" name="Retângulo 4"/>
          <p:cNvSpPr>
            <a:spLocks noChangeArrowheads="1"/>
          </p:cNvSpPr>
          <p:nvPr/>
        </p:nvSpPr>
        <p:spPr bwMode="auto">
          <a:xfrm>
            <a:off x="684213" y="1268413"/>
            <a:ext cx="5111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a:t>Variáveis  inteiro: i, A[10], B [10]</a:t>
            </a:r>
          </a:p>
          <a:p>
            <a:pPr eaLnBrk="1" hangingPunct="1"/>
            <a:r>
              <a:rPr lang="pt-BR" altLang="pt-BR"/>
              <a:t>inicio</a:t>
            </a:r>
          </a:p>
          <a:p>
            <a:pPr eaLnBrk="1" hangingPunct="1"/>
            <a:r>
              <a:rPr lang="pt-BR" altLang="pt-BR"/>
              <a:t>      para i ← 1 até 10 repetir</a:t>
            </a:r>
          </a:p>
          <a:p>
            <a:pPr eaLnBrk="1" hangingPunct="1"/>
            <a:r>
              <a:rPr lang="pt-BR" altLang="pt-BR"/>
              <a:t>        Leia A([i])</a:t>
            </a:r>
          </a:p>
          <a:p>
            <a:pPr eaLnBrk="1" hangingPunct="1"/>
            <a:r>
              <a:rPr lang="pt-BR" altLang="pt-BR"/>
              <a:t>      fim para</a:t>
            </a:r>
          </a:p>
          <a:p>
            <a:pPr eaLnBrk="1" hangingPunct="1"/>
            <a:r>
              <a:rPr lang="pt-BR" altLang="pt-BR"/>
              <a:t>	para i ← 1 até 10 faça</a:t>
            </a:r>
          </a:p>
          <a:p>
            <a:pPr eaLnBrk="1" hangingPunct="1"/>
            <a:r>
              <a:rPr lang="pt-BR" altLang="pt-BR"/>
              <a:t>	     se mod([i,2]) = 0 então</a:t>
            </a:r>
          </a:p>
          <a:p>
            <a:pPr eaLnBrk="1" hangingPunct="1"/>
            <a:r>
              <a:rPr lang="pt-BR" altLang="pt-BR"/>
              <a:t>		B(i) ← A(i)</a:t>
            </a:r>
          </a:p>
          <a:p>
            <a:pPr eaLnBrk="1" hangingPunct="1"/>
            <a:r>
              <a:rPr lang="pt-BR" altLang="pt-BR"/>
              <a:t>	          senão</a:t>
            </a:r>
          </a:p>
          <a:p>
            <a:pPr eaLnBrk="1" hangingPunct="1"/>
            <a:r>
              <a:rPr lang="pt-BR" altLang="pt-BR"/>
              <a:t>		B(i) ← 5 * A(i)</a:t>
            </a:r>
          </a:p>
          <a:p>
            <a:pPr eaLnBrk="1" hangingPunct="1"/>
            <a:r>
              <a:rPr lang="pt-BR" altLang="pt-BR"/>
              <a:t>	      fim se</a:t>
            </a:r>
          </a:p>
          <a:p>
            <a:pPr eaLnBrk="1" hangingPunct="1"/>
            <a:r>
              <a:rPr lang="pt-BR" altLang="pt-BR"/>
              <a:t>	fim para</a:t>
            </a:r>
          </a:p>
          <a:p>
            <a:pPr eaLnBrk="1" hangingPunct="1"/>
            <a:r>
              <a:rPr lang="pt-BR" altLang="pt-BR"/>
              <a:t>          para i ← 1 até 10 repetir</a:t>
            </a:r>
          </a:p>
          <a:p>
            <a:pPr eaLnBrk="1" hangingPunct="1"/>
            <a:r>
              <a:rPr lang="pt-BR" altLang="pt-BR"/>
              <a:t>	Escreva A([i]), B([i])</a:t>
            </a:r>
          </a:p>
          <a:p>
            <a:pPr eaLnBrk="1" hangingPunct="1"/>
            <a:r>
              <a:rPr lang="pt-BR" altLang="pt-BR"/>
              <a:t>          fim para</a:t>
            </a:r>
          </a:p>
          <a:p>
            <a:pPr eaLnBrk="1" hangingPunct="1"/>
            <a:r>
              <a:rPr lang="pt-BR" altLang="pt-BR"/>
              <a:t>fim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633412"/>
          </a:xfrm>
        </p:spPr>
        <p:txBody>
          <a:bodyPr/>
          <a:lstStyle/>
          <a:p>
            <a:pPr>
              <a:defRPr/>
            </a:pPr>
            <a:r>
              <a:rPr lang="pt-BR" dirty="0" smtClean="0"/>
              <a:t>Vetores - Exercício 2  </a:t>
            </a:r>
            <a:endParaRPr lang="pt-BR" dirty="0"/>
          </a:p>
        </p:txBody>
      </p:sp>
      <p:sp>
        <p:nvSpPr>
          <p:cNvPr id="22531" name="Espaço Reservado para Conteúdo 2"/>
          <p:cNvSpPr>
            <a:spLocks noGrp="1"/>
          </p:cNvSpPr>
          <p:nvPr>
            <p:ph sz="quarter" idx="1"/>
          </p:nvPr>
        </p:nvSpPr>
        <p:spPr>
          <a:xfrm>
            <a:off x="395288" y="1268413"/>
            <a:ext cx="8291512" cy="2693987"/>
          </a:xfrm>
        </p:spPr>
        <p:txBody>
          <a:bodyPr/>
          <a:lstStyle/>
          <a:p>
            <a:r>
              <a:rPr lang="pt-BR" altLang="pt-BR" smtClean="0"/>
              <a:t>Escreva um algoritmo que: Leia 100 valores reais e armazene em um vetor (A). Crie um segundo vetor (B) do mesmo tipo mas com a metade do tamanho de A, onde o </a:t>
            </a:r>
            <a:r>
              <a:rPr lang="pt-BR" altLang="pt-BR" i="1" smtClean="0"/>
              <a:t>i</a:t>
            </a:r>
            <a:r>
              <a:rPr lang="pt-BR" altLang="pt-BR" smtClean="0"/>
              <a:t>-ésimo elemento de B é calculado como a soma do </a:t>
            </a:r>
            <a:r>
              <a:rPr lang="pt-BR" altLang="pt-BR" i="1" smtClean="0"/>
              <a:t>i</a:t>
            </a:r>
            <a:r>
              <a:rPr lang="pt-BR" altLang="pt-BR" smtClean="0"/>
              <a:t>-ésimo e do (100 − i + 1)-ésimo elemento de A. Ao final, mostre o conteúdo dos dois vetores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06437"/>
          </a:xfrm>
        </p:spPr>
        <p:txBody>
          <a:bodyPr/>
          <a:lstStyle/>
          <a:p>
            <a:pPr>
              <a:defRPr/>
            </a:pPr>
            <a:r>
              <a:rPr lang="pt-BR" dirty="0" smtClean="0"/>
              <a:t>Solução Exercício 2</a:t>
            </a:r>
            <a:endParaRPr lang="pt-BR" dirty="0"/>
          </a:p>
        </p:txBody>
      </p:sp>
      <p:sp>
        <p:nvSpPr>
          <p:cNvPr id="23555" name="Retângulo 3"/>
          <p:cNvSpPr>
            <a:spLocks noChangeArrowheads="1"/>
          </p:cNvSpPr>
          <p:nvPr/>
        </p:nvSpPr>
        <p:spPr bwMode="auto">
          <a:xfrm>
            <a:off x="395288" y="1270000"/>
            <a:ext cx="7272337"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a:t>Variáveis inteiro: i, A[100], B[50]</a:t>
            </a:r>
          </a:p>
          <a:p>
            <a:pPr eaLnBrk="1" hangingPunct="1"/>
            <a:r>
              <a:rPr lang="pt-BR" altLang="pt-BR"/>
              <a:t>inicio</a:t>
            </a:r>
          </a:p>
          <a:p>
            <a:pPr eaLnBrk="1" hangingPunct="1"/>
            <a:r>
              <a:rPr lang="pt-BR" altLang="pt-BR"/>
              <a:t>      para i ← 1 até 100 repetir</a:t>
            </a:r>
          </a:p>
          <a:p>
            <a:pPr eaLnBrk="1" hangingPunct="1"/>
            <a:r>
              <a:rPr lang="pt-BR" altLang="pt-BR"/>
              <a:t>      Leia A([i])</a:t>
            </a:r>
          </a:p>
          <a:p>
            <a:pPr eaLnBrk="1" hangingPunct="1"/>
            <a:r>
              <a:rPr lang="pt-BR" altLang="pt-BR"/>
              <a:t>      fim para</a:t>
            </a:r>
          </a:p>
          <a:p>
            <a:pPr eaLnBrk="1" hangingPunct="1"/>
            <a:r>
              <a:rPr lang="pt-BR" altLang="pt-BR"/>
              <a:t>          para i ← 1 até 50 repetir</a:t>
            </a:r>
          </a:p>
          <a:p>
            <a:pPr eaLnBrk="1" hangingPunct="1"/>
            <a:r>
              <a:rPr lang="pt-BR" altLang="pt-BR"/>
              <a:t>                B(i) ← A([i]) + A([100-i+1])</a:t>
            </a:r>
          </a:p>
          <a:p>
            <a:pPr eaLnBrk="1" hangingPunct="1"/>
            <a:r>
              <a:rPr lang="pt-BR" altLang="pt-BR"/>
              <a:t>          fim para</a:t>
            </a:r>
          </a:p>
          <a:p>
            <a:pPr eaLnBrk="1" hangingPunct="1"/>
            <a:r>
              <a:rPr lang="pt-BR" altLang="pt-BR"/>
              <a:t>	para i ← 1 até 100 repetir</a:t>
            </a:r>
          </a:p>
          <a:p>
            <a:pPr eaLnBrk="1" hangingPunct="1"/>
            <a:r>
              <a:rPr lang="pt-BR" altLang="pt-BR"/>
              <a:t>	      Escreva A([i])</a:t>
            </a:r>
          </a:p>
          <a:p>
            <a:pPr eaLnBrk="1" hangingPunct="1"/>
            <a:r>
              <a:rPr lang="pt-BR" altLang="pt-BR"/>
              <a:t>	fim para</a:t>
            </a:r>
          </a:p>
          <a:p>
            <a:pPr eaLnBrk="1" hangingPunct="1"/>
            <a:r>
              <a:rPr lang="pt-BR" altLang="pt-BR"/>
              <a:t>        para i ← 1 até 50 repetir</a:t>
            </a:r>
          </a:p>
          <a:p>
            <a:pPr eaLnBrk="1" hangingPunct="1"/>
            <a:r>
              <a:rPr lang="pt-BR" altLang="pt-BR"/>
              <a:t>               Escreva B([i])</a:t>
            </a:r>
          </a:p>
          <a:p>
            <a:pPr eaLnBrk="1" hangingPunct="1"/>
            <a:r>
              <a:rPr lang="pt-BR" altLang="pt-BR"/>
              <a:t>        fim para</a:t>
            </a:r>
          </a:p>
          <a:p>
            <a:pPr eaLnBrk="1" hangingPunct="1"/>
            <a:r>
              <a:rPr lang="pt-BR" altLang="pt-BR"/>
              <a:t>fim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179388" y="981075"/>
            <a:ext cx="8569325" cy="2519363"/>
          </a:xfrm>
        </p:spPr>
        <p:txBody>
          <a:bodyPr/>
          <a:lstStyle/>
          <a:p>
            <a:r>
              <a:rPr lang="pt-BR" altLang="pt-BR" smtClean="0"/>
              <a:t>Precisam de mais de um indexador para endereçamento de memória.</a:t>
            </a:r>
          </a:p>
          <a:p>
            <a:r>
              <a:rPr lang="pt-BR" altLang="pt-BR" smtClean="0"/>
              <a:t>Funciona como múltiplos vetores.</a:t>
            </a:r>
          </a:p>
          <a:p>
            <a:r>
              <a:rPr lang="pt-BR" altLang="pt-BR" smtClean="0"/>
              <a:t>Assemelha-se a um escaninho ou repartições agrupadas em uma adega, onde cada unidade armazena uma garrafa vinho.</a:t>
            </a:r>
          </a:p>
          <a:p>
            <a:endParaRPr lang="pt-BR" altLang="pt-BR" smtClean="0"/>
          </a:p>
          <a:p>
            <a:endParaRPr lang="pt-BR" altLang="pt-BR" smtClean="0"/>
          </a:p>
        </p:txBody>
      </p:sp>
      <p:sp>
        <p:nvSpPr>
          <p:cNvPr id="24579"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38EF19B8-CFA2-4075-AF50-339BB181B5B4}" type="slidenum">
              <a:rPr lang="pt-BR" altLang="en-US" sz="1200" b="0" smtClean="0">
                <a:latin typeface="Courier New" pitchFamily="49" charset="0"/>
              </a:rPr>
              <a:pPr algn="l" eaLnBrk="1" hangingPunct="1"/>
              <a:t>17</a:t>
            </a:fld>
            <a:endParaRPr lang="pt-BR" altLang="en-US" sz="1200" b="0" smtClean="0">
              <a:latin typeface="Courier New" pitchFamily="49" charset="0"/>
            </a:endParaRPr>
          </a:p>
        </p:txBody>
      </p:sp>
      <p:sp>
        <p:nvSpPr>
          <p:cNvPr id="591874" name="Rectangle 2"/>
          <p:cNvSpPr>
            <a:spLocks noGrp="1" noChangeArrowheads="1"/>
          </p:cNvSpPr>
          <p:nvPr>
            <p:ph type="title"/>
          </p:nvPr>
        </p:nvSpPr>
        <p:spPr>
          <a:xfrm>
            <a:off x="179388" y="274638"/>
            <a:ext cx="8496300" cy="706437"/>
          </a:xfrm>
        </p:spPr>
        <p:txBody>
          <a:bodyPr>
            <a:normAutofit fontScale="90000"/>
          </a:bodyPr>
          <a:lstStyle/>
          <a:p>
            <a:pPr fontAlgn="auto">
              <a:spcAft>
                <a:spcPts val="0"/>
              </a:spcAft>
              <a:defRPr/>
            </a:pPr>
            <a:r>
              <a:rPr lang="pt-BR" dirty="0" smtClean="0"/>
              <a:t>Variáveis </a:t>
            </a:r>
            <a:r>
              <a:rPr lang="pt-BR" dirty="0"/>
              <a:t>Compostas </a:t>
            </a:r>
            <a:r>
              <a:rPr lang="pt-BR" sz="3200" dirty="0"/>
              <a:t>Homogêneas </a:t>
            </a:r>
            <a:r>
              <a:rPr lang="pt-BR" dirty="0" smtClean="0"/>
              <a:t>Bidimensionais (Matrizes)</a:t>
            </a:r>
            <a:endParaRPr lang="pt-BR" dirty="0"/>
          </a:p>
        </p:txBody>
      </p:sp>
      <p:grpSp>
        <p:nvGrpSpPr>
          <p:cNvPr id="24581" name="Grupo 4"/>
          <p:cNvGrpSpPr>
            <a:grpSpLocks/>
          </p:cNvGrpSpPr>
          <p:nvPr/>
        </p:nvGrpSpPr>
        <p:grpSpPr bwMode="auto">
          <a:xfrm>
            <a:off x="952500" y="3284538"/>
            <a:ext cx="6788150" cy="3313112"/>
            <a:chOff x="953016" y="3284984"/>
            <a:chExt cx="6787186" cy="3312690"/>
          </a:xfrm>
        </p:grpSpPr>
        <p:grpSp>
          <p:nvGrpSpPr>
            <p:cNvPr id="24582" name="Grupo 1"/>
            <p:cNvGrpSpPr>
              <a:grpSpLocks/>
            </p:cNvGrpSpPr>
            <p:nvPr/>
          </p:nvGrpSpPr>
          <p:grpSpPr bwMode="auto">
            <a:xfrm>
              <a:off x="1403647" y="3717032"/>
              <a:ext cx="6336555" cy="2880642"/>
              <a:chOff x="1547813" y="3500438"/>
              <a:chExt cx="5616575" cy="2520950"/>
            </a:xfrm>
          </p:grpSpPr>
          <p:sp>
            <p:nvSpPr>
              <p:cNvPr id="24585" name="Rectangle 4"/>
              <p:cNvSpPr>
                <a:spLocks noChangeArrowheads="1"/>
              </p:cNvSpPr>
              <p:nvPr/>
            </p:nvSpPr>
            <p:spPr bwMode="auto">
              <a:xfrm>
                <a:off x="1547813" y="3500438"/>
                <a:ext cx="5616575" cy="2520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4586" name="Line 5"/>
              <p:cNvSpPr>
                <a:spLocks noChangeShapeType="1"/>
              </p:cNvSpPr>
              <p:nvPr/>
            </p:nvSpPr>
            <p:spPr bwMode="auto">
              <a:xfrm>
                <a:off x="1547813" y="3933825"/>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587" name="Line 6"/>
              <p:cNvSpPr>
                <a:spLocks noChangeShapeType="1"/>
              </p:cNvSpPr>
              <p:nvPr/>
            </p:nvSpPr>
            <p:spPr bwMode="auto">
              <a:xfrm>
                <a:off x="1547813" y="4365625"/>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588" name="Line 7"/>
              <p:cNvSpPr>
                <a:spLocks noChangeShapeType="1"/>
              </p:cNvSpPr>
              <p:nvPr/>
            </p:nvSpPr>
            <p:spPr bwMode="auto">
              <a:xfrm>
                <a:off x="1547813" y="4797425"/>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589" name="Line 8"/>
              <p:cNvSpPr>
                <a:spLocks noChangeShapeType="1"/>
              </p:cNvSpPr>
              <p:nvPr/>
            </p:nvSpPr>
            <p:spPr bwMode="auto">
              <a:xfrm>
                <a:off x="1547813" y="5229225"/>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590" name="Line 9"/>
              <p:cNvSpPr>
                <a:spLocks noChangeShapeType="1"/>
              </p:cNvSpPr>
              <p:nvPr/>
            </p:nvSpPr>
            <p:spPr bwMode="auto">
              <a:xfrm>
                <a:off x="1547813" y="5589588"/>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591" name="Line 10"/>
              <p:cNvSpPr>
                <a:spLocks noChangeShapeType="1"/>
              </p:cNvSpPr>
              <p:nvPr/>
            </p:nvSpPr>
            <p:spPr bwMode="auto">
              <a:xfrm>
                <a:off x="4356100" y="3500438"/>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592" name="Line 11"/>
              <p:cNvSpPr>
                <a:spLocks noChangeShapeType="1"/>
              </p:cNvSpPr>
              <p:nvPr/>
            </p:nvSpPr>
            <p:spPr bwMode="auto">
              <a:xfrm>
                <a:off x="2916238" y="3500438"/>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593" name="Line 12"/>
              <p:cNvSpPr>
                <a:spLocks noChangeShapeType="1"/>
              </p:cNvSpPr>
              <p:nvPr/>
            </p:nvSpPr>
            <p:spPr bwMode="auto">
              <a:xfrm>
                <a:off x="5867400" y="3500438"/>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594" name="Rectangle 13"/>
              <p:cNvSpPr>
                <a:spLocks noChangeArrowheads="1"/>
              </p:cNvSpPr>
              <p:nvPr/>
            </p:nvSpPr>
            <p:spPr bwMode="auto">
              <a:xfrm>
                <a:off x="1547813" y="3500438"/>
                <a:ext cx="1368425" cy="2520950"/>
              </a:xfrm>
              <a:prstGeom prst="rect">
                <a:avLst/>
              </a:prstGeom>
              <a:solidFill>
                <a:srgbClr val="E7FD63">
                  <a:alpha val="45097"/>
                </a:srgbClr>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4595" name="Rectangle 14"/>
              <p:cNvSpPr>
                <a:spLocks noChangeArrowheads="1"/>
              </p:cNvSpPr>
              <p:nvPr/>
            </p:nvSpPr>
            <p:spPr bwMode="auto">
              <a:xfrm>
                <a:off x="2916238" y="3500438"/>
                <a:ext cx="1439862" cy="2520950"/>
              </a:xfrm>
              <a:prstGeom prst="rect">
                <a:avLst/>
              </a:prstGeom>
              <a:solidFill>
                <a:srgbClr val="CCFFCC">
                  <a:alpha val="45097"/>
                </a:srgbClr>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4596" name="Rectangle 15"/>
              <p:cNvSpPr>
                <a:spLocks noChangeArrowheads="1"/>
              </p:cNvSpPr>
              <p:nvPr/>
            </p:nvSpPr>
            <p:spPr bwMode="auto">
              <a:xfrm>
                <a:off x="4356100" y="3500438"/>
                <a:ext cx="1511300" cy="2520950"/>
              </a:xfrm>
              <a:prstGeom prst="rect">
                <a:avLst/>
              </a:prstGeom>
              <a:solidFill>
                <a:srgbClr val="FFC1C1">
                  <a:alpha val="45097"/>
                </a:srgbClr>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4597" name="Rectangle 16"/>
              <p:cNvSpPr>
                <a:spLocks noChangeArrowheads="1"/>
              </p:cNvSpPr>
              <p:nvPr/>
            </p:nvSpPr>
            <p:spPr bwMode="auto">
              <a:xfrm>
                <a:off x="1547813" y="3500438"/>
                <a:ext cx="4319587" cy="25209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grpSp>
        <p:sp>
          <p:nvSpPr>
            <p:cNvPr id="24583" name="CaixaDeTexto 2"/>
            <p:cNvSpPr txBox="1">
              <a:spLocks noChangeArrowheads="1"/>
            </p:cNvSpPr>
            <p:nvPr/>
          </p:nvSpPr>
          <p:spPr bwMode="auto">
            <a:xfrm>
              <a:off x="2771800" y="3284984"/>
              <a:ext cx="33641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pt-BR" altLang="pt-BR"/>
                <a:t>Linha</a:t>
              </a:r>
            </a:p>
          </p:txBody>
        </p:sp>
        <p:sp>
          <p:nvSpPr>
            <p:cNvPr id="4" name="CaixaDeTexto 3"/>
            <p:cNvSpPr txBox="1"/>
            <p:nvPr/>
          </p:nvSpPr>
          <p:spPr>
            <a:xfrm>
              <a:off x="953016" y="4005064"/>
              <a:ext cx="738664" cy="2160240"/>
            </a:xfrm>
            <a:prstGeom prst="rect">
              <a:avLst/>
            </a:prstGeom>
            <a:noFill/>
          </p:spPr>
          <p:txBody>
            <a:bodyPr vert="vert270">
              <a:spAutoFit/>
            </a:bodyPr>
            <a:lstStyle/>
            <a:p>
              <a:pPr algn="ctr">
                <a:defRPr/>
              </a:pPr>
              <a:r>
                <a:rPr lang="pt-BR" dirty="0">
                  <a:cs typeface="Arial" charset="0"/>
                </a:rPr>
                <a:t>Coluna</a:t>
              </a:r>
              <a:endParaRPr lang="pt-BR" dirty="0">
                <a:cs typeface="Arial"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250825" y="1052513"/>
            <a:ext cx="8497888" cy="5329237"/>
          </a:xfrm>
        </p:spPr>
        <p:txBody>
          <a:bodyPr/>
          <a:lstStyle/>
          <a:p>
            <a:r>
              <a:rPr lang="pt-BR" altLang="pt-BR" sz="2600" smtClean="0"/>
              <a:t>Matrizes</a:t>
            </a:r>
          </a:p>
          <a:p>
            <a:pPr lvl="1"/>
            <a:r>
              <a:rPr lang="pt-BR" altLang="pt-BR" sz="2200" smtClean="0"/>
              <a:t>Uma matriz pode ser definida como um conjunto de vetores, onde cada posição determina um outro vetor (matriz). </a:t>
            </a:r>
          </a:p>
          <a:p>
            <a:pPr lvl="1"/>
            <a:r>
              <a:rPr lang="pt-BR" altLang="pt-BR" sz="2200" smtClean="0"/>
              <a:t>A intersecção das linhas e colunas formam as células de armazenamento.</a:t>
            </a:r>
          </a:p>
          <a:p>
            <a:pPr lvl="1"/>
            <a:r>
              <a:rPr lang="pt-BR" altLang="pt-BR" sz="2200" smtClean="0"/>
              <a:t>Uma Matriz </a:t>
            </a:r>
            <a:r>
              <a:rPr lang="pt-BR" altLang="pt-BR" sz="2200" b="1" smtClean="0"/>
              <a:t>convencional</a:t>
            </a:r>
            <a:r>
              <a:rPr lang="pt-BR" altLang="pt-BR" sz="2200" smtClean="0"/>
              <a:t> é uma estrutura de dados homogênea bidimensional.</a:t>
            </a:r>
          </a:p>
          <a:p>
            <a:pPr lvl="2"/>
            <a:r>
              <a:rPr lang="pt-BR" altLang="pt-BR" sz="1900" smtClean="0"/>
              <a:t>As Matrizes podem ser multidimensional;</a:t>
            </a:r>
          </a:p>
          <a:p>
            <a:pPr lvl="1"/>
            <a:r>
              <a:rPr lang="pt-BR" altLang="pt-BR" sz="2200" smtClean="0"/>
              <a:t>Sintaxe: tipo: &lt;nome_da_matriz&gt; [tamanho1][tamanho2];</a:t>
            </a:r>
          </a:p>
          <a:p>
            <a:pPr lvl="1"/>
            <a:r>
              <a:rPr lang="pt-BR" altLang="pt-BR" sz="2200" smtClean="0"/>
              <a:t>Onde: tamanho1 representa o número de linhas da matriz e tamanho2 o número de colunas.</a:t>
            </a:r>
          </a:p>
          <a:p>
            <a:pPr lvl="1"/>
            <a:r>
              <a:rPr lang="pt-BR" altLang="pt-BR" sz="2200" smtClean="0"/>
              <a:t>As duas dimensões são, respectivamente, as linhas e as colunas da matriz.</a:t>
            </a:r>
          </a:p>
        </p:txBody>
      </p:sp>
      <p:sp>
        <p:nvSpPr>
          <p:cNvPr id="25603"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0655CC37-7D3B-4BB4-83D2-93A4FD4134A9}" type="slidenum">
              <a:rPr lang="pt-BR" altLang="en-US" sz="1200" b="0" smtClean="0">
                <a:latin typeface="Courier New" pitchFamily="49" charset="0"/>
              </a:rPr>
              <a:pPr algn="l" eaLnBrk="1" hangingPunct="1"/>
              <a:t>18</a:t>
            </a:fld>
            <a:endParaRPr lang="pt-BR" altLang="en-US" sz="1200" b="0" smtClean="0">
              <a:latin typeface="Courier New" pitchFamily="49" charset="0"/>
            </a:endParaRPr>
          </a:p>
        </p:txBody>
      </p:sp>
      <p:sp>
        <p:nvSpPr>
          <p:cNvPr id="594946" name="Rectangle 2"/>
          <p:cNvSpPr>
            <a:spLocks noGrp="1" noChangeArrowheads="1"/>
          </p:cNvSpPr>
          <p:nvPr>
            <p:ph type="title"/>
          </p:nvPr>
        </p:nvSpPr>
        <p:spPr>
          <a:xfrm>
            <a:off x="179388" y="274638"/>
            <a:ext cx="8785225" cy="561975"/>
          </a:xfrm>
        </p:spPr>
        <p:txBody>
          <a:bodyPr>
            <a:normAutofit fontScale="90000"/>
          </a:bodyPr>
          <a:lstStyle/>
          <a:p>
            <a:pPr fontAlgn="auto">
              <a:spcAft>
                <a:spcPts val="0"/>
              </a:spcAft>
              <a:defRPr/>
            </a:pPr>
            <a:r>
              <a:rPr lang="pt-BR" sz="2800" dirty="0"/>
              <a:t/>
            </a:r>
            <a:br>
              <a:rPr lang="pt-BR" sz="2800" dirty="0"/>
            </a:br>
            <a:r>
              <a:rPr lang="pt-BR" sz="2800" dirty="0" smtClean="0"/>
              <a:t>Variáveis </a:t>
            </a:r>
            <a:r>
              <a:rPr lang="pt-BR" sz="2800" dirty="0"/>
              <a:t>Compostas Bidimensionais (matrizes)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600200"/>
            <a:ext cx="7467600" cy="4873625"/>
          </a:xfrm>
        </p:spPr>
        <p:txBody>
          <a:bodyPr/>
          <a:lstStyle/>
          <a:p>
            <a:r>
              <a:rPr lang="pt-BR" altLang="pt-BR" smtClean="0"/>
              <a:t>Exemplo Matrizes</a:t>
            </a:r>
          </a:p>
        </p:txBody>
      </p:sp>
      <p:sp>
        <p:nvSpPr>
          <p:cNvPr id="26627"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E1BE213F-7C74-426E-B969-49D772B4BFE0}" type="slidenum">
              <a:rPr lang="pt-BR" altLang="en-US" sz="1200" b="0" smtClean="0">
                <a:latin typeface="Courier New" pitchFamily="49" charset="0"/>
              </a:rPr>
              <a:pPr algn="l" eaLnBrk="1" hangingPunct="1"/>
              <a:t>19</a:t>
            </a:fld>
            <a:endParaRPr lang="pt-BR" altLang="en-US" sz="1200" b="0" smtClean="0">
              <a:latin typeface="Courier New" pitchFamily="49" charset="0"/>
            </a:endParaRPr>
          </a:p>
        </p:txBody>
      </p:sp>
      <p:sp>
        <p:nvSpPr>
          <p:cNvPr id="592898" name="Rectangle 2"/>
          <p:cNvSpPr>
            <a:spLocks noGrp="1" noChangeArrowheads="1"/>
          </p:cNvSpPr>
          <p:nvPr>
            <p:ph type="title"/>
          </p:nvPr>
        </p:nvSpPr>
        <p:spPr>
          <a:xfrm>
            <a:off x="457200" y="274638"/>
            <a:ext cx="7467600" cy="561975"/>
          </a:xfrm>
        </p:spPr>
        <p:txBody>
          <a:bodyPr>
            <a:normAutofit fontScale="90000"/>
          </a:bodyPr>
          <a:lstStyle/>
          <a:p>
            <a:pPr fontAlgn="auto">
              <a:spcAft>
                <a:spcPts val="0"/>
              </a:spcAft>
              <a:defRPr/>
            </a:pPr>
            <a:r>
              <a:rPr lang="pt-BR" dirty="0"/>
              <a:t/>
            </a:r>
            <a:br>
              <a:rPr lang="pt-BR" dirty="0"/>
            </a:br>
            <a:r>
              <a:rPr lang="pt-BR" dirty="0" smtClean="0"/>
              <a:t>Variáveis </a:t>
            </a:r>
            <a:r>
              <a:rPr lang="pt-BR" dirty="0"/>
              <a:t>Compostas Bidimensionais</a:t>
            </a:r>
          </a:p>
        </p:txBody>
      </p:sp>
      <p:grpSp>
        <p:nvGrpSpPr>
          <p:cNvPr id="26629" name="Group 4"/>
          <p:cNvGrpSpPr>
            <a:grpSpLocks/>
          </p:cNvGrpSpPr>
          <p:nvPr/>
        </p:nvGrpSpPr>
        <p:grpSpPr bwMode="auto">
          <a:xfrm>
            <a:off x="2771775" y="2997200"/>
            <a:ext cx="2879725" cy="2808288"/>
            <a:chOff x="1610" y="1979"/>
            <a:chExt cx="1814" cy="1769"/>
          </a:xfrm>
        </p:grpSpPr>
        <p:sp>
          <p:nvSpPr>
            <p:cNvPr id="26634" name="Rectangle 5"/>
            <p:cNvSpPr>
              <a:spLocks noChangeArrowheads="1"/>
            </p:cNvSpPr>
            <p:nvPr/>
          </p:nvSpPr>
          <p:spPr bwMode="auto">
            <a:xfrm>
              <a:off x="1610" y="1979"/>
              <a:ext cx="1814" cy="1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grpSp>
          <p:nvGrpSpPr>
            <p:cNvPr id="26635" name="Group 6"/>
            <p:cNvGrpSpPr>
              <a:grpSpLocks/>
            </p:cNvGrpSpPr>
            <p:nvPr/>
          </p:nvGrpSpPr>
          <p:grpSpPr bwMode="auto">
            <a:xfrm>
              <a:off x="1837" y="1979"/>
              <a:ext cx="1361" cy="1769"/>
              <a:chOff x="1837" y="1979"/>
              <a:chExt cx="1361" cy="1633"/>
            </a:xfrm>
          </p:grpSpPr>
          <p:sp>
            <p:nvSpPr>
              <p:cNvPr id="26643" name="Line 7"/>
              <p:cNvSpPr>
                <a:spLocks noChangeShapeType="1"/>
              </p:cNvSpPr>
              <p:nvPr/>
            </p:nvSpPr>
            <p:spPr bwMode="auto">
              <a:xfrm>
                <a:off x="2517"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4" name="Line 8"/>
              <p:cNvSpPr>
                <a:spLocks noChangeShapeType="1"/>
              </p:cNvSpPr>
              <p:nvPr/>
            </p:nvSpPr>
            <p:spPr bwMode="auto">
              <a:xfrm>
                <a:off x="2064"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5" name="Line 9"/>
              <p:cNvSpPr>
                <a:spLocks noChangeShapeType="1"/>
              </p:cNvSpPr>
              <p:nvPr/>
            </p:nvSpPr>
            <p:spPr bwMode="auto">
              <a:xfrm>
                <a:off x="2971"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6" name="Line 10"/>
              <p:cNvSpPr>
                <a:spLocks noChangeShapeType="1"/>
              </p:cNvSpPr>
              <p:nvPr/>
            </p:nvSpPr>
            <p:spPr bwMode="auto">
              <a:xfrm>
                <a:off x="3198"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7" name="Line 11"/>
              <p:cNvSpPr>
                <a:spLocks noChangeShapeType="1"/>
              </p:cNvSpPr>
              <p:nvPr/>
            </p:nvSpPr>
            <p:spPr bwMode="auto">
              <a:xfrm>
                <a:off x="2744"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8" name="Line 12"/>
              <p:cNvSpPr>
                <a:spLocks noChangeShapeType="1"/>
              </p:cNvSpPr>
              <p:nvPr/>
            </p:nvSpPr>
            <p:spPr bwMode="auto">
              <a:xfrm>
                <a:off x="2290"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9" name="Line 13"/>
              <p:cNvSpPr>
                <a:spLocks noChangeShapeType="1"/>
              </p:cNvSpPr>
              <p:nvPr/>
            </p:nvSpPr>
            <p:spPr bwMode="auto">
              <a:xfrm>
                <a:off x="1837"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26636" name="Line 14"/>
            <p:cNvSpPr>
              <a:spLocks noChangeShapeType="1"/>
            </p:cNvSpPr>
            <p:nvPr/>
          </p:nvSpPr>
          <p:spPr bwMode="auto">
            <a:xfrm>
              <a:off x="1610" y="2205"/>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37" name="Line 15"/>
            <p:cNvSpPr>
              <a:spLocks noChangeShapeType="1"/>
            </p:cNvSpPr>
            <p:nvPr/>
          </p:nvSpPr>
          <p:spPr bwMode="auto">
            <a:xfrm>
              <a:off x="1610" y="2432"/>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38" name="Line 16"/>
            <p:cNvSpPr>
              <a:spLocks noChangeShapeType="1"/>
            </p:cNvSpPr>
            <p:nvPr/>
          </p:nvSpPr>
          <p:spPr bwMode="auto">
            <a:xfrm>
              <a:off x="1610" y="2659"/>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39" name="Line 17"/>
            <p:cNvSpPr>
              <a:spLocks noChangeShapeType="1"/>
            </p:cNvSpPr>
            <p:nvPr/>
          </p:nvSpPr>
          <p:spPr bwMode="auto">
            <a:xfrm>
              <a:off x="1610" y="2886"/>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0" name="Line 18"/>
            <p:cNvSpPr>
              <a:spLocks noChangeShapeType="1"/>
            </p:cNvSpPr>
            <p:nvPr/>
          </p:nvSpPr>
          <p:spPr bwMode="auto">
            <a:xfrm>
              <a:off x="1610" y="3113"/>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1" name="Line 19"/>
            <p:cNvSpPr>
              <a:spLocks noChangeShapeType="1"/>
            </p:cNvSpPr>
            <p:nvPr/>
          </p:nvSpPr>
          <p:spPr bwMode="auto">
            <a:xfrm>
              <a:off x="1610" y="3339"/>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642" name="Line 20"/>
            <p:cNvSpPr>
              <a:spLocks noChangeShapeType="1"/>
            </p:cNvSpPr>
            <p:nvPr/>
          </p:nvSpPr>
          <p:spPr bwMode="auto">
            <a:xfrm>
              <a:off x="1610" y="3521"/>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26630" name="Text Box 21"/>
          <p:cNvSpPr txBox="1">
            <a:spLocks noChangeArrowheads="1"/>
          </p:cNvSpPr>
          <p:nvPr/>
        </p:nvSpPr>
        <p:spPr bwMode="auto">
          <a:xfrm>
            <a:off x="1187450" y="29972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a:latin typeface="Courier New" pitchFamily="49" charset="0"/>
              </a:rPr>
              <a:t>linhas</a:t>
            </a:r>
          </a:p>
        </p:txBody>
      </p:sp>
      <p:sp>
        <p:nvSpPr>
          <p:cNvPr id="26631" name="Line 22"/>
          <p:cNvSpPr>
            <a:spLocks noChangeShapeType="1"/>
          </p:cNvSpPr>
          <p:nvPr/>
        </p:nvSpPr>
        <p:spPr bwMode="auto">
          <a:xfrm>
            <a:off x="2987675" y="2636838"/>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6632" name="Line 23"/>
          <p:cNvSpPr>
            <a:spLocks noChangeShapeType="1"/>
          </p:cNvSpPr>
          <p:nvPr/>
        </p:nvSpPr>
        <p:spPr bwMode="auto">
          <a:xfrm>
            <a:off x="2266950" y="3213100"/>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6633" name="Text Box 24"/>
          <p:cNvSpPr txBox="1">
            <a:spLocks noChangeArrowheads="1"/>
          </p:cNvSpPr>
          <p:nvPr/>
        </p:nvSpPr>
        <p:spPr bwMode="auto">
          <a:xfrm>
            <a:off x="2484438" y="2276475"/>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a:latin typeface="Courier New" pitchFamily="49" charset="0"/>
              </a:rPr>
              <a:t>colunas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468313" y="1412875"/>
            <a:ext cx="8218487" cy="4873625"/>
          </a:xfrm>
        </p:spPr>
        <p:txBody>
          <a:bodyPr/>
          <a:lstStyle/>
          <a:p>
            <a:r>
              <a:rPr lang="pt-BR" altLang="pt-BR" smtClean="0"/>
              <a:t>Conjunto (coleção) de variáveis/valores de um mesmo tipo. </a:t>
            </a:r>
          </a:p>
          <a:p>
            <a:r>
              <a:rPr lang="pt-BR" altLang="pt-BR" smtClean="0"/>
              <a:t>Podem ser</a:t>
            </a:r>
          </a:p>
          <a:p>
            <a:pPr lvl="1"/>
            <a:r>
              <a:rPr lang="pt-BR" altLang="pt-BR" smtClean="0"/>
              <a:t>Unidimensionais (Vetores)</a:t>
            </a:r>
          </a:p>
          <a:p>
            <a:pPr lvl="1"/>
            <a:r>
              <a:rPr lang="pt-BR" altLang="pt-BR" smtClean="0"/>
              <a:t>Multidimensionais (Matrizes)</a:t>
            </a:r>
          </a:p>
          <a:p>
            <a:r>
              <a:rPr lang="pt-BR" altLang="pt-BR" smtClean="0"/>
              <a:t>Requerem o emprego de conceitos de estruturas de condições e repetições para serem manipuladas</a:t>
            </a:r>
          </a:p>
        </p:txBody>
      </p:sp>
      <p:sp>
        <p:nvSpPr>
          <p:cNvPr id="9219"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EF61BD50-FD15-4BDD-861C-51316B5856B5}" type="slidenum">
              <a:rPr lang="pt-BR" altLang="en-US" sz="1200" b="0" smtClean="0">
                <a:latin typeface="Courier New" pitchFamily="49" charset="0"/>
              </a:rPr>
              <a:pPr algn="l" eaLnBrk="1" hangingPunct="1"/>
              <a:t>2</a:t>
            </a:fld>
            <a:endParaRPr lang="pt-BR" altLang="en-US" sz="1200" b="0" smtClean="0">
              <a:latin typeface="Courier New" pitchFamily="49" charset="0"/>
            </a:endParaRPr>
          </a:p>
        </p:txBody>
      </p:sp>
      <p:sp>
        <p:nvSpPr>
          <p:cNvPr id="575490" name="Rectangle 2"/>
          <p:cNvSpPr>
            <a:spLocks noGrp="1" noChangeArrowheads="1"/>
          </p:cNvSpPr>
          <p:nvPr>
            <p:ph type="title"/>
          </p:nvPr>
        </p:nvSpPr>
        <p:spPr>
          <a:xfrm>
            <a:off x="457200" y="274638"/>
            <a:ext cx="7467600" cy="706437"/>
          </a:xfrm>
        </p:spPr>
        <p:txBody>
          <a:bodyPr>
            <a:normAutofit fontScale="90000"/>
          </a:bodyPr>
          <a:lstStyle/>
          <a:p>
            <a:pPr fontAlgn="auto">
              <a:spcAft>
                <a:spcPts val="0"/>
              </a:spcAft>
              <a:defRPr/>
            </a:pPr>
            <a:r>
              <a:rPr lang="pt-BR" sz="3500" dirty="0"/>
              <a:t/>
            </a:r>
            <a:br>
              <a:rPr lang="pt-BR" sz="3500" dirty="0"/>
            </a:br>
            <a:r>
              <a:rPr lang="pt-BR" sz="3500" dirty="0" smtClean="0"/>
              <a:t>Variáveis </a:t>
            </a:r>
            <a:r>
              <a:rPr lang="pt-BR" sz="3500" dirty="0"/>
              <a:t>Compostas </a:t>
            </a:r>
            <a:r>
              <a:rPr lang="pt-BR" sz="3500" dirty="0" smtClean="0"/>
              <a:t>Homogêneas</a:t>
            </a:r>
            <a:endParaRPr lang="pt-BR" sz="3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290513" y="1600200"/>
            <a:ext cx="7634287" cy="4873625"/>
          </a:xfrm>
        </p:spPr>
        <p:txBody>
          <a:bodyPr/>
          <a:lstStyle/>
          <a:p>
            <a:r>
              <a:rPr lang="pt-BR" altLang="pt-BR" smtClean="0"/>
              <a:t>Manipulação</a:t>
            </a:r>
          </a:p>
        </p:txBody>
      </p:sp>
      <p:sp>
        <p:nvSpPr>
          <p:cNvPr id="593922" name="Rectangle 2"/>
          <p:cNvSpPr>
            <a:spLocks noGrp="1" noChangeArrowheads="1"/>
          </p:cNvSpPr>
          <p:nvPr>
            <p:ph type="title"/>
          </p:nvPr>
        </p:nvSpPr>
        <p:spPr>
          <a:xfrm>
            <a:off x="457200" y="274638"/>
            <a:ext cx="8291513" cy="561975"/>
          </a:xfrm>
        </p:spPr>
        <p:txBody>
          <a:bodyPr>
            <a:normAutofit fontScale="90000"/>
          </a:bodyPr>
          <a:lstStyle/>
          <a:p>
            <a:pPr fontAlgn="auto">
              <a:spcAft>
                <a:spcPts val="0"/>
              </a:spcAft>
              <a:defRPr/>
            </a:pPr>
            <a:r>
              <a:rPr lang="pt-BR" dirty="0"/>
              <a:t/>
            </a:r>
            <a:br>
              <a:rPr lang="pt-BR" dirty="0"/>
            </a:br>
            <a:r>
              <a:rPr lang="pt-BR" dirty="0" smtClean="0"/>
              <a:t>Variáveis </a:t>
            </a:r>
            <a:r>
              <a:rPr lang="pt-BR" dirty="0"/>
              <a:t>Compostas Bidimensionais (matrizes)</a:t>
            </a:r>
          </a:p>
        </p:txBody>
      </p:sp>
      <p:sp>
        <p:nvSpPr>
          <p:cNvPr id="27652" name="Text Box 4"/>
          <p:cNvSpPr txBox="1">
            <a:spLocks noChangeArrowheads="1"/>
          </p:cNvSpPr>
          <p:nvPr/>
        </p:nvSpPr>
        <p:spPr bwMode="auto">
          <a:xfrm>
            <a:off x="2843213" y="2898775"/>
            <a:ext cx="2843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sz="1400">
                <a:latin typeface="Courier New" pitchFamily="49" charset="0"/>
              </a:rPr>
              <a:t>0  1   2  3   4  5   6  7</a:t>
            </a:r>
          </a:p>
        </p:txBody>
      </p:sp>
      <p:grpSp>
        <p:nvGrpSpPr>
          <p:cNvPr id="27653" name="Group 5"/>
          <p:cNvGrpSpPr>
            <a:grpSpLocks/>
          </p:cNvGrpSpPr>
          <p:nvPr/>
        </p:nvGrpSpPr>
        <p:grpSpPr bwMode="auto">
          <a:xfrm>
            <a:off x="2843213" y="3284538"/>
            <a:ext cx="2879725" cy="2808287"/>
            <a:chOff x="1610" y="1979"/>
            <a:chExt cx="1814" cy="1769"/>
          </a:xfrm>
        </p:grpSpPr>
        <p:sp>
          <p:nvSpPr>
            <p:cNvPr id="27660" name="Rectangle 6"/>
            <p:cNvSpPr>
              <a:spLocks noChangeArrowheads="1"/>
            </p:cNvSpPr>
            <p:nvPr/>
          </p:nvSpPr>
          <p:spPr bwMode="auto">
            <a:xfrm>
              <a:off x="1610" y="1979"/>
              <a:ext cx="1814" cy="1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grpSp>
          <p:nvGrpSpPr>
            <p:cNvPr id="27661" name="Group 7"/>
            <p:cNvGrpSpPr>
              <a:grpSpLocks/>
            </p:cNvGrpSpPr>
            <p:nvPr/>
          </p:nvGrpSpPr>
          <p:grpSpPr bwMode="auto">
            <a:xfrm>
              <a:off x="1837" y="1979"/>
              <a:ext cx="1361" cy="1769"/>
              <a:chOff x="1837" y="1979"/>
              <a:chExt cx="1361" cy="1633"/>
            </a:xfrm>
          </p:grpSpPr>
          <p:sp>
            <p:nvSpPr>
              <p:cNvPr id="27669" name="Line 8"/>
              <p:cNvSpPr>
                <a:spLocks noChangeShapeType="1"/>
              </p:cNvSpPr>
              <p:nvPr/>
            </p:nvSpPr>
            <p:spPr bwMode="auto">
              <a:xfrm>
                <a:off x="2517"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70" name="Line 9"/>
              <p:cNvSpPr>
                <a:spLocks noChangeShapeType="1"/>
              </p:cNvSpPr>
              <p:nvPr/>
            </p:nvSpPr>
            <p:spPr bwMode="auto">
              <a:xfrm>
                <a:off x="2064"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71" name="Line 10"/>
              <p:cNvSpPr>
                <a:spLocks noChangeShapeType="1"/>
              </p:cNvSpPr>
              <p:nvPr/>
            </p:nvSpPr>
            <p:spPr bwMode="auto">
              <a:xfrm>
                <a:off x="2971"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72" name="Line 11"/>
              <p:cNvSpPr>
                <a:spLocks noChangeShapeType="1"/>
              </p:cNvSpPr>
              <p:nvPr/>
            </p:nvSpPr>
            <p:spPr bwMode="auto">
              <a:xfrm>
                <a:off x="3198"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73" name="Line 12"/>
              <p:cNvSpPr>
                <a:spLocks noChangeShapeType="1"/>
              </p:cNvSpPr>
              <p:nvPr/>
            </p:nvSpPr>
            <p:spPr bwMode="auto">
              <a:xfrm>
                <a:off x="2744"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74" name="Line 13"/>
              <p:cNvSpPr>
                <a:spLocks noChangeShapeType="1"/>
              </p:cNvSpPr>
              <p:nvPr/>
            </p:nvSpPr>
            <p:spPr bwMode="auto">
              <a:xfrm>
                <a:off x="2290"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75" name="Line 14"/>
              <p:cNvSpPr>
                <a:spLocks noChangeShapeType="1"/>
              </p:cNvSpPr>
              <p:nvPr/>
            </p:nvSpPr>
            <p:spPr bwMode="auto">
              <a:xfrm>
                <a:off x="1837" y="1979"/>
                <a:ext cx="0" cy="1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27662" name="Line 15"/>
            <p:cNvSpPr>
              <a:spLocks noChangeShapeType="1"/>
            </p:cNvSpPr>
            <p:nvPr/>
          </p:nvSpPr>
          <p:spPr bwMode="auto">
            <a:xfrm>
              <a:off x="1610" y="2205"/>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63" name="Line 16"/>
            <p:cNvSpPr>
              <a:spLocks noChangeShapeType="1"/>
            </p:cNvSpPr>
            <p:nvPr/>
          </p:nvSpPr>
          <p:spPr bwMode="auto">
            <a:xfrm>
              <a:off x="1610" y="2432"/>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64" name="Line 17"/>
            <p:cNvSpPr>
              <a:spLocks noChangeShapeType="1"/>
            </p:cNvSpPr>
            <p:nvPr/>
          </p:nvSpPr>
          <p:spPr bwMode="auto">
            <a:xfrm>
              <a:off x="1610" y="2659"/>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65" name="Line 18"/>
            <p:cNvSpPr>
              <a:spLocks noChangeShapeType="1"/>
            </p:cNvSpPr>
            <p:nvPr/>
          </p:nvSpPr>
          <p:spPr bwMode="auto">
            <a:xfrm>
              <a:off x="1610" y="2886"/>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66" name="Line 19"/>
            <p:cNvSpPr>
              <a:spLocks noChangeShapeType="1"/>
            </p:cNvSpPr>
            <p:nvPr/>
          </p:nvSpPr>
          <p:spPr bwMode="auto">
            <a:xfrm>
              <a:off x="1610" y="3113"/>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67" name="Line 20"/>
            <p:cNvSpPr>
              <a:spLocks noChangeShapeType="1"/>
            </p:cNvSpPr>
            <p:nvPr/>
          </p:nvSpPr>
          <p:spPr bwMode="auto">
            <a:xfrm>
              <a:off x="1610" y="3339"/>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7668" name="Line 21"/>
            <p:cNvSpPr>
              <a:spLocks noChangeShapeType="1"/>
            </p:cNvSpPr>
            <p:nvPr/>
          </p:nvSpPr>
          <p:spPr bwMode="auto">
            <a:xfrm>
              <a:off x="1610" y="3521"/>
              <a:ext cx="1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27654" name="Text Box 22"/>
          <p:cNvSpPr txBox="1">
            <a:spLocks noChangeArrowheads="1"/>
          </p:cNvSpPr>
          <p:nvPr/>
        </p:nvSpPr>
        <p:spPr bwMode="auto">
          <a:xfrm>
            <a:off x="2339975" y="3284538"/>
            <a:ext cx="60960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sz="1400">
                <a:latin typeface="Courier New" pitchFamily="49" charset="0"/>
              </a:rPr>
              <a:t>0  </a:t>
            </a:r>
          </a:p>
          <a:p>
            <a:pPr eaLnBrk="1" hangingPunct="1"/>
            <a:endParaRPr lang="pt-BR" altLang="pt-BR" sz="1000">
              <a:latin typeface="Courier New" pitchFamily="49" charset="0"/>
            </a:endParaRPr>
          </a:p>
          <a:p>
            <a:pPr eaLnBrk="1" hangingPunct="1"/>
            <a:r>
              <a:rPr lang="pt-BR" altLang="pt-BR" sz="1400">
                <a:latin typeface="Courier New" pitchFamily="49" charset="0"/>
              </a:rPr>
              <a:t>1   </a:t>
            </a:r>
          </a:p>
          <a:p>
            <a:pPr eaLnBrk="1" hangingPunct="1"/>
            <a:endParaRPr lang="pt-BR" altLang="pt-BR" sz="1000">
              <a:latin typeface="Courier New" pitchFamily="49" charset="0"/>
            </a:endParaRPr>
          </a:p>
          <a:p>
            <a:pPr eaLnBrk="1" hangingPunct="1"/>
            <a:r>
              <a:rPr lang="pt-BR" altLang="pt-BR" sz="1400">
                <a:latin typeface="Courier New" pitchFamily="49" charset="0"/>
              </a:rPr>
              <a:t>2  </a:t>
            </a:r>
          </a:p>
          <a:p>
            <a:pPr eaLnBrk="1" hangingPunct="1"/>
            <a:endParaRPr lang="pt-BR" altLang="pt-BR" sz="1000">
              <a:latin typeface="Courier New" pitchFamily="49" charset="0"/>
            </a:endParaRPr>
          </a:p>
          <a:p>
            <a:pPr eaLnBrk="1" hangingPunct="1"/>
            <a:r>
              <a:rPr lang="pt-BR" altLang="pt-BR" sz="1400">
                <a:latin typeface="Courier New" pitchFamily="49" charset="0"/>
              </a:rPr>
              <a:t>3   </a:t>
            </a:r>
          </a:p>
          <a:p>
            <a:pPr eaLnBrk="1" hangingPunct="1"/>
            <a:endParaRPr lang="pt-BR" altLang="pt-BR" sz="1000">
              <a:latin typeface="Courier New" pitchFamily="49" charset="0"/>
            </a:endParaRPr>
          </a:p>
          <a:p>
            <a:pPr eaLnBrk="1" hangingPunct="1"/>
            <a:r>
              <a:rPr lang="pt-BR" altLang="pt-BR" sz="1400">
                <a:latin typeface="Courier New" pitchFamily="49" charset="0"/>
              </a:rPr>
              <a:t>4  </a:t>
            </a:r>
          </a:p>
          <a:p>
            <a:pPr eaLnBrk="1" hangingPunct="1"/>
            <a:endParaRPr lang="pt-BR" altLang="pt-BR" sz="900">
              <a:latin typeface="Courier New" pitchFamily="49" charset="0"/>
            </a:endParaRPr>
          </a:p>
          <a:p>
            <a:pPr eaLnBrk="1" hangingPunct="1"/>
            <a:r>
              <a:rPr lang="pt-BR" altLang="pt-BR" sz="1400">
                <a:latin typeface="Courier New" pitchFamily="49" charset="0"/>
              </a:rPr>
              <a:t>5 </a:t>
            </a:r>
          </a:p>
          <a:p>
            <a:pPr eaLnBrk="1" hangingPunct="1"/>
            <a:endParaRPr lang="pt-BR" altLang="pt-BR" sz="800">
              <a:latin typeface="Courier New" pitchFamily="49" charset="0"/>
            </a:endParaRPr>
          </a:p>
          <a:p>
            <a:pPr eaLnBrk="1" hangingPunct="1"/>
            <a:r>
              <a:rPr lang="pt-BR" altLang="pt-BR" sz="1400">
                <a:latin typeface="Courier New" pitchFamily="49" charset="0"/>
              </a:rPr>
              <a:t>6</a:t>
            </a:r>
          </a:p>
          <a:p>
            <a:pPr eaLnBrk="1" hangingPunct="1"/>
            <a:endParaRPr lang="pt-BR" altLang="pt-BR" sz="1000">
              <a:latin typeface="Courier New" pitchFamily="49" charset="0"/>
            </a:endParaRPr>
          </a:p>
          <a:p>
            <a:pPr eaLnBrk="1" hangingPunct="1"/>
            <a:r>
              <a:rPr lang="pt-BR" altLang="pt-BR" sz="1400">
                <a:latin typeface="Courier New" pitchFamily="49" charset="0"/>
              </a:rPr>
              <a:t>7</a:t>
            </a:r>
          </a:p>
        </p:txBody>
      </p:sp>
      <p:sp>
        <p:nvSpPr>
          <p:cNvPr id="27655" name="Rectangle 23"/>
          <p:cNvSpPr>
            <a:spLocks noChangeArrowheads="1"/>
          </p:cNvSpPr>
          <p:nvPr/>
        </p:nvSpPr>
        <p:spPr bwMode="auto">
          <a:xfrm>
            <a:off x="3924300" y="4005263"/>
            <a:ext cx="360363" cy="360362"/>
          </a:xfrm>
          <a:prstGeom prst="rect">
            <a:avLst/>
          </a:prstGeom>
          <a:solidFill>
            <a:srgbClr val="C0C0C0"/>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7656" name="Text Box 24"/>
          <p:cNvSpPr txBox="1">
            <a:spLocks noChangeArrowheads="1"/>
          </p:cNvSpPr>
          <p:nvPr/>
        </p:nvSpPr>
        <p:spPr bwMode="auto">
          <a:xfrm>
            <a:off x="290513" y="2708275"/>
            <a:ext cx="197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a:latin typeface="Courier New" pitchFamily="49" charset="0"/>
              </a:rPr>
              <a:t>MATRIZ [8][8]</a:t>
            </a:r>
          </a:p>
        </p:txBody>
      </p:sp>
      <p:sp>
        <p:nvSpPr>
          <p:cNvPr id="27657" name="Text Box 25"/>
          <p:cNvSpPr txBox="1">
            <a:spLocks noChangeArrowheads="1"/>
          </p:cNvSpPr>
          <p:nvPr/>
        </p:nvSpPr>
        <p:spPr bwMode="auto">
          <a:xfrm>
            <a:off x="6443663" y="3141663"/>
            <a:ext cx="182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a:latin typeface="Courier New" pitchFamily="49" charset="0"/>
              </a:rPr>
              <a:t>MATRIZ[2][3]</a:t>
            </a:r>
          </a:p>
        </p:txBody>
      </p:sp>
      <p:sp>
        <p:nvSpPr>
          <p:cNvPr id="27658" name="Line 26"/>
          <p:cNvSpPr>
            <a:spLocks noChangeShapeType="1"/>
          </p:cNvSpPr>
          <p:nvPr/>
        </p:nvSpPr>
        <p:spPr bwMode="auto">
          <a:xfrm flipH="1">
            <a:off x="4067175" y="3357563"/>
            <a:ext cx="2160588"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59" name="Line 27"/>
          <p:cNvSpPr>
            <a:spLocks noChangeShapeType="1"/>
          </p:cNvSpPr>
          <p:nvPr/>
        </p:nvSpPr>
        <p:spPr bwMode="auto">
          <a:xfrm>
            <a:off x="2124075" y="2924175"/>
            <a:ext cx="719138"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Número de Slide 4"/>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3624F3B6-97E4-46A8-8C9A-04CDFFBC21E6}" type="slidenum">
              <a:rPr lang="pt-BR" altLang="en-US" sz="1200" b="0" smtClean="0">
                <a:latin typeface="Courier New" pitchFamily="49" charset="0"/>
              </a:rPr>
              <a:pPr algn="l" eaLnBrk="1" hangingPunct="1"/>
              <a:t>21</a:t>
            </a:fld>
            <a:endParaRPr lang="pt-BR" altLang="en-US" sz="1200" b="0" smtClean="0">
              <a:latin typeface="Courier New" pitchFamily="49" charset="0"/>
            </a:endParaRPr>
          </a:p>
        </p:txBody>
      </p:sp>
      <p:sp>
        <p:nvSpPr>
          <p:cNvPr id="595970" name="Rectangle 2"/>
          <p:cNvSpPr>
            <a:spLocks noGrp="1" noChangeArrowheads="1"/>
          </p:cNvSpPr>
          <p:nvPr>
            <p:ph type="title"/>
          </p:nvPr>
        </p:nvSpPr>
        <p:spPr>
          <a:xfrm>
            <a:off x="457200" y="274638"/>
            <a:ext cx="7467600" cy="777875"/>
          </a:xfrm>
        </p:spPr>
        <p:txBody>
          <a:bodyPr/>
          <a:lstStyle/>
          <a:p>
            <a:pPr fontAlgn="auto">
              <a:spcAft>
                <a:spcPts val="0"/>
              </a:spcAft>
              <a:defRPr/>
            </a:pPr>
            <a:r>
              <a:rPr lang="pt-BR" sz="3500" dirty="0" smtClean="0"/>
              <a:t>Matrizes</a:t>
            </a:r>
            <a:endParaRPr lang="pt-BR" sz="3500" dirty="0"/>
          </a:p>
        </p:txBody>
      </p:sp>
      <p:grpSp>
        <p:nvGrpSpPr>
          <p:cNvPr id="2" name="Group 3"/>
          <p:cNvGrpSpPr>
            <a:grpSpLocks/>
          </p:cNvGrpSpPr>
          <p:nvPr/>
        </p:nvGrpSpPr>
        <p:grpSpPr bwMode="auto">
          <a:xfrm>
            <a:off x="263525" y="1898650"/>
            <a:ext cx="8651875" cy="4267200"/>
            <a:chOff x="166" y="1248"/>
            <a:chExt cx="5450" cy="2688"/>
          </a:xfrm>
        </p:grpSpPr>
        <p:sp>
          <p:nvSpPr>
            <p:cNvPr id="28677" name="Rectangle 4"/>
            <p:cNvSpPr>
              <a:spLocks noChangeArrowheads="1"/>
            </p:cNvSpPr>
            <p:nvPr/>
          </p:nvSpPr>
          <p:spPr bwMode="auto">
            <a:xfrm>
              <a:off x="838" y="1606"/>
              <a:ext cx="2304" cy="384"/>
            </a:xfrm>
            <a:prstGeom prst="rect">
              <a:avLst/>
            </a:prstGeom>
            <a:solidFill>
              <a:srgbClr val="2168A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8678" name="Rectangle 5"/>
            <p:cNvSpPr>
              <a:spLocks noChangeArrowheads="1"/>
            </p:cNvSpPr>
            <p:nvPr/>
          </p:nvSpPr>
          <p:spPr bwMode="auto">
            <a:xfrm>
              <a:off x="3631" y="1629"/>
              <a:ext cx="1584" cy="384"/>
            </a:xfrm>
            <a:prstGeom prst="rect">
              <a:avLst/>
            </a:prstGeom>
            <a:solidFill>
              <a:srgbClr val="2168A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8679" name="Text Box 6"/>
            <p:cNvSpPr txBox="1">
              <a:spLocks noChangeArrowheads="1"/>
            </p:cNvSpPr>
            <p:nvPr/>
          </p:nvSpPr>
          <p:spPr bwMode="auto">
            <a:xfrm>
              <a:off x="3231" y="1536"/>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600" b="1">
                  <a:latin typeface="Times New Roman" pitchFamily="18" charset="0"/>
                </a:rPr>
                <a:t>...</a:t>
              </a:r>
              <a:endParaRPr lang="pt-BR" altLang="pt-BR" sz="2400">
                <a:latin typeface="Times New Roman" pitchFamily="18" charset="0"/>
              </a:endParaRPr>
            </a:p>
          </p:txBody>
        </p:sp>
        <p:sp>
          <p:nvSpPr>
            <p:cNvPr id="28680" name="Text Box 7"/>
            <p:cNvSpPr txBox="1">
              <a:spLocks noChangeArrowheads="1"/>
            </p:cNvSpPr>
            <p:nvPr/>
          </p:nvSpPr>
          <p:spPr bwMode="auto">
            <a:xfrm>
              <a:off x="3624" y="1646"/>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2400" b="1">
                  <a:solidFill>
                    <a:schemeClr val="bg1"/>
                  </a:solidFill>
                  <a:latin typeface="Times New Roman" pitchFamily="18" charset="0"/>
                </a:rPr>
                <a:t>x[0][n-2] x[0][n-1]</a:t>
              </a:r>
              <a:endParaRPr lang="pt-BR" altLang="pt-BR" sz="2400">
                <a:solidFill>
                  <a:schemeClr val="bg1"/>
                </a:solidFill>
                <a:latin typeface="Times New Roman" pitchFamily="18" charset="0"/>
              </a:endParaRPr>
            </a:p>
          </p:txBody>
        </p:sp>
        <p:sp>
          <p:nvSpPr>
            <p:cNvPr id="28681" name="Line 8"/>
            <p:cNvSpPr>
              <a:spLocks noChangeShapeType="1"/>
            </p:cNvSpPr>
            <p:nvPr/>
          </p:nvSpPr>
          <p:spPr bwMode="auto">
            <a:xfrm>
              <a:off x="4423" y="1617"/>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28682" name="Text Box 9"/>
            <p:cNvSpPr txBox="1">
              <a:spLocks noChangeArrowheads="1"/>
            </p:cNvSpPr>
            <p:nvPr/>
          </p:nvSpPr>
          <p:spPr bwMode="auto">
            <a:xfrm>
              <a:off x="831" y="1600"/>
              <a:ext cx="231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200" b="1">
                  <a:latin typeface="Times New Roman" pitchFamily="18" charset="0"/>
                </a:rPr>
                <a:t> </a:t>
              </a:r>
              <a:r>
                <a:rPr lang="pt-BR" altLang="pt-BR" sz="2400" b="1">
                  <a:solidFill>
                    <a:schemeClr val="bg1"/>
                  </a:solidFill>
                  <a:latin typeface="Times New Roman" pitchFamily="18" charset="0"/>
                </a:rPr>
                <a:t>x[0][0]     x[0][1]    x[0][2]</a:t>
              </a:r>
              <a:endParaRPr lang="pt-BR" altLang="pt-BR" sz="2400">
                <a:solidFill>
                  <a:schemeClr val="bg1"/>
                </a:solidFill>
                <a:latin typeface="Times New Roman" pitchFamily="18" charset="0"/>
              </a:endParaRPr>
            </a:p>
          </p:txBody>
        </p:sp>
        <p:sp>
          <p:nvSpPr>
            <p:cNvPr id="28683" name="Line 10"/>
            <p:cNvSpPr>
              <a:spLocks noChangeShapeType="1"/>
            </p:cNvSpPr>
            <p:nvPr/>
          </p:nvSpPr>
          <p:spPr bwMode="auto">
            <a:xfrm>
              <a:off x="1615" y="161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28684" name="Line 11"/>
            <p:cNvSpPr>
              <a:spLocks noChangeShapeType="1"/>
            </p:cNvSpPr>
            <p:nvPr/>
          </p:nvSpPr>
          <p:spPr bwMode="auto">
            <a:xfrm>
              <a:off x="2326" y="161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28685" name="Text Box 12"/>
            <p:cNvSpPr txBox="1">
              <a:spLocks noChangeArrowheads="1"/>
            </p:cNvSpPr>
            <p:nvPr/>
          </p:nvSpPr>
          <p:spPr bwMode="auto">
            <a:xfrm>
              <a:off x="295" y="3609"/>
              <a:ext cx="4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2800">
                  <a:solidFill>
                    <a:srgbClr val="0070C0"/>
                  </a:solidFill>
                  <a:latin typeface="Times New Roman" pitchFamily="18" charset="0"/>
                </a:rPr>
                <a:t>Onde: x é uma matriz bidimensional m x n.</a:t>
              </a:r>
              <a:endParaRPr lang="pt-BR" altLang="pt-BR" sz="2400">
                <a:solidFill>
                  <a:srgbClr val="0070C0"/>
                </a:solidFill>
                <a:latin typeface="Times New Roman" pitchFamily="18" charset="0"/>
              </a:endParaRPr>
            </a:p>
          </p:txBody>
        </p:sp>
        <p:sp>
          <p:nvSpPr>
            <p:cNvPr id="595981" name="Text Box 13"/>
            <p:cNvSpPr txBox="1">
              <a:spLocks noChangeArrowheads="1"/>
            </p:cNvSpPr>
            <p:nvPr/>
          </p:nvSpPr>
          <p:spPr bwMode="auto">
            <a:xfrm>
              <a:off x="192" y="1680"/>
              <a:ext cx="672" cy="288"/>
            </a:xfrm>
            <a:prstGeom prst="rect">
              <a:avLst/>
            </a:prstGeom>
            <a:noFill/>
            <a:ln w="9525">
              <a:noFill/>
              <a:miter lim="800000"/>
              <a:headEnd/>
              <a:tailEnd/>
            </a:ln>
            <a:effectLst/>
          </p:spPr>
          <p:txBody>
            <a:bodyPr>
              <a:spAutoFit/>
            </a:bodyPr>
            <a:lstStyle/>
            <a:p>
              <a:pPr eaLnBrk="0" hangingPunct="0">
                <a:spcBef>
                  <a:spcPct val="50000"/>
                </a:spcBef>
                <a:defRPr/>
              </a:pPr>
              <a:r>
                <a:rPr lang="pt-BR" sz="2400">
                  <a:latin typeface="Times New Roman" pitchFamily="18" charset="0"/>
                  <a:cs typeface="Arial" charset="0"/>
                </a:rPr>
                <a:t>linha 1</a:t>
              </a:r>
              <a:endParaRPr lang="pt-BR" sz="2400" u="sng">
                <a:effectLst>
                  <a:outerShdw blurRad="38100" dist="38100" dir="2700000" algn="tl">
                    <a:srgbClr val="C0C0C0"/>
                  </a:outerShdw>
                </a:effectLst>
                <a:latin typeface="Times New Roman" pitchFamily="18" charset="0"/>
                <a:cs typeface="Arial" charset="0"/>
              </a:endParaRPr>
            </a:p>
          </p:txBody>
        </p:sp>
        <p:sp>
          <p:nvSpPr>
            <p:cNvPr id="595982" name="Text Box 14"/>
            <p:cNvSpPr txBox="1">
              <a:spLocks noChangeArrowheads="1"/>
            </p:cNvSpPr>
            <p:nvPr/>
          </p:nvSpPr>
          <p:spPr bwMode="auto">
            <a:xfrm>
              <a:off x="864" y="1248"/>
              <a:ext cx="816" cy="288"/>
            </a:xfrm>
            <a:prstGeom prst="rect">
              <a:avLst/>
            </a:prstGeom>
            <a:noFill/>
            <a:ln w="9525">
              <a:noFill/>
              <a:miter lim="800000"/>
              <a:headEnd/>
              <a:tailEnd/>
            </a:ln>
            <a:effectLst/>
          </p:spPr>
          <p:txBody>
            <a:bodyPr>
              <a:spAutoFit/>
            </a:bodyPr>
            <a:lstStyle/>
            <a:p>
              <a:pPr eaLnBrk="0" hangingPunct="0">
                <a:spcBef>
                  <a:spcPct val="50000"/>
                </a:spcBef>
                <a:defRPr/>
              </a:pPr>
              <a:r>
                <a:rPr lang="pt-BR" sz="2400">
                  <a:latin typeface="Times New Roman" pitchFamily="18" charset="0"/>
                  <a:cs typeface="Arial" charset="0"/>
                </a:rPr>
                <a:t>col. 1</a:t>
              </a:r>
              <a:endParaRPr lang="pt-BR" sz="2400" u="sng">
                <a:effectLst>
                  <a:outerShdw blurRad="38100" dist="38100" dir="2700000" algn="tl">
                    <a:srgbClr val="C0C0C0"/>
                  </a:outerShdw>
                </a:effectLst>
                <a:latin typeface="Times New Roman" pitchFamily="18" charset="0"/>
                <a:cs typeface="Arial" charset="0"/>
              </a:endParaRPr>
            </a:p>
          </p:txBody>
        </p:sp>
        <p:sp>
          <p:nvSpPr>
            <p:cNvPr id="595983" name="Text Box 15"/>
            <p:cNvSpPr txBox="1">
              <a:spLocks noChangeArrowheads="1"/>
            </p:cNvSpPr>
            <p:nvPr/>
          </p:nvSpPr>
          <p:spPr bwMode="auto">
            <a:xfrm>
              <a:off x="1632" y="1248"/>
              <a:ext cx="816" cy="288"/>
            </a:xfrm>
            <a:prstGeom prst="rect">
              <a:avLst/>
            </a:prstGeom>
            <a:noFill/>
            <a:ln w="9525">
              <a:noFill/>
              <a:miter lim="800000"/>
              <a:headEnd/>
              <a:tailEnd/>
            </a:ln>
            <a:effectLst/>
          </p:spPr>
          <p:txBody>
            <a:bodyPr>
              <a:spAutoFit/>
            </a:bodyPr>
            <a:lstStyle/>
            <a:p>
              <a:pPr eaLnBrk="0" hangingPunct="0">
                <a:spcBef>
                  <a:spcPct val="50000"/>
                </a:spcBef>
                <a:defRPr/>
              </a:pPr>
              <a:r>
                <a:rPr lang="pt-BR" sz="2400">
                  <a:latin typeface="Times New Roman" pitchFamily="18" charset="0"/>
                  <a:cs typeface="Arial" charset="0"/>
                </a:rPr>
                <a:t>col. 2</a:t>
              </a:r>
              <a:endParaRPr lang="pt-BR" sz="2400" u="sng">
                <a:effectLst>
                  <a:outerShdw blurRad="38100" dist="38100" dir="2700000" algn="tl">
                    <a:srgbClr val="C0C0C0"/>
                  </a:outerShdw>
                </a:effectLst>
                <a:latin typeface="Times New Roman" pitchFamily="18" charset="0"/>
                <a:cs typeface="Arial" charset="0"/>
              </a:endParaRPr>
            </a:p>
          </p:txBody>
        </p:sp>
        <p:sp>
          <p:nvSpPr>
            <p:cNvPr id="595984" name="Text Box 16"/>
            <p:cNvSpPr txBox="1">
              <a:spLocks noChangeArrowheads="1"/>
            </p:cNvSpPr>
            <p:nvPr/>
          </p:nvSpPr>
          <p:spPr bwMode="auto">
            <a:xfrm>
              <a:off x="2352" y="1248"/>
              <a:ext cx="816" cy="288"/>
            </a:xfrm>
            <a:prstGeom prst="rect">
              <a:avLst/>
            </a:prstGeom>
            <a:noFill/>
            <a:ln w="9525">
              <a:noFill/>
              <a:miter lim="800000"/>
              <a:headEnd/>
              <a:tailEnd/>
            </a:ln>
            <a:effectLst/>
          </p:spPr>
          <p:txBody>
            <a:bodyPr>
              <a:spAutoFit/>
            </a:bodyPr>
            <a:lstStyle/>
            <a:p>
              <a:pPr eaLnBrk="0" hangingPunct="0">
                <a:spcBef>
                  <a:spcPct val="50000"/>
                </a:spcBef>
                <a:defRPr/>
              </a:pPr>
              <a:r>
                <a:rPr lang="pt-BR" sz="2400">
                  <a:latin typeface="Times New Roman" pitchFamily="18" charset="0"/>
                  <a:cs typeface="Arial" charset="0"/>
                </a:rPr>
                <a:t>col. 3</a:t>
              </a:r>
              <a:endParaRPr lang="pt-BR" sz="2400" u="sng">
                <a:effectLst>
                  <a:outerShdw blurRad="38100" dist="38100" dir="2700000" algn="tl">
                    <a:srgbClr val="C0C0C0"/>
                  </a:outerShdw>
                </a:effectLst>
                <a:latin typeface="Times New Roman" pitchFamily="18" charset="0"/>
                <a:cs typeface="Arial" charset="0"/>
              </a:endParaRPr>
            </a:p>
          </p:txBody>
        </p:sp>
        <p:sp>
          <p:nvSpPr>
            <p:cNvPr id="595985" name="Text Box 17"/>
            <p:cNvSpPr txBox="1">
              <a:spLocks noChangeArrowheads="1"/>
            </p:cNvSpPr>
            <p:nvPr/>
          </p:nvSpPr>
          <p:spPr bwMode="auto">
            <a:xfrm>
              <a:off x="3648" y="1248"/>
              <a:ext cx="816" cy="288"/>
            </a:xfrm>
            <a:prstGeom prst="rect">
              <a:avLst/>
            </a:prstGeom>
            <a:noFill/>
            <a:ln w="9525">
              <a:noFill/>
              <a:miter lim="800000"/>
              <a:headEnd/>
              <a:tailEnd/>
            </a:ln>
            <a:effectLst/>
          </p:spPr>
          <p:txBody>
            <a:bodyPr>
              <a:spAutoFit/>
            </a:bodyPr>
            <a:lstStyle/>
            <a:p>
              <a:pPr eaLnBrk="0" hangingPunct="0">
                <a:spcBef>
                  <a:spcPct val="50000"/>
                </a:spcBef>
                <a:defRPr/>
              </a:pPr>
              <a:r>
                <a:rPr lang="pt-BR" sz="2400">
                  <a:latin typeface="Times New Roman" pitchFamily="18" charset="0"/>
                  <a:cs typeface="Arial" charset="0"/>
                </a:rPr>
                <a:t>col. n-1</a:t>
              </a:r>
              <a:endParaRPr lang="pt-BR" sz="2400" u="sng">
                <a:effectLst>
                  <a:outerShdw blurRad="38100" dist="38100" dir="2700000" algn="tl">
                    <a:srgbClr val="C0C0C0"/>
                  </a:outerShdw>
                </a:effectLst>
                <a:latin typeface="Times New Roman" pitchFamily="18" charset="0"/>
                <a:cs typeface="Arial" charset="0"/>
              </a:endParaRPr>
            </a:p>
          </p:txBody>
        </p:sp>
        <p:sp>
          <p:nvSpPr>
            <p:cNvPr id="595986" name="Text Box 18"/>
            <p:cNvSpPr txBox="1">
              <a:spLocks noChangeArrowheads="1"/>
            </p:cNvSpPr>
            <p:nvPr/>
          </p:nvSpPr>
          <p:spPr bwMode="auto">
            <a:xfrm>
              <a:off x="4464" y="1248"/>
              <a:ext cx="816" cy="288"/>
            </a:xfrm>
            <a:prstGeom prst="rect">
              <a:avLst/>
            </a:prstGeom>
            <a:noFill/>
            <a:ln w="9525">
              <a:noFill/>
              <a:miter lim="800000"/>
              <a:headEnd/>
              <a:tailEnd/>
            </a:ln>
            <a:effectLst/>
          </p:spPr>
          <p:txBody>
            <a:bodyPr>
              <a:spAutoFit/>
            </a:bodyPr>
            <a:lstStyle/>
            <a:p>
              <a:pPr eaLnBrk="0" hangingPunct="0">
                <a:spcBef>
                  <a:spcPct val="50000"/>
                </a:spcBef>
                <a:defRPr/>
              </a:pPr>
              <a:r>
                <a:rPr lang="pt-BR" sz="2400">
                  <a:latin typeface="Times New Roman" pitchFamily="18" charset="0"/>
                  <a:cs typeface="Arial" charset="0"/>
                </a:rPr>
                <a:t>col. n</a:t>
              </a:r>
              <a:endParaRPr lang="pt-BR" sz="2400" u="sng">
                <a:effectLst>
                  <a:outerShdw blurRad="38100" dist="38100" dir="2700000" algn="tl">
                    <a:srgbClr val="C0C0C0"/>
                  </a:outerShdw>
                </a:effectLst>
                <a:latin typeface="Times New Roman" pitchFamily="18" charset="0"/>
                <a:cs typeface="Arial" charset="0"/>
              </a:endParaRPr>
            </a:p>
          </p:txBody>
        </p:sp>
        <p:sp>
          <p:nvSpPr>
            <p:cNvPr id="28692" name="Rectangle 19"/>
            <p:cNvSpPr>
              <a:spLocks noChangeArrowheads="1"/>
            </p:cNvSpPr>
            <p:nvPr/>
          </p:nvSpPr>
          <p:spPr bwMode="auto">
            <a:xfrm>
              <a:off x="838" y="2230"/>
              <a:ext cx="2304" cy="384"/>
            </a:xfrm>
            <a:prstGeom prst="rect">
              <a:avLst/>
            </a:prstGeom>
            <a:solidFill>
              <a:srgbClr val="2168A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8693" name="Rectangle 20"/>
            <p:cNvSpPr>
              <a:spLocks noChangeArrowheads="1"/>
            </p:cNvSpPr>
            <p:nvPr/>
          </p:nvSpPr>
          <p:spPr bwMode="auto">
            <a:xfrm>
              <a:off x="3622" y="2238"/>
              <a:ext cx="1584" cy="384"/>
            </a:xfrm>
            <a:prstGeom prst="rect">
              <a:avLst/>
            </a:prstGeom>
            <a:solidFill>
              <a:srgbClr val="2168A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8694" name="Text Box 21"/>
            <p:cNvSpPr txBox="1">
              <a:spLocks noChangeArrowheads="1"/>
            </p:cNvSpPr>
            <p:nvPr/>
          </p:nvSpPr>
          <p:spPr bwMode="auto">
            <a:xfrm>
              <a:off x="3231"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600" b="1">
                  <a:latin typeface="Times New Roman" pitchFamily="18" charset="0"/>
                </a:rPr>
                <a:t>...</a:t>
              </a:r>
              <a:endParaRPr lang="pt-BR" altLang="pt-BR" sz="2400">
                <a:latin typeface="Times New Roman" pitchFamily="18" charset="0"/>
              </a:endParaRPr>
            </a:p>
          </p:txBody>
        </p:sp>
        <p:sp>
          <p:nvSpPr>
            <p:cNvPr id="28695" name="Text Box 22"/>
            <p:cNvSpPr txBox="1">
              <a:spLocks noChangeArrowheads="1"/>
            </p:cNvSpPr>
            <p:nvPr/>
          </p:nvSpPr>
          <p:spPr bwMode="auto">
            <a:xfrm>
              <a:off x="3624" y="2270"/>
              <a:ext cx="1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2400" b="1">
                  <a:solidFill>
                    <a:schemeClr val="bg1"/>
                  </a:solidFill>
                  <a:latin typeface="Times New Roman" pitchFamily="18" charset="0"/>
                </a:rPr>
                <a:t>x[1][n-2] x[1][n-1]</a:t>
              </a:r>
              <a:endParaRPr lang="pt-BR" altLang="pt-BR" sz="2400">
                <a:solidFill>
                  <a:schemeClr val="bg1"/>
                </a:solidFill>
                <a:latin typeface="Times New Roman" pitchFamily="18" charset="0"/>
              </a:endParaRPr>
            </a:p>
          </p:txBody>
        </p:sp>
        <p:sp>
          <p:nvSpPr>
            <p:cNvPr id="28696" name="Line 23"/>
            <p:cNvSpPr>
              <a:spLocks noChangeShapeType="1"/>
            </p:cNvSpPr>
            <p:nvPr/>
          </p:nvSpPr>
          <p:spPr bwMode="auto">
            <a:xfrm>
              <a:off x="4423" y="2241"/>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28697" name="Text Box 24"/>
            <p:cNvSpPr txBox="1">
              <a:spLocks noChangeArrowheads="1"/>
            </p:cNvSpPr>
            <p:nvPr/>
          </p:nvSpPr>
          <p:spPr bwMode="auto">
            <a:xfrm>
              <a:off x="831" y="2225"/>
              <a:ext cx="2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200" b="1">
                  <a:latin typeface="Times New Roman" pitchFamily="18" charset="0"/>
                </a:rPr>
                <a:t> </a:t>
              </a:r>
              <a:r>
                <a:rPr lang="pt-BR" altLang="pt-BR" sz="2400" b="1">
                  <a:solidFill>
                    <a:schemeClr val="bg1"/>
                  </a:solidFill>
                  <a:latin typeface="Times New Roman" pitchFamily="18" charset="0"/>
                </a:rPr>
                <a:t>x[1][0]     x[1][1]    x[1][2]</a:t>
              </a:r>
              <a:endParaRPr lang="pt-BR" altLang="pt-BR" sz="2400">
                <a:solidFill>
                  <a:schemeClr val="bg1"/>
                </a:solidFill>
                <a:latin typeface="Times New Roman" pitchFamily="18" charset="0"/>
              </a:endParaRPr>
            </a:p>
          </p:txBody>
        </p:sp>
        <p:sp>
          <p:nvSpPr>
            <p:cNvPr id="28698" name="Line 25"/>
            <p:cNvSpPr>
              <a:spLocks noChangeShapeType="1"/>
            </p:cNvSpPr>
            <p:nvPr/>
          </p:nvSpPr>
          <p:spPr bwMode="auto">
            <a:xfrm>
              <a:off x="1615" y="223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28699" name="Line 26"/>
            <p:cNvSpPr>
              <a:spLocks noChangeShapeType="1"/>
            </p:cNvSpPr>
            <p:nvPr/>
          </p:nvSpPr>
          <p:spPr bwMode="auto">
            <a:xfrm>
              <a:off x="2326" y="224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595995" name="Text Box 27"/>
            <p:cNvSpPr txBox="1">
              <a:spLocks noChangeArrowheads="1"/>
            </p:cNvSpPr>
            <p:nvPr/>
          </p:nvSpPr>
          <p:spPr bwMode="auto">
            <a:xfrm>
              <a:off x="192" y="2304"/>
              <a:ext cx="672" cy="288"/>
            </a:xfrm>
            <a:prstGeom prst="rect">
              <a:avLst/>
            </a:prstGeom>
            <a:noFill/>
            <a:ln w="9525">
              <a:noFill/>
              <a:miter lim="800000"/>
              <a:headEnd/>
              <a:tailEnd/>
            </a:ln>
            <a:effectLst/>
          </p:spPr>
          <p:txBody>
            <a:bodyPr>
              <a:spAutoFit/>
            </a:bodyPr>
            <a:lstStyle/>
            <a:p>
              <a:pPr eaLnBrk="0" hangingPunct="0">
                <a:spcBef>
                  <a:spcPct val="50000"/>
                </a:spcBef>
                <a:defRPr/>
              </a:pPr>
              <a:r>
                <a:rPr lang="pt-BR" sz="2400">
                  <a:latin typeface="Times New Roman" pitchFamily="18" charset="0"/>
                  <a:cs typeface="Arial" charset="0"/>
                </a:rPr>
                <a:t>linha 2</a:t>
              </a:r>
              <a:endParaRPr lang="pt-BR" sz="2400" u="sng">
                <a:effectLst>
                  <a:outerShdw blurRad="38100" dist="38100" dir="2700000" algn="tl">
                    <a:srgbClr val="C0C0C0"/>
                  </a:outerShdw>
                </a:effectLst>
                <a:latin typeface="Times New Roman" pitchFamily="18" charset="0"/>
                <a:cs typeface="Arial" charset="0"/>
              </a:endParaRPr>
            </a:p>
          </p:txBody>
        </p:sp>
        <p:sp>
          <p:nvSpPr>
            <p:cNvPr id="28701" name="Text Box 28"/>
            <p:cNvSpPr txBox="1">
              <a:spLocks noChangeArrowheads="1"/>
            </p:cNvSpPr>
            <p:nvPr/>
          </p:nvSpPr>
          <p:spPr bwMode="auto">
            <a:xfrm>
              <a:off x="816" y="2544"/>
              <a:ext cx="44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200" b="1">
                  <a:latin typeface="Times New Roman" pitchFamily="18" charset="0"/>
                </a:rPr>
                <a:t>    ...         ...         ...                 ...         ...</a:t>
              </a:r>
            </a:p>
          </p:txBody>
        </p:sp>
        <p:sp>
          <p:nvSpPr>
            <p:cNvPr id="28702" name="Rectangle 29"/>
            <p:cNvSpPr>
              <a:spLocks noChangeArrowheads="1"/>
            </p:cNvSpPr>
            <p:nvPr/>
          </p:nvSpPr>
          <p:spPr bwMode="auto">
            <a:xfrm>
              <a:off x="838" y="2990"/>
              <a:ext cx="2304" cy="384"/>
            </a:xfrm>
            <a:prstGeom prst="rect">
              <a:avLst/>
            </a:prstGeom>
            <a:solidFill>
              <a:srgbClr val="2168A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8703" name="Rectangle 30"/>
            <p:cNvSpPr>
              <a:spLocks noChangeArrowheads="1"/>
            </p:cNvSpPr>
            <p:nvPr/>
          </p:nvSpPr>
          <p:spPr bwMode="auto">
            <a:xfrm>
              <a:off x="3622" y="2998"/>
              <a:ext cx="1802" cy="384"/>
            </a:xfrm>
            <a:prstGeom prst="rect">
              <a:avLst/>
            </a:prstGeom>
            <a:solidFill>
              <a:srgbClr val="2168A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28704" name="Text Box 31"/>
            <p:cNvSpPr txBox="1">
              <a:spLocks noChangeArrowheads="1"/>
            </p:cNvSpPr>
            <p:nvPr/>
          </p:nvSpPr>
          <p:spPr bwMode="auto">
            <a:xfrm>
              <a:off x="3231" y="292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600" b="1">
                  <a:latin typeface="Times New Roman" pitchFamily="18" charset="0"/>
                </a:rPr>
                <a:t>...</a:t>
              </a:r>
              <a:endParaRPr lang="pt-BR" altLang="pt-BR" sz="2400">
                <a:latin typeface="Times New Roman" pitchFamily="18" charset="0"/>
              </a:endParaRPr>
            </a:p>
          </p:txBody>
        </p:sp>
        <p:sp>
          <p:nvSpPr>
            <p:cNvPr id="28705" name="Text Box 32"/>
            <p:cNvSpPr txBox="1">
              <a:spLocks noChangeArrowheads="1"/>
            </p:cNvSpPr>
            <p:nvPr/>
          </p:nvSpPr>
          <p:spPr bwMode="auto">
            <a:xfrm>
              <a:off x="3591" y="3030"/>
              <a:ext cx="199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2200" b="1">
                  <a:solidFill>
                    <a:schemeClr val="bg1"/>
                  </a:solidFill>
                  <a:latin typeface="Times New Roman" pitchFamily="18" charset="0"/>
                </a:rPr>
                <a:t>x[m-1][n-2] x[m-1][n-1]</a:t>
              </a:r>
              <a:endParaRPr lang="pt-BR" altLang="pt-BR" sz="2200">
                <a:solidFill>
                  <a:schemeClr val="bg1"/>
                </a:solidFill>
                <a:latin typeface="Times New Roman" pitchFamily="18" charset="0"/>
              </a:endParaRPr>
            </a:p>
          </p:txBody>
        </p:sp>
        <p:sp>
          <p:nvSpPr>
            <p:cNvPr id="28706" name="Line 33"/>
            <p:cNvSpPr>
              <a:spLocks noChangeShapeType="1"/>
            </p:cNvSpPr>
            <p:nvPr/>
          </p:nvSpPr>
          <p:spPr bwMode="auto">
            <a:xfrm>
              <a:off x="4533" y="3001"/>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28707" name="Text Box 34"/>
            <p:cNvSpPr txBox="1">
              <a:spLocks noChangeArrowheads="1"/>
            </p:cNvSpPr>
            <p:nvPr/>
          </p:nvSpPr>
          <p:spPr bwMode="auto">
            <a:xfrm>
              <a:off x="829" y="3039"/>
              <a:ext cx="24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2200" b="1">
                  <a:solidFill>
                    <a:schemeClr val="bg1"/>
                  </a:solidFill>
                  <a:latin typeface="Times New Roman" pitchFamily="18" charset="0"/>
                </a:rPr>
                <a:t>x[m-1][0]  x[m-1][1] x[m-1][2]</a:t>
              </a:r>
              <a:endParaRPr lang="pt-BR" altLang="pt-BR" sz="2200">
                <a:solidFill>
                  <a:schemeClr val="bg1"/>
                </a:solidFill>
                <a:latin typeface="Times New Roman" pitchFamily="18" charset="0"/>
              </a:endParaRPr>
            </a:p>
          </p:txBody>
        </p:sp>
        <p:sp>
          <p:nvSpPr>
            <p:cNvPr id="28708" name="Line 35"/>
            <p:cNvSpPr>
              <a:spLocks noChangeShapeType="1"/>
            </p:cNvSpPr>
            <p:nvPr/>
          </p:nvSpPr>
          <p:spPr bwMode="auto">
            <a:xfrm>
              <a:off x="1615" y="299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28709" name="Line 36"/>
            <p:cNvSpPr>
              <a:spLocks noChangeShapeType="1"/>
            </p:cNvSpPr>
            <p:nvPr/>
          </p:nvSpPr>
          <p:spPr bwMode="auto">
            <a:xfrm>
              <a:off x="2370" y="300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596005" name="Text Box 37"/>
            <p:cNvSpPr txBox="1">
              <a:spLocks noChangeArrowheads="1"/>
            </p:cNvSpPr>
            <p:nvPr/>
          </p:nvSpPr>
          <p:spPr bwMode="auto">
            <a:xfrm>
              <a:off x="166" y="3064"/>
              <a:ext cx="720" cy="288"/>
            </a:xfrm>
            <a:prstGeom prst="rect">
              <a:avLst/>
            </a:prstGeom>
            <a:noFill/>
            <a:ln w="9525">
              <a:noFill/>
              <a:miter lim="800000"/>
              <a:headEnd/>
              <a:tailEnd/>
            </a:ln>
            <a:effectLst/>
          </p:spPr>
          <p:txBody>
            <a:bodyPr>
              <a:spAutoFit/>
            </a:bodyPr>
            <a:lstStyle/>
            <a:p>
              <a:pPr eaLnBrk="0" hangingPunct="0">
                <a:spcBef>
                  <a:spcPct val="50000"/>
                </a:spcBef>
                <a:defRPr/>
              </a:pPr>
              <a:r>
                <a:rPr lang="pt-BR" sz="2400">
                  <a:latin typeface="Times New Roman" pitchFamily="18" charset="0"/>
                  <a:cs typeface="Arial" charset="0"/>
                </a:rPr>
                <a:t>linha m</a:t>
              </a:r>
              <a:endParaRPr lang="pt-BR" sz="2400" u="sng">
                <a:effectLst>
                  <a:outerShdw blurRad="38100" dist="38100" dir="2700000" algn="tl">
                    <a:srgbClr val="C0C0C0"/>
                  </a:outerShdw>
                </a:effectLst>
                <a:latin typeface="Times New Roman" pitchFamily="18" charset="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79388" y="981075"/>
            <a:ext cx="8569325" cy="2447925"/>
          </a:xfrm>
        </p:spPr>
        <p:txBody>
          <a:bodyPr/>
          <a:lstStyle/>
          <a:p>
            <a:r>
              <a:rPr lang="pt-BR" altLang="pt-BR" sz="2600" dirty="0" smtClean="0">
                <a:cs typeface="Times New Roman" pitchFamily="18" charset="0"/>
              </a:rPr>
              <a:t>Exemplo: Definir uma estrutura onde pode-se identificar quatro disciplinas, cada uma com 40 alunos?</a:t>
            </a:r>
          </a:p>
          <a:p>
            <a:pPr lvl="1"/>
            <a:r>
              <a:rPr lang="pt-BR" altLang="pt-BR" sz="2200" dirty="0" smtClean="0">
                <a:cs typeface="Times New Roman" pitchFamily="18" charset="0"/>
              </a:rPr>
              <a:t>inteiro disciplinas[ </a:t>
            </a:r>
            <a:r>
              <a:rPr lang="pt-BR" altLang="pt-BR" sz="2200" dirty="0" smtClean="0">
                <a:cs typeface="Times New Roman" pitchFamily="18" charset="0"/>
              </a:rPr>
              <a:t>40 </a:t>
            </a:r>
            <a:r>
              <a:rPr lang="pt-BR" altLang="pt-BR" sz="2200" dirty="0" smtClean="0">
                <a:cs typeface="Times New Roman" pitchFamily="18" charset="0"/>
              </a:rPr>
              <a:t>] [ </a:t>
            </a:r>
            <a:r>
              <a:rPr lang="pt-BR" altLang="pt-BR" sz="2200" dirty="0" smtClean="0">
                <a:cs typeface="Times New Roman" pitchFamily="18" charset="0"/>
              </a:rPr>
              <a:t>4 </a:t>
            </a:r>
            <a:r>
              <a:rPr lang="pt-BR" altLang="pt-BR" sz="2200" dirty="0" smtClean="0">
                <a:cs typeface="Times New Roman" pitchFamily="18" charset="0"/>
              </a:rPr>
              <a:t>];</a:t>
            </a:r>
          </a:p>
          <a:p>
            <a:pPr lvl="1"/>
            <a:r>
              <a:rPr lang="pt-BR" altLang="pt-BR" sz="2200" dirty="0" smtClean="0">
                <a:cs typeface="Times New Roman" pitchFamily="18" charset="0"/>
              </a:rPr>
              <a:t>Usa-se a estrutura de repetição </a:t>
            </a:r>
            <a:r>
              <a:rPr lang="pt-BR" altLang="pt-BR" sz="2200" dirty="0" smtClean="0">
                <a:latin typeface="Times New Roman" pitchFamily="18" charset="0"/>
                <a:cs typeface="Times New Roman" pitchFamily="18" charset="0"/>
              </a:rPr>
              <a:t>“PARA”</a:t>
            </a:r>
            <a:r>
              <a:rPr lang="pt-BR" altLang="pt-BR" sz="2200" dirty="0" smtClean="0">
                <a:cs typeface="Times New Roman" pitchFamily="18" charset="0"/>
              </a:rPr>
              <a:t> encadeada para manipular matrizes</a:t>
            </a:r>
            <a:endParaRPr lang="pt-BR" altLang="pt-BR" sz="2000" dirty="0" smtClean="0"/>
          </a:p>
        </p:txBody>
      </p:sp>
      <p:sp>
        <p:nvSpPr>
          <p:cNvPr id="596994" name="Rectangle 2"/>
          <p:cNvSpPr>
            <a:spLocks noGrp="1" noChangeArrowheads="1"/>
          </p:cNvSpPr>
          <p:nvPr>
            <p:ph type="title"/>
          </p:nvPr>
        </p:nvSpPr>
        <p:spPr>
          <a:xfrm>
            <a:off x="457200" y="274638"/>
            <a:ext cx="7467600" cy="633412"/>
          </a:xfrm>
        </p:spPr>
        <p:txBody>
          <a:bodyPr>
            <a:normAutofit fontScale="90000"/>
          </a:bodyPr>
          <a:lstStyle/>
          <a:p>
            <a:pPr fontAlgn="auto">
              <a:spcAft>
                <a:spcPts val="0"/>
              </a:spcAft>
              <a:defRPr/>
            </a:pPr>
            <a:r>
              <a:rPr lang="pt-BR" sz="3500" dirty="0"/>
              <a:t/>
            </a:r>
            <a:br>
              <a:rPr lang="pt-BR" sz="3500" dirty="0"/>
            </a:br>
            <a:r>
              <a:rPr lang="pt-BR" sz="3500" dirty="0"/>
              <a:t>Matrizes</a:t>
            </a:r>
          </a:p>
        </p:txBody>
      </p:sp>
      <p:sp>
        <p:nvSpPr>
          <p:cNvPr id="596996" name="Rectangle 4"/>
          <p:cNvSpPr>
            <a:spLocks noChangeArrowheads="1"/>
          </p:cNvSpPr>
          <p:nvPr/>
        </p:nvSpPr>
        <p:spPr bwMode="auto">
          <a:xfrm>
            <a:off x="684213" y="3500438"/>
            <a:ext cx="7162800" cy="3044825"/>
          </a:xfrm>
          <a:prstGeom prst="rect">
            <a:avLst/>
          </a:prstGeom>
          <a:solidFill>
            <a:schemeClr val="bg1"/>
          </a:solidFill>
          <a:ln w="9525">
            <a:solidFill>
              <a:schemeClr val="tx1"/>
            </a:solidFill>
            <a:miter lim="800000"/>
            <a:headEnd/>
            <a:tailEnd/>
          </a:ln>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Clr>
                <a:schemeClr val="tx2"/>
              </a:buClr>
              <a:buSzPct val="70000"/>
              <a:buFont typeface="Wingdings" pitchFamily="2" charset="2"/>
              <a:buNone/>
            </a:pPr>
            <a:r>
              <a:rPr lang="pt-BR" altLang="pt-BR">
                <a:latin typeface="Courier New" pitchFamily="49" charset="0"/>
                <a:cs typeface="Times New Roman" pitchFamily="18" charset="0"/>
              </a:rPr>
              <a:t>Função principal( ) { </a:t>
            </a:r>
          </a:p>
          <a:p>
            <a:pPr eaLnBrk="1" hangingPunct="1">
              <a:spcBef>
                <a:spcPct val="20000"/>
              </a:spcBef>
              <a:buClr>
                <a:schemeClr val="tx2"/>
              </a:buClr>
              <a:buSzPct val="70000"/>
              <a:buFont typeface="Wingdings" pitchFamily="2" charset="2"/>
              <a:buNone/>
            </a:pPr>
            <a:r>
              <a:rPr lang="pt-BR" altLang="pt-BR">
                <a:latin typeface="Courier New" pitchFamily="49" charset="0"/>
                <a:cs typeface="Times New Roman" pitchFamily="18" charset="0"/>
              </a:rPr>
              <a:t>	inteiro i, j, matriz[3][3]</a:t>
            </a:r>
          </a:p>
          <a:p>
            <a:pPr eaLnBrk="1" hangingPunct="1">
              <a:spcBef>
                <a:spcPct val="20000"/>
              </a:spcBef>
              <a:buClr>
                <a:schemeClr val="tx2"/>
              </a:buClr>
              <a:buSzPct val="70000"/>
              <a:buFont typeface="Wingdings" pitchFamily="2" charset="2"/>
              <a:buNone/>
            </a:pPr>
            <a:r>
              <a:rPr lang="pt-BR" altLang="pt-BR">
                <a:latin typeface="Courier New" pitchFamily="49" charset="0"/>
                <a:cs typeface="Times New Roman" pitchFamily="18" charset="0"/>
              </a:rPr>
              <a:t>	Leia matriz ([i] [j]); </a:t>
            </a:r>
            <a:br>
              <a:rPr lang="pt-BR" altLang="pt-BR">
                <a:latin typeface="Courier New" pitchFamily="49" charset="0"/>
                <a:cs typeface="Times New Roman" pitchFamily="18" charset="0"/>
              </a:rPr>
            </a:br>
            <a:r>
              <a:rPr lang="pt-BR" altLang="pt-BR">
                <a:latin typeface="Courier New" pitchFamily="49" charset="0"/>
                <a:cs typeface="Times New Roman" pitchFamily="18" charset="0"/>
              </a:rPr>
              <a:t>  para (i = 0; i &lt; 3; i++) { </a:t>
            </a:r>
            <a:br>
              <a:rPr lang="pt-BR" altLang="pt-BR">
                <a:latin typeface="Courier New" pitchFamily="49" charset="0"/>
                <a:cs typeface="Times New Roman" pitchFamily="18" charset="0"/>
              </a:rPr>
            </a:br>
            <a:r>
              <a:rPr lang="pt-BR" altLang="pt-BR">
                <a:latin typeface="Courier New" pitchFamily="49" charset="0"/>
                <a:cs typeface="Times New Roman" pitchFamily="18" charset="0"/>
              </a:rPr>
              <a:t>	para(j = 0; j &lt; 3; j++) {</a:t>
            </a:r>
          </a:p>
          <a:p>
            <a:pPr eaLnBrk="1" hangingPunct="1">
              <a:spcBef>
                <a:spcPct val="20000"/>
              </a:spcBef>
              <a:buClr>
                <a:schemeClr val="tx2"/>
              </a:buClr>
              <a:buSzPct val="70000"/>
              <a:buFont typeface="Wingdings" pitchFamily="2" charset="2"/>
              <a:buNone/>
            </a:pPr>
            <a:r>
              <a:rPr lang="pt-BR" altLang="pt-BR">
                <a:latin typeface="Courier New" pitchFamily="49" charset="0"/>
                <a:cs typeface="Times New Roman" pitchFamily="18" charset="0"/>
              </a:rPr>
              <a:t>     	     Escreva(“A Matriz”,  matriz[i][j]); </a:t>
            </a:r>
          </a:p>
          <a:p>
            <a:pPr eaLnBrk="1" hangingPunct="1">
              <a:spcBef>
                <a:spcPct val="20000"/>
              </a:spcBef>
              <a:buClr>
                <a:schemeClr val="tx2"/>
              </a:buClr>
              <a:buSzPct val="70000"/>
              <a:buFont typeface="Wingdings" pitchFamily="2" charset="2"/>
              <a:buNone/>
            </a:pPr>
            <a:r>
              <a:rPr lang="pt-BR" altLang="pt-BR">
                <a:latin typeface="Courier New" pitchFamily="49" charset="0"/>
                <a:cs typeface="Times New Roman" pitchFamily="18" charset="0"/>
              </a:rPr>
              <a:t>		Fim para</a:t>
            </a:r>
          </a:p>
          <a:p>
            <a:pPr eaLnBrk="1" hangingPunct="1">
              <a:spcBef>
                <a:spcPct val="20000"/>
              </a:spcBef>
              <a:buClr>
                <a:schemeClr val="tx2"/>
              </a:buClr>
              <a:buSzPct val="70000"/>
              <a:buFont typeface="Wingdings" pitchFamily="2" charset="2"/>
              <a:buNone/>
            </a:pPr>
            <a:r>
              <a:rPr lang="pt-BR" altLang="pt-BR">
                <a:latin typeface="Courier New" pitchFamily="49" charset="0"/>
                <a:cs typeface="Times New Roman" pitchFamily="18" charset="0"/>
              </a:rPr>
              <a:t>	   Fim para</a:t>
            </a:r>
          </a:p>
          <a:p>
            <a:pPr eaLnBrk="1" hangingPunct="1">
              <a:spcBef>
                <a:spcPct val="20000"/>
              </a:spcBef>
              <a:buClr>
                <a:schemeClr val="tx2"/>
              </a:buClr>
              <a:buSzPct val="70000"/>
              <a:buFont typeface="Wingdings" pitchFamily="2" charset="2"/>
              <a:buNone/>
            </a:pPr>
            <a:endParaRPr lang="pt-BR" altLang="pt-BR">
              <a:latin typeface="Courier New" pitchFamily="49"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6996"/>
                                        </p:tgtEl>
                                        <p:attrNameLst>
                                          <p:attrName>style.visibility</p:attrName>
                                        </p:attrNameLst>
                                      </p:cBhvr>
                                      <p:to>
                                        <p:strVal val="visible"/>
                                      </p:to>
                                    </p:set>
                                    <p:animEffect transition="in" filter="dissolve">
                                      <p:cBhvr>
                                        <p:cTn id="7" dur="500"/>
                                        <p:tgtEl>
                                          <p:spTgt spid="596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179388" y="1052513"/>
            <a:ext cx="8475662" cy="4105275"/>
          </a:xfrm>
        </p:spPr>
        <p:txBody>
          <a:bodyPr/>
          <a:lstStyle/>
          <a:p>
            <a:r>
              <a:rPr lang="pt-BR" altLang="pt-BR" sz="2800" smtClean="0"/>
              <a:t>Assim como os vetores, a inicialização dos valores atribuídos aos elementos de uma matriz também pode ser feita no momento da sua declaração.</a:t>
            </a:r>
          </a:p>
          <a:p>
            <a:pPr lvl="1"/>
            <a:r>
              <a:rPr lang="pt-BR" altLang="pt-BR" sz="2400" smtClean="0"/>
              <a:t>Método comum em linguagens como C e Java</a:t>
            </a:r>
          </a:p>
          <a:p>
            <a:r>
              <a:rPr lang="pt-BR" altLang="pt-BR" sz="2800" smtClean="0"/>
              <a:t>Uma forma alternativa seria preencher a matriz usando loops.</a:t>
            </a:r>
          </a:p>
          <a:p>
            <a:pPr lvl="1"/>
            <a:r>
              <a:rPr lang="pt-BR" altLang="pt-BR" sz="2400" smtClean="0"/>
              <a:t>Pouco convencional e dispendioso</a:t>
            </a:r>
          </a:p>
          <a:p>
            <a:endParaRPr lang="pt-BR" altLang="pt-BR" smtClean="0"/>
          </a:p>
        </p:txBody>
      </p:sp>
      <p:sp>
        <p:nvSpPr>
          <p:cNvPr id="30723"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F3A6E914-8C42-446F-AD49-998518A99A20}" type="slidenum">
              <a:rPr lang="pt-BR" altLang="en-US" sz="1200" b="0" smtClean="0">
                <a:latin typeface="Courier New" pitchFamily="49" charset="0"/>
              </a:rPr>
              <a:pPr algn="l" eaLnBrk="1" hangingPunct="1"/>
              <a:t>23</a:t>
            </a:fld>
            <a:endParaRPr lang="pt-BR" altLang="en-US" sz="1200" b="0" smtClean="0">
              <a:latin typeface="Courier New" pitchFamily="49" charset="0"/>
            </a:endParaRPr>
          </a:p>
        </p:txBody>
      </p:sp>
      <p:sp>
        <p:nvSpPr>
          <p:cNvPr id="598018" name="Rectangle 2"/>
          <p:cNvSpPr>
            <a:spLocks noGrp="1" noChangeArrowheads="1"/>
          </p:cNvSpPr>
          <p:nvPr>
            <p:ph type="title"/>
          </p:nvPr>
        </p:nvSpPr>
        <p:spPr>
          <a:xfrm>
            <a:off x="457200" y="274638"/>
            <a:ext cx="7467600" cy="561975"/>
          </a:xfrm>
        </p:spPr>
        <p:txBody>
          <a:bodyPr>
            <a:normAutofit fontScale="90000"/>
          </a:bodyPr>
          <a:lstStyle/>
          <a:p>
            <a:pPr fontAlgn="auto">
              <a:spcAft>
                <a:spcPts val="0"/>
              </a:spcAft>
              <a:defRPr/>
            </a:pPr>
            <a:r>
              <a:rPr lang="pt-BR" sz="3500" dirty="0" smtClean="0"/>
              <a:t>Matrizes</a:t>
            </a:r>
            <a:endParaRPr lang="pt-BR" sz="35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633412"/>
          </a:xfrm>
        </p:spPr>
        <p:txBody>
          <a:bodyPr/>
          <a:lstStyle/>
          <a:p>
            <a:pPr>
              <a:defRPr/>
            </a:pPr>
            <a:r>
              <a:rPr lang="pt-BR" dirty="0" smtClean="0"/>
              <a:t>Exemplo matrizes</a:t>
            </a:r>
            <a:endParaRPr lang="pt-BR" dirty="0"/>
          </a:p>
        </p:txBody>
      </p:sp>
      <p:sp>
        <p:nvSpPr>
          <p:cNvPr id="31747" name="Espaço Reservado para Conteúdo 2"/>
          <p:cNvSpPr>
            <a:spLocks noGrp="1"/>
          </p:cNvSpPr>
          <p:nvPr>
            <p:ph sz="quarter" idx="1"/>
          </p:nvPr>
        </p:nvSpPr>
        <p:spPr>
          <a:xfrm>
            <a:off x="179388" y="1125538"/>
            <a:ext cx="8353425" cy="1150937"/>
          </a:xfrm>
        </p:spPr>
        <p:txBody>
          <a:bodyPr/>
          <a:lstStyle/>
          <a:p>
            <a:r>
              <a:rPr lang="pt-BR" altLang="pt-BR" smtClean="0"/>
              <a:t>Assuma que um aluno é avaliado com 3 notas. Neste caso seria necessário um </a:t>
            </a:r>
            <a:r>
              <a:rPr lang="pt-BR" altLang="pt-BR" b="1" smtClean="0"/>
              <a:t>vetor de três posições </a:t>
            </a:r>
            <a:r>
              <a:rPr lang="pt-BR" altLang="pt-BR" smtClean="0"/>
              <a:t>para guardar as notas de um aluno.</a:t>
            </a:r>
            <a:endParaRPr lang="pt-BR" altLang="pt-BR" b="1" smtClean="0"/>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43163"/>
            <a:ext cx="3816350" cy="84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9" name="Espaço Reservado para Conteúdo 2"/>
          <p:cNvSpPr txBox="1">
            <a:spLocks/>
          </p:cNvSpPr>
          <p:nvPr/>
        </p:nvSpPr>
        <p:spPr bwMode="auto">
          <a:xfrm>
            <a:off x="331788" y="3284538"/>
            <a:ext cx="83534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itchFamily="2" charset="2"/>
              <a:buChar char=""/>
              <a:defRPr sz="2400">
                <a:solidFill>
                  <a:schemeClr val="tx1"/>
                </a:solidFill>
                <a:latin typeface="Century Schoolbook" pitchFamily="18" charset="0"/>
              </a:defRPr>
            </a:lvl1pPr>
            <a:lvl2pPr marL="639763" indent="-273050">
              <a:spcBef>
                <a:spcPct val="20000"/>
              </a:spcBef>
              <a:buClr>
                <a:schemeClr val="accent1"/>
              </a:buClr>
              <a:buSzPct val="80000"/>
              <a:buFont typeface="Wingdings 2" pitchFamily="18" charset="2"/>
              <a:buChar char=""/>
              <a:defRPr sz="2100">
                <a:solidFill>
                  <a:schemeClr val="tx1"/>
                </a:solidFill>
                <a:latin typeface="Century Schoolbook" pitchFamily="18" charset="0"/>
              </a:defRPr>
            </a:lvl2pPr>
            <a:lvl3pPr indent="-182563">
              <a:spcBef>
                <a:spcPct val="20000"/>
              </a:spcBef>
              <a:buClr>
                <a:srgbClr val="E0752F"/>
              </a:buClr>
              <a:buSzPct val="60000"/>
              <a:buFont typeface="Wingdings" pitchFamily="2" charset="2"/>
              <a:buChar char=""/>
              <a:defRPr>
                <a:solidFill>
                  <a:schemeClr val="tx1"/>
                </a:solidFill>
                <a:latin typeface="Century Schoolbook" pitchFamily="18" charset="0"/>
              </a:defRPr>
            </a:lvl3pPr>
            <a:lvl4pPr marL="1187450" indent="-182563">
              <a:spcBef>
                <a:spcPct val="20000"/>
              </a:spcBef>
              <a:buClr>
                <a:srgbClr val="FEC3AE"/>
              </a:buClr>
              <a:buSzPct val="60000"/>
              <a:buFont typeface="Wingdings" pitchFamily="2" charset="2"/>
              <a:buChar char=""/>
              <a:defRPr>
                <a:solidFill>
                  <a:schemeClr val="tx1"/>
                </a:solidFill>
                <a:latin typeface="Century Schoolbook" pitchFamily="18" charset="0"/>
              </a:defRPr>
            </a:lvl4pPr>
            <a:lvl5pPr marL="1462088" indent="-182563">
              <a:spcBef>
                <a:spcPct val="20000"/>
              </a:spcBef>
              <a:buClr>
                <a:srgbClr val="BDCAE9"/>
              </a:buClr>
              <a:buSzPct val="68000"/>
              <a:buFont typeface="Wingdings 2" pitchFamily="18" charset="2"/>
              <a:buChar char=""/>
              <a:defRPr sz="1600">
                <a:solidFill>
                  <a:schemeClr val="tx1"/>
                </a:solidFill>
                <a:latin typeface="Century Schoolbook" pitchFamily="18" charset="0"/>
              </a:defRPr>
            </a:lvl5pPr>
            <a:lvl6pPr marL="1919288" indent="-182563" fontAlgn="base">
              <a:spcBef>
                <a:spcPct val="20000"/>
              </a:spcBef>
              <a:spcAft>
                <a:spcPct val="0"/>
              </a:spcAft>
              <a:buClr>
                <a:srgbClr val="BDCAE9"/>
              </a:buClr>
              <a:buSzPct val="68000"/>
              <a:buFont typeface="Wingdings 2" pitchFamily="18" charset="2"/>
              <a:buChar char=""/>
              <a:defRPr sz="1600">
                <a:solidFill>
                  <a:schemeClr val="tx1"/>
                </a:solidFill>
                <a:latin typeface="Century Schoolbook" pitchFamily="18" charset="0"/>
              </a:defRPr>
            </a:lvl6pPr>
            <a:lvl7pPr marL="2376488" indent="-182563" fontAlgn="base">
              <a:spcBef>
                <a:spcPct val="20000"/>
              </a:spcBef>
              <a:spcAft>
                <a:spcPct val="0"/>
              </a:spcAft>
              <a:buClr>
                <a:srgbClr val="BDCAE9"/>
              </a:buClr>
              <a:buSzPct val="68000"/>
              <a:buFont typeface="Wingdings 2" pitchFamily="18" charset="2"/>
              <a:buChar char=""/>
              <a:defRPr sz="1600">
                <a:solidFill>
                  <a:schemeClr val="tx1"/>
                </a:solidFill>
                <a:latin typeface="Century Schoolbook" pitchFamily="18" charset="0"/>
              </a:defRPr>
            </a:lvl7pPr>
            <a:lvl8pPr marL="2833688" indent="-182563" fontAlgn="base">
              <a:spcBef>
                <a:spcPct val="20000"/>
              </a:spcBef>
              <a:spcAft>
                <a:spcPct val="0"/>
              </a:spcAft>
              <a:buClr>
                <a:srgbClr val="BDCAE9"/>
              </a:buClr>
              <a:buSzPct val="68000"/>
              <a:buFont typeface="Wingdings 2" pitchFamily="18" charset="2"/>
              <a:buChar char=""/>
              <a:defRPr sz="1600">
                <a:solidFill>
                  <a:schemeClr val="tx1"/>
                </a:solidFill>
                <a:latin typeface="Century Schoolbook" pitchFamily="18" charset="0"/>
              </a:defRPr>
            </a:lvl8pPr>
            <a:lvl9pPr marL="3290888" indent="-182563" fontAlgn="base">
              <a:spcBef>
                <a:spcPct val="20000"/>
              </a:spcBef>
              <a:spcAft>
                <a:spcPct val="0"/>
              </a:spcAft>
              <a:buClr>
                <a:srgbClr val="BDCAE9"/>
              </a:buClr>
              <a:buSzPct val="68000"/>
              <a:buFont typeface="Wingdings 2" pitchFamily="18" charset="2"/>
              <a:buChar char=""/>
              <a:defRPr sz="1600">
                <a:solidFill>
                  <a:schemeClr val="tx1"/>
                </a:solidFill>
                <a:latin typeface="Century Schoolbook" pitchFamily="18" charset="0"/>
              </a:defRPr>
            </a:lvl9pPr>
          </a:lstStyle>
          <a:p>
            <a:pPr eaLnBrk="0" hangingPunct="0"/>
            <a:r>
              <a:rPr lang="pt-BR" altLang="pt-BR"/>
              <a:t>Assumindo que uma turma é composta por 5 alunos é avaliado com 3 notas. Neste caso seria necessário um </a:t>
            </a:r>
            <a:r>
              <a:rPr lang="pt-BR" altLang="pt-BR" b="1"/>
              <a:t>matriz bidimensional [5, 3] </a:t>
            </a:r>
            <a:r>
              <a:rPr lang="pt-BR" altLang="pt-BR"/>
              <a:t>para guardar as notas de todos os alunos da turma.</a:t>
            </a:r>
            <a:endParaRPr lang="pt-BR" altLang="pt-BR" b="1"/>
          </a:p>
        </p:txBody>
      </p:sp>
      <p:pic>
        <p:nvPicPr>
          <p:cNvPr id="317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0" y="4641850"/>
            <a:ext cx="3144838"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388" y="188913"/>
            <a:ext cx="8404225" cy="576262"/>
          </a:xfrm>
        </p:spPr>
        <p:txBody>
          <a:bodyPr/>
          <a:lstStyle/>
          <a:p>
            <a:pPr>
              <a:defRPr/>
            </a:pPr>
            <a:r>
              <a:rPr lang="pt-BR" dirty="0" smtClean="0"/>
              <a:t>Exemplo matrizes</a:t>
            </a:r>
            <a:endParaRPr lang="pt-BR" dirty="0"/>
          </a:p>
        </p:txBody>
      </p:sp>
      <p:sp>
        <p:nvSpPr>
          <p:cNvPr id="32771" name="Espaço Reservado para Conteúdo 2"/>
          <p:cNvSpPr>
            <a:spLocks noGrp="1"/>
          </p:cNvSpPr>
          <p:nvPr>
            <p:ph sz="quarter" idx="1"/>
          </p:nvPr>
        </p:nvSpPr>
        <p:spPr>
          <a:xfrm>
            <a:off x="323850" y="908050"/>
            <a:ext cx="8280400" cy="576263"/>
          </a:xfrm>
        </p:spPr>
        <p:txBody>
          <a:bodyPr/>
          <a:lstStyle/>
          <a:p>
            <a:r>
              <a:rPr lang="pt-BR" altLang="pt-BR" smtClean="0"/>
              <a:t>Algoritmo que imprime uma matriz 2x2</a:t>
            </a:r>
          </a:p>
        </p:txBody>
      </p:sp>
      <p:pic>
        <p:nvPicPr>
          <p:cNvPr id="327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628775"/>
            <a:ext cx="7632700"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3933825"/>
            <a:ext cx="3729037" cy="279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388" y="125413"/>
            <a:ext cx="8424862" cy="927100"/>
          </a:xfrm>
        </p:spPr>
        <p:txBody>
          <a:bodyPr>
            <a:normAutofit fontScale="90000"/>
          </a:bodyPr>
          <a:lstStyle/>
          <a:p>
            <a:pPr>
              <a:defRPr/>
            </a:pPr>
            <a:r>
              <a:rPr lang="pt-BR" dirty="0" smtClean="0"/>
              <a:t>Estruturas Heterogêneas Multidimensionais (Matrizes</a:t>
            </a:r>
            <a:r>
              <a:rPr lang="pt-BR" dirty="0"/>
              <a:t>)</a:t>
            </a:r>
          </a:p>
        </p:txBody>
      </p:sp>
      <p:sp>
        <p:nvSpPr>
          <p:cNvPr id="3" name="Espaço Reservado para Conteúdo 2"/>
          <p:cNvSpPr>
            <a:spLocks noGrp="1"/>
          </p:cNvSpPr>
          <p:nvPr>
            <p:ph sz="quarter" idx="1"/>
          </p:nvPr>
        </p:nvSpPr>
        <p:spPr>
          <a:xfrm>
            <a:off x="107950" y="1196975"/>
            <a:ext cx="8640763" cy="5327650"/>
          </a:xfrm>
        </p:spPr>
        <p:txBody>
          <a:bodyPr/>
          <a:lstStyle/>
          <a:p>
            <a:pPr>
              <a:defRPr/>
            </a:pPr>
            <a:r>
              <a:rPr lang="pt-BR" dirty="0" smtClean="0"/>
              <a:t>Estrutura homogênea de agrupamento de dados com três ou mais dimensões. </a:t>
            </a:r>
          </a:p>
          <a:p>
            <a:pPr>
              <a:defRPr/>
            </a:pPr>
            <a:r>
              <a:rPr lang="pt-BR" dirty="0" smtClean="0"/>
              <a:t>A construção de uma </a:t>
            </a:r>
            <a:r>
              <a:rPr lang="pt-BR" dirty="0"/>
              <a:t>m</a:t>
            </a:r>
            <a:r>
              <a:rPr lang="pt-BR" dirty="0" smtClean="0"/>
              <a:t>atriz tridimensional requer o uso de 3 índices: Matriz Y [4x4]</a:t>
            </a:r>
            <a:r>
              <a:rPr lang="pt-BR" dirty="0"/>
              <a:t> [4x4] [4x4] </a:t>
            </a:r>
            <a:endParaRPr lang="pt-BR" dirty="0" smtClean="0"/>
          </a:p>
          <a:p>
            <a:pPr>
              <a:defRPr/>
            </a:pPr>
            <a:r>
              <a:rPr lang="pt-BR" dirty="0" smtClean="0"/>
              <a:t>Exemplo: </a:t>
            </a:r>
            <a:r>
              <a:rPr lang="pt-BR" dirty="0"/>
              <a:t>Y [4x4] [4x4] [</a:t>
            </a:r>
            <a:r>
              <a:rPr lang="pt-BR" dirty="0" smtClean="0"/>
              <a:t>4x4]: real</a:t>
            </a:r>
            <a:endParaRPr lang="pt-BR" dirty="0"/>
          </a:p>
          <a:p>
            <a:pPr lvl="1">
              <a:defRPr/>
            </a:pPr>
            <a:r>
              <a:rPr lang="pt-BR" dirty="0" smtClean="0"/>
              <a:t>Para (</a:t>
            </a:r>
            <a:r>
              <a:rPr lang="pt-BR" dirty="0"/>
              <a:t>i </a:t>
            </a:r>
            <a:r>
              <a:rPr lang="pt-BR" dirty="0" smtClean="0"/>
              <a:t>[i] = </a:t>
            </a:r>
            <a:r>
              <a:rPr lang="pt-BR" dirty="0"/>
              <a:t>0; i &lt; 4; i++) </a:t>
            </a:r>
            <a:br>
              <a:rPr lang="pt-BR" dirty="0"/>
            </a:br>
            <a:r>
              <a:rPr lang="pt-BR" dirty="0" smtClean="0"/>
              <a:t>  (instruções / comandos)</a:t>
            </a:r>
            <a:r>
              <a:rPr lang="pt-BR" dirty="0"/>
              <a:t/>
            </a:r>
            <a:br>
              <a:rPr lang="pt-BR" dirty="0"/>
            </a:br>
            <a:r>
              <a:rPr lang="pt-BR" dirty="0" smtClean="0"/>
              <a:t>	Para (</a:t>
            </a:r>
            <a:r>
              <a:rPr lang="pt-BR" dirty="0"/>
              <a:t>j </a:t>
            </a:r>
            <a:r>
              <a:rPr lang="pt-BR" dirty="0" smtClean="0"/>
              <a:t>[j] = </a:t>
            </a:r>
            <a:r>
              <a:rPr lang="pt-BR" dirty="0"/>
              <a:t>0; j &lt; 3; j++)‏</a:t>
            </a:r>
            <a:br>
              <a:rPr lang="pt-BR" dirty="0"/>
            </a:br>
            <a:r>
              <a:rPr lang="pt-BR" dirty="0" smtClean="0"/>
              <a:t>	   (</a:t>
            </a:r>
            <a:r>
              <a:rPr lang="pt-BR" dirty="0"/>
              <a:t>instruções / comandos)</a:t>
            </a:r>
            <a:br>
              <a:rPr lang="pt-BR" dirty="0"/>
            </a:br>
            <a:r>
              <a:rPr lang="pt-BR" dirty="0" smtClean="0"/>
              <a:t>	    Para </a:t>
            </a:r>
            <a:r>
              <a:rPr lang="pt-BR" dirty="0"/>
              <a:t>(</a:t>
            </a:r>
            <a:r>
              <a:rPr lang="pt-BR" dirty="0" smtClean="0"/>
              <a:t>k [k]  </a:t>
            </a:r>
            <a:r>
              <a:rPr lang="pt-BR" dirty="0"/>
              <a:t>= 0; k &lt; 2; k++)‏</a:t>
            </a:r>
            <a:br>
              <a:rPr lang="pt-BR" dirty="0"/>
            </a:br>
            <a:r>
              <a:rPr lang="pt-BR" dirty="0" smtClean="0"/>
              <a:t>	      Escreva (Y </a:t>
            </a:r>
            <a:r>
              <a:rPr lang="pt-BR" dirty="0"/>
              <a:t>[i] [j] [k</a:t>
            </a:r>
            <a:r>
              <a:rPr lang="pt-BR" dirty="0" smtClean="0"/>
              <a:t>])</a:t>
            </a:r>
            <a:r>
              <a:rPr lang="pt-BR" dirty="0"/>
              <a:t/>
            </a:r>
            <a:br>
              <a:rPr lang="pt-BR" dirty="0"/>
            </a:br>
            <a:r>
              <a:rPr lang="pt-BR" dirty="0" smtClean="0"/>
              <a:t>	    </a:t>
            </a:r>
            <a:r>
              <a:rPr lang="pt-BR" dirty="0"/>
              <a:t>Fim </a:t>
            </a:r>
            <a:r>
              <a:rPr lang="pt-BR" dirty="0" smtClean="0"/>
              <a:t>para</a:t>
            </a:r>
          </a:p>
          <a:p>
            <a:pPr marL="366713" lvl="1" indent="0">
              <a:buFont typeface="Wingdings 2" pitchFamily="18" charset="2"/>
              <a:buNone/>
              <a:defRPr/>
            </a:pPr>
            <a:r>
              <a:rPr lang="pt-BR" dirty="0"/>
              <a:t> </a:t>
            </a:r>
            <a:r>
              <a:rPr lang="pt-BR" dirty="0" smtClean="0"/>
              <a:t>       Fim </a:t>
            </a:r>
            <a:r>
              <a:rPr lang="pt-BR" dirty="0"/>
              <a:t>para</a:t>
            </a:r>
          </a:p>
          <a:p>
            <a:pPr marL="366713" lvl="1" indent="0">
              <a:buFont typeface="Wingdings 2" pitchFamily="18" charset="2"/>
              <a:buNone/>
              <a:defRPr/>
            </a:pPr>
            <a:r>
              <a:rPr lang="pt-BR" dirty="0" smtClean="0"/>
              <a:t>      Fim </a:t>
            </a:r>
            <a:r>
              <a:rPr lang="pt-BR" dirty="0"/>
              <a:t>para</a:t>
            </a:r>
          </a:p>
          <a:p>
            <a:pPr lvl="1">
              <a:defRPr/>
            </a:pPr>
            <a:endParaRPr lang="pt-BR" dirty="0"/>
          </a:p>
        </p:txBody>
      </p:sp>
      <p:sp>
        <p:nvSpPr>
          <p:cNvPr id="6" name="CaixaDeTexto 5"/>
          <p:cNvSpPr txBox="1"/>
          <p:nvPr/>
        </p:nvSpPr>
        <p:spPr>
          <a:xfrm>
            <a:off x="5219700" y="3397250"/>
            <a:ext cx="2808288" cy="647700"/>
          </a:xfrm>
          <a:prstGeom prst="rect">
            <a:avLst/>
          </a:prstGeom>
          <a:noFill/>
        </p:spPr>
        <p:txBody>
          <a:bodyPr>
            <a:spAutoFit/>
          </a:bodyPr>
          <a:lstStyle/>
          <a:p>
            <a:pPr>
              <a:defRPr/>
            </a:pPr>
            <a:r>
              <a:rPr lang="pt-BR" b="1" dirty="0">
                <a:cs typeface="Arial" charset="0"/>
              </a:rPr>
              <a:t>Sintaxe:</a:t>
            </a:r>
          </a:p>
          <a:p>
            <a:pPr>
              <a:defRPr/>
            </a:pPr>
            <a:r>
              <a:rPr lang="pt-BR" b="1" dirty="0">
                <a:solidFill>
                  <a:schemeClr val="bg2">
                    <a:lumMod val="50000"/>
                  </a:schemeClr>
                </a:solidFill>
                <a:cs typeface="Arial" charset="0"/>
              </a:rPr>
              <a:t>Inteiro: Matriz Y [4]</a:t>
            </a:r>
            <a:r>
              <a:rPr lang="pt-BR" b="1" dirty="0">
                <a:solidFill>
                  <a:schemeClr val="bg2">
                    <a:lumMod val="50000"/>
                  </a:schemeClr>
                </a:solidFill>
                <a:cs typeface="Arial" charset="0"/>
              </a:rPr>
              <a:t> [4</a:t>
            </a:r>
            <a:r>
              <a:rPr lang="pt-BR" b="1" dirty="0">
                <a:solidFill>
                  <a:schemeClr val="bg2">
                    <a:lumMod val="50000"/>
                  </a:schemeClr>
                </a:solidFill>
                <a:cs typeface="Arial" charset="0"/>
              </a:rPr>
              <a:t>]</a:t>
            </a:r>
            <a:r>
              <a:rPr lang="pt-BR" b="1" dirty="0">
                <a:solidFill>
                  <a:schemeClr val="bg2">
                    <a:lumMod val="50000"/>
                  </a:schemeClr>
                </a:solidFill>
                <a:cs typeface="Arial" charset="0"/>
              </a:rPr>
              <a:t> [4</a:t>
            </a:r>
            <a:r>
              <a:rPr lang="pt-BR" b="1" dirty="0">
                <a:solidFill>
                  <a:schemeClr val="bg2">
                    <a:lumMod val="50000"/>
                  </a:schemeClr>
                </a:solidFill>
                <a:cs typeface="Arial" charset="0"/>
              </a:rPr>
              <a:t>]</a:t>
            </a:r>
            <a:endParaRPr lang="pt-BR" b="1" dirty="0">
              <a:solidFill>
                <a:schemeClr val="bg2">
                  <a:lumMod val="50000"/>
                </a:schemeClr>
              </a:solidFill>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388" y="115888"/>
            <a:ext cx="8496300" cy="1071562"/>
          </a:xfrm>
        </p:spPr>
        <p:txBody>
          <a:bodyPr/>
          <a:lstStyle/>
          <a:p>
            <a:pPr>
              <a:defRPr/>
            </a:pPr>
            <a:r>
              <a:rPr lang="pt-BR" dirty="0"/>
              <a:t>Estruturas Heterogêneas Multidimensionais (Matrizes)</a:t>
            </a:r>
          </a:p>
        </p:txBody>
      </p:sp>
      <p:sp>
        <p:nvSpPr>
          <p:cNvPr id="3" name="Espaço Reservado para Conteúdo 2"/>
          <p:cNvSpPr>
            <a:spLocks noGrp="1"/>
          </p:cNvSpPr>
          <p:nvPr>
            <p:ph sz="quarter" idx="1"/>
          </p:nvPr>
        </p:nvSpPr>
        <p:spPr>
          <a:xfrm>
            <a:off x="250825" y="1341438"/>
            <a:ext cx="8137525" cy="2232025"/>
          </a:xfrm>
        </p:spPr>
        <p:txBody>
          <a:bodyPr/>
          <a:lstStyle/>
          <a:p>
            <a:pPr>
              <a:defRPr/>
            </a:pPr>
            <a:r>
              <a:rPr lang="pt-BR" dirty="0" smtClean="0"/>
              <a:t>Considerando o exemplo anterior (</a:t>
            </a:r>
            <a:r>
              <a:rPr lang="pt-BR" b="1" dirty="0" smtClean="0">
                <a:solidFill>
                  <a:schemeClr val="bg2">
                    <a:lumMod val="50000"/>
                  </a:schemeClr>
                </a:solidFill>
              </a:rPr>
              <a:t>matriz bidimensional</a:t>
            </a:r>
            <a:r>
              <a:rPr lang="pt-BR" dirty="0" smtClean="0"/>
              <a:t>) assumindo que o curso possui duas turmas seria necessário uma </a:t>
            </a:r>
            <a:r>
              <a:rPr lang="pt-BR" b="1" dirty="0" smtClean="0"/>
              <a:t>matriz tridimensional </a:t>
            </a:r>
            <a:r>
              <a:rPr lang="pt-BR" dirty="0" smtClean="0"/>
              <a:t>para agrupar todas as notas de todos os alunos das duas turmas.</a:t>
            </a:r>
          </a:p>
          <a:p>
            <a:pPr>
              <a:defRPr/>
            </a:pPr>
            <a:endParaRPr lang="pt-BR" dirty="0"/>
          </a:p>
        </p:txBody>
      </p:sp>
      <p:pic>
        <p:nvPicPr>
          <p:cNvPr id="348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924175"/>
            <a:ext cx="4692650" cy="3506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ixaDeTexto 3"/>
          <p:cNvSpPr txBox="1"/>
          <p:nvPr/>
        </p:nvSpPr>
        <p:spPr>
          <a:xfrm>
            <a:off x="219075" y="5192713"/>
            <a:ext cx="3776663" cy="1200150"/>
          </a:xfrm>
          <a:prstGeom prst="rect">
            <a:avLst/>
          </a:prstGeom>
          <a:noFill/>
        </p:spPr>
        <p:txBody>
          <a:bodyPr>
            <a:spAutoFit/>
          </a:bodyPr>
          <a:lstStyle/>
          <a:p>
            <a:pPr>
              <a:defRPr/>
            </a:pPr>
            <a:r>
              <a:rPr lang="pt-BR" b="1" dirty="0">
                <a:solidFill>
                  <a:schemeClr val="bg2">
                    <a:lumMod val="50000"/>
                  </a:schemeClr>
                </a:solidFill>
                <a:cs typeface="Arial" charset="0"/>
              </a:rPr>
              <a:t>Nota ([2,3,1]) = 9.5</a:t>
            </a:r>
          </a:p>
          <a:p>
            <a:pPr>
              <a:defRPr/>
            </a:pPr>
            <a:endParaRPr lang="pt-BR" b="1" dirty="0">
              <a:solidFill>
                <a:schemeClr val="bg2">
                  <a:lumMod val="50000"/>
                </a:schemeClr>
              </a:solidFill>
              <a:cs typeface="Arial" charset="0"/>
            </a:endParaRPr>
          </a:p>
          <a:p>
            <a:pPr>
              <a:defRPr/>
            </a:pPr>
            <a:r>
              <a:rPr lang="pt-BR" b="1" dirty="0">
                <a:solidFill>
                  <a:schemeClr val="bg2">
                    <a:lumMod val="50000"/>
                  </a:schemeClr>
                </a:solidFill>
                <a:cs typeface="Arial" charset="0"/>
              </a:rPr>
              <a:t>O Valor é carregado na 2nda linha, da 3cra coluna e na 1mra profundidade.</a:t>
            </a:r>
            <a:endParaRPr lang="pt-BR" b="1" dirty="0">
              <a:solidFill>
                <a:schemeClr val="bg2">
                  <a:lumMod val="50000"/>
                </a:schemeClr>
              </a:solidFill>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388" y="1125538"/>
            <a:ext cx="8496300" cy="4967287"/>
          </a:xfrm>
        </p:spPr>
        <p:txBody>
          <a:bodyPr/>
          <a:lstStyle/>
          <a:p>
            <a:pPr>
              <a:defRPr/>
            </a:pPr>
            <a:r>
              <a:rPr lang="pt-BR" dirty="0" smtClean="0"/>
              <a:t>Arrays passados por parâmetro</a:t>
            </a:r>
          </a:p>
          <a:p>
            <a:pPr lvl="1">
              <a:defRPr/>
            </a:pPr>
            <a:r>
              <a:rPr lang="pt-BR" dirty="0" smtClean="0"/>
              <a:t>Apenas usar os colchetes na assinatura da função ou procedimento:</a:t>
            </a:r>
          </a:p>
          <a:p>
            <a:pPr>
              <a:defRPr/>
            </a:pPr>
            <a:r>
              <a:rPr lang="pt-BR" dirty="0" smtClean="0"/>
              <a:t>Exemplo</a:t>
            </a:r>
          </a:p>
          <a:p>
            <a:pPr marL="392113" lvl="1" indent="0">
              <a:buFont typeface="Wingdings 2" pitchFamily="18" charset="2"/>
              <a:buNone/>
              <a:defRPr/>
            </a:pPr>
            <a:r>
              <a:rPr lang="pt-BR" b="1" dirty="0" smtClean="0">
                <a:latin typeface="Courier New" panose="02070309020205020404" pitchFamily="49" charset="0"/>
                <a:cs typeface="Courier New" panose="02070309020205020404" pitchFamily="49" charset="0"/>
              </a:rPr>
              <a:t>real</a:t>
            </a:r>
            <a:r>
              <a:rPr lang="pt-BR" dirty="0" smtClean="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media(real</a:t>
            </a:r>
            <a:r>
              <a:rPr lang="pt-BR"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a</a:t>
            </a:r>
            <a:r>
              <a:rPr lang="pt-BR" b="1" dirty="0" smtClean="0">
                <a:latin typeface="Courier New" panose="02070309020205020404" pitchFamily="49" charset="0"/>
                <a:cs typeface="Courier New" panose="02070309020205020404" pitchFamily="49" charset="0"/>
              </a:rPr>
              <a:t>[], inteiro n)</a:t>
            </a:r>
            <a:r>
              <a:rPr lang="pt-BR" dirty="0" smtClean="0">
                <a:latin typeface="Courier New" panose="02070309020205020404" pitchFamily="49" charset="0"/>
                <a:cs typeface="Courier New" panose="02070309020205020404" pitchFamily="49" charset="0"/>
              </a:rPr>
              <a:t> </a:t>
            </a:r>
            <a:endParaRPr lang="pt-BR" dirty="0">
              <a:latin typeface="Courier New" panose="02070309020205020404" pitchFamily="49" charset="0"/>
              <a:cs typeface="Courier New" panose="02070309020205020404" pitchFamily="49" charset="0"/>
            </a:endParaRP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inteiro </a:t>
            </a:r>
            <a:r>
              <a:rPr lang="pt-BR" dirty="0">
                <a:latin typeface="Courier New" panose="02070309020205020404" pitchFamily="49" charset="0"/>
                <a:cs typeface="Courier New" panose="02070309020205020404" pitchFamily="49" charset="0"/>
              </a:rPr>
              <a:t>i;</a:t>
            </a: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real media, </a:t>
            </a:r>
            <a:r>
              <a:rPr lang="pt-BR" dirty="0">
                <a:latin typeface="Courier New" panose="02070309020205020404" pitchFamily="49" charset="0"/>
                <a:cs typeface="Courier New" panose="02070309020205020404" pitchFamily="49" charset="0"/>
              </a:rPr>
              <a:t>sum=0.0;</a:t>
            </a: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Para(i=0;i&lt; n;++</a:t>
            </a:r>
            <a:r>
              <a:rPr lang="pt-BR" dirty="0">
                <a:latin typeface="Courier New" panose="02070309020205020404" pitchFamily="49" charset="0"/>
                <a:cs typeface="Courier New" panose="02070309020205020404" pitchFamily="49" charset="0"/>
              </a:rPr>
              <a:t>i</a:t>
            </a:r>
            <a:r>
              <a:rPr lang="pt-BR" dirty="0" smtClean="0">
                <a:latin typeface="Courier New" panose="02070309020205020404" pitchFamily="49" charset="0"/>
                <a:cs typeface="Courier New" panose="02070309020205020404" pitchFamily="49" charset="0"/>
              </a:rPr>
              <a:t>)</a:t>
            </a:r>
            <a:endParaRPr lang="pt-BR" dirty="0">
              <a:latin typeface="Courier New" panose="02070309020205020404" pitchFamily="49" charset="0"/>
              <a:cs typeface="Courier New" panose="02070309020205020404" pitchFamily="49" charset="0"/>
            </a:endParaRP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sum := sum + a[i</a:t>
            </a:r>
            <a:r>
              <a:rPr lang="pt-BR" dirty="0">
                <a:latin typeface="Courier New" panose="02070309020205020404" pitchFamily="49" charset="0"/>
                <a:cs typeface="Courier New" panose="02070309020205020404" pitchFamily="49" charset="0"/>
              </a:rPr>
              <a:t>];</a:t>
            </a: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media </a:t>
            </a:r>
            <a:r>
              <a:rPr lang="pt-BR" dirty="0">
                <a:latin typeface="Courier New" panose="02070309020205020404" pitchFamily="49" charset="0"/>
                <a:cs typeface="Courier New" panose="02070309020205020404" pitchFamily="49" charset="0"/>
              </a:rPr>
              <a:t>=(</a:t>
            </a:r>
            <a:r>
              <a:rPr lang="pt-BR" dirty="0" smtClean="0">
                <a:latin typeface="Courier New" panose="02070309020205020404" pitchFamily="49" charset="0"/>
                <a:cs typeface="Courier New" panose="02070309020205020404" pitchFamily="49" charset="0"/>
              </a:rPr>
              <a:t>sum/n);</a:t>
            </a:r>
            <a:endParaRPr lang="pt-BR" dirty="0">
              <a:latin typeface="Courier New" panose="02070309020205020404" pitchFamily="49" charset="0"/>
              <a:cs typeface="Courier New" panose="02070309020205020404" pitchFamily="49" charset="0"/>
            </a:endParaRP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retorne media;</a:t>
            </a:r>
            <a:endParaRPr lang="pt-BR" dirty="0">
              <a:latin typeface="Courier New" panose="02070309020205020404" pitchFamily="49" charset="0"/>
              <a:cs typeface="Courier New" panose="02070309020205020404" pitchFamily="49" charset="0"/>
            </a:endParaRP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Fim Para</a:t>
            </a:r>
            <a:endParaRPr lang="pt-BR"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79388" y="274638"/>
            <a:ext cx="8496300" cy="706437"/>
          </a:xfrm>
        </p:spPr>
        <p:txBody>
          <a:bodyPr/>
          <a:lstStyle/>
          <a:p>
            <a:pPr>
              <a:defRPr/>
            </a:pPr>
            <a:r>
              <a:rPr lang="pt-BR" dirty="0" smtClean="0"/>
              <a:t>Vetores em Procedimentos e Funções</a:t>
            </a:r>
            <a:endParaRPr lang="pt-BR" dirty="0"/>
          </a:p>
        </p:txBody>
      </p:sp>
      <p:sp>
        <p:nvSpPr>
          <p:cNvPr id="35844" name="Slide Number Placeholder 3"/>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74C0B97F-11B2-4C84-9356-74E26723FDA5}" type="slidenum">
              <a:rPr lang="pt-BR" altLang="pt-BR" sz="1200" b="0" smtClean="0">
                <a:solidFill>
                  <a:schemeClr val="tx2"/>
                </a:solidFill>
              </a:rPr>
              <a:pPr algn="l" eaLnBrk="1" hangingPunct="1"/>
              <a:t>28</a:t>
            </a:fld>
            <a:endParaRPr lang="pt-BR" altLang="pt-BR" sz="1200" b="0" smtClean="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268413"/>
            <a:ext cx="8148638" cy="5141912"/>
          </a:xfrm>
        </p:spPr>
        <p:txBody>
          <a:bodyPr/>
          <a:lstStyle/>
          <a:p>
            <a:pPr>
              <a:defRPr/>
            </a:pPr>
            <a:r>
              <a:rPr lang="pt-BR" dirty="0" smtClean="0"/>
              <a:t>Especificar a quantidade de colunas da matriz ou suas dimensões:</a:t>
            </a:r>
          </a:p>
          <a:p>
            <a:pPr marL="392113" lvl="1" indent="0">
              <a:buFont typeface="Wingdings 2" pitchFamily="18" charset="2"/>
              <a:buNone/>
              <a:defRPr/>
            </a:pPr>
            <a:r>
              <a:rPr lang="pt-BR" b="1" dirty="0" smtClean="0">
                <a:latin typeface="Courier New" panose="02070309020205020404" pitchFamily="49" charset="0"/>
                <a:cs typeface="Courier New" panose="02070309020205020404" pitchFamily="49" charset="0"/>
              </a:rPr>
              <a:t>real</a:t>
            </a:r>
            <a:r>
              <a:rPr lang="pt-BR" dirty="0" smtClean="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media(real</a:t>
            </a:r>
            <a:r>
              <a:rPr lang="pt-BR" dirty="0" smtClean="0">
                <a:latin typeface="Courier New" panose="02070309020205020404" pitchFamily="49" charset="0"/>
                <a:cs typeface="Courier New" panose="02070309020205020404" pitchFamily="49" charset="0"/>
              </a:rPr>
              <a:t> </a:t>
            </a:r>
            <a:r>
              <a:rPr lang="pt-BR" b="1" dirty="0" smtClean="0">
                <a:latin typeface="Courier New" panose="02070309020205020404" pitchFamily="49" charset="0"/>
                <a:cs typeface="Courier New" panose="02070309020205020404" pitchFamily="49" charset="0"/>
              </a:rPr>
              <a:t>a[2][2], inteiro </a:t>
            </a:r>
            <a:r>
              <a:rPr lang="pt-BR" b="1" dirty="0" err="1" smtClean="0">
                <a:latin typeface="Courier New" panose="02070309020205020404" pitchFamily="49" charset="0"/>
                <a:cs typeface="Courier New" panose="02070309020205020404" pitchFamily="49" charset="0"/>
              </a:rPr>
              <a:t>lin</a:t>
            </a:r>
            <a:r>
              <a:rPr lang="pt-BR" b="1" dirty="0" smtClean="0">
                <a:latin typeface="Courier New" panose="02070309020205020404" pitchFamily="49" charset="0"/>
                <a:cs typeface="Courier New" panose="02070309020205020404" pitchFamily="49" charset="0"/>
              </a:rPr>
              <a:t>){</a:t>
            </a:r>
            <a:r>
              <a:rPr lang="pt-BR" dirty="0" smtClean="0">
                <a:latin typeface="Courier New" panose="02070309020205020404" pitchFamily="49" charset="0"/>
                <a:cs typeface="Courier New" panose="02070309020205020404" pitchFamily="49" charset="0"/>
              </a:rPr>
              <a:t> </a:t>
            </a:r>
            <a:endParaRPr lang="pt-BR" dirty="0">
              <a:latin typeface="Courier New" panose="02070309020205020404" pitchFamily="49" charset="0"/>
              <a:cs typeface="Courier New" panose="02070309020205020404" pitchFamily="49" charset="0"/>
            </a:endParaRP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inteiro </a:t>
            </a:r>
            <a:r>
              <a:rPr lang="pt-BR" dirty="0">
                <a:latin typeface="Courier New" panose="02070309020205020404" pitchFamily="49" charset="0"/>
                <a:cs typeface="Courier New" panose="02070309020205020404" pitchFamily="49" charset="0"/>
              </a:rPr>
              <a:t>i;</a:t>
            </a: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real media, </a:t>
            </a:r>
            <a:r>
              <a:rPr lang="pt-BR" dirty="0">
                <a:latin typeface="Courier New" panose="02070309020205020404" pitchFamily="49" charset="0"/>
                <a:cs typeface="Courier New" panose="02070309020205020404" pitchFamily="49" charset="0"/>
              </a:rPr>
              <a:t>sum=0.0;</a:t>
            </a: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Para(i=0;i&lt;2;++</a:t>
            </a:r>
            <a:r>
              <a:rPr lang="pt-BR" dirty="0">
                <a:latin typeface="Courier New" panose="02070309020205020404" pitchFamily="49" charset="0"/>
                <a:cs typeface="Courier New" panose="02070309020205020404" pitchFamily="49" charset="0"/>
              </a:rPr>
              <a:t>i</a:t>
            </a:r>
            <a:r>
              <a:rPr lang="pt-BR" dirty="0" smtClean="0">
                <a:latin typeface="Courier New" panose="02070309020205020404" pitchFamily="49" charset="0"/>
                <a:cs typeface="Courier New" panose="02070309020205020404" pitchFamily="49" charset="0"/>
              </a:rPr>
              <a:t>)</a:t>
            </a: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Para(j=0;i&lt;2;++j)</a:t>
            </a:r>
            <a:endParaRPr lang="pt-BR" dirty="0">
              <a:latin typeface="Courier New" panose="02070309020205020404" pitchFamily="49" charset="0"/>
              <a:cs typeface="Courier New" panose="02070309020205020404" pitchFamily="49" charset="0"/>
            </a:endParaRP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sum</a:t>
            </a:r>
            <a:r>
              <a:rPr lang="pt-BR" dirty="0">
                <a:latin typeface="Courier New" panose="02070309020205020404" pitchFamily="49" charset="0"/>
                <a:cs typeface="Courier New" panose="02070309020205020404" pitchFamily="49" charset="0"/>
              </a:rPr>
              <a:t>+=a[i</a:t>
            </a:r>
            <a:r>
              <a:rPr lang="pt-BR" dirty="0" smtClean="0">
                <a:latin typeface="Courier New" panose="02070309020205020404" pitchFamily="49" charset="0"/>
                <a:cs typeface="Courier New" panose="02070309020205020404" pitchFamily="49" charset="0"/>
              </a:rPr>
              <a:t>][j];</a:t>
            </a:r>
            <a:endParaRPr lang="pt-BR" dirty="0">
              <a:latin typeface="Courier New" panose="02070309020205020404" pitchFamily="49" charset="0"/>
              <a:cs typeface="Courier New" panose="02070309020205020404" pitchFamily="49" charset="0"/>
            </a:endParaRP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media </a:t>
            </a:r>
            <a:r>
              <a:rPr lang="pt-BR" dirty="0">
                <a:latin typeface="Courier New" panose="02070309020205020404" pitchFamily="49" charset="0"/>
                <a:cs typeface="Courier New" panose="02070309020205020404" pitchFamily="49" charset="0"/>
              </a:rPr>
              <a:t>=(sum</a:t>
            </a:r>
            <a:r>
              <a:rPr lang="pt-BR" dirty="0" smtClean="0">
                <a:latin typeface="Courier New" panose="02070309020205020404" pitchFamily="49" charset="0"/>
                <a:cs typeface="Courier New" panose="02070309020205020404" pitchFamily="49" charset="0"/>
              </a:rPr>
              <a:t>/(</a:t>
            </a:r>
            <a:r>
              <a:rPr lang="pt-BR" dirty="0" err="1" smtClean="0">
                <a:latin typeface="Courier New" panose="02070309020205020404" pitchFamily="49" charset="0"/>
                <a:cs typeface="Courier New" panose="02070309020205020404" pitchFamily="49" charset="0"/>
              </a:rPr>
              <a:t>lin</a:t>
            </a:r>
            <a:r>
              <a:rPr lang="pt-BR" dirty="0" smtClean="0">
                <a:latin typeface="Courier New" panose="02070309020205020404" pitchFamily="49" charset="0"/>
                <a:cs typeface="Courier New" panose="02070309020205020404" pitchFamily="49" charset="0"/>
              </a:rPr>
              <a:t>*2));</a:t>
            </a: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Fim para;</a:t>
            </a:r>
          </a:p>
          <a:p>
            <a:pPr marL="392113" lvl="1" indent="0">
              <a:buFont typeface="Wingdings 2" pitchFamily="18" charset="2"/>
              <a:buNone/>
              <a:defRPr/>
            </a:pPr>
            <a:r>
              <a:rPr lang="pt-BR" dirty="0" smtClean="0">
                <a:latin typeface="Courier New" panose="02070309020205020404" pitchFamily="49" charset="0"/>
                <a:cs typeface="Courier New" panose="02070309020205020404" pitchFamily="49" charset="0"/>
              </a:rPr>
              <a:t>	  Fim Para;</a:t>
            </a:r>
            <a:endParaRPr lang="pt-BR" dirty="0">
              <a:latin typeface="Courier New" panose="02070309020205020404" pitchFamily="49" charset="0"/>
              <a:cs typeface="Courier New" panose="02070309020205020404" pitchFamily="49" charset="0"/>
            </a:endParaRPr>
          </a:p>
          <a:p>
            <a:pPr marL="392113" lvl="1" indent="0">
              <a:buFont typeface="Wingdings 2" pitchFamily="18" charset="2"/>
              <a:buNone/>
              <a:defRPr/>
            </a:pP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return</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avg</a:t>
            </a:r>
            <a:r>
              <a:rPr lang="pt-BR" dirty="0">
                <a:latin typeface="Courier New" panose="02070309020205020404" pitchFamily="49" charset="0"/>
                <a:cs typeface="Courier New" panose="02070309020205020404" pitchFamily="49" charset="0"/>
              </a:rPr>
              <a:t>;</a:t>
            </a:r>
          </a:p>
          <a:p>
            <a:pPr marL="392113" lvl="1" indent="0">
              <a:buFont typeface="Wingdings 2" pitchFamily="18" charset="2"/>
              <a:buNone/>
              <a:defRPr/>
            </a:pPr>
            <a:r>
              <a:rPr lang="pt-BR" dirty="0" smtClean="0">
                <a:latin typeface="Courier New" panose="02070309020205020404" pitchFamily="49" charset="0"/>
                <a:cs typeface="Courier New" panose="02070309020205020404" pitchFamily="49" charset="0"/>
              </a:rPr>
              <a:t>Fim</a:t>
            </a:r>
            <a:endParaRPr lang="pt-BR" dirty="0">
              <a:latin typeface="Courier New" panose="02070309020205020404" pitchFamily="49" charset="0"/>
              <a:cs typeface="Courier New" panose="02070309020205020404" pitchFamily="49" charset="0"/>
            </a:endParaRPr>
          </a:p>
          <a:p>
            <a:pPr lvl="1">
              <a:defRPr/>
            </a:pPr>
            <a:endParaRPr lang="pt-BR" dirty="0"/>
          </a:p>
        </p:txBody>
      </p:sp>
      <p:sp>
        <p:nvSpPr>
          <p:cNvPr id="6" name="Title 2"/>
          <p:cNvSpPr>
            <a:spLocks noGrp="1"/>
          </p:cNvSpPr>
          <p:nvPr>
            <p:ph type="title"/>
          </p:nvPr>
        </p:nvSpPr>
        <p:spPr>
          <a:xfrm>
            <a:off x="179388" y="274638"/>
            <a:ext cx="8496300" cy="706437"/>
          </a:xfrm>
        </p:spPr>
        <p:txBody>
          <a:bodyPr/>
          <a:lstStyle/>
          <a:p>
            <a:pPr>
              <a:defRPr/>
            </a:pPr>
            <a:r>
              <a:rPr lang="pt-BR" dirty="0" smtClean="0"/>
              <a:t>Vetores em Procedimentos e Funções</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73063" y="836166"/>
            <a:ext cx="8280400" cy="2160786"/>
          </a:xfrm>
        </p:spPr>
        <p:txBody>
          <a:bodyPr/>
          <a:lstStyle/>
          <a:p>
            <a:r>
              <a:rPr lang="pt-BR" altLang="pt-BR" sz="2000" dirty="0" smtClean="0"/>
              <a:t>Pode ser definido por uma coleção de células de memória, onde cada célula guarda um valor / variável.</a:t>
            </a:r>
          </a:p>
          <a:p>
            <a:r>
              <a:rPr lang="pt-BR" altLang="pt-BR" sz="2000" dirty="0" smtClean="0"/>
              <a:t>Semelhante a uma lista ou fila composta por unidades agrupadas, onde cada unidade armazena um dado valor. </a:t>
            </a:r>
          </a:p>
          <a:p>
            <a:r>
              <a:rPr lang="pt-BR" altLang="pt-BR" sz="2000" dirty="0" smtClean="0"/>
              <a:t>Um vetor é uma estrutura composta de uma dimensão, com V[1xN] (Uma Linha e N Colunas)</a:t>
            </a:r>
          </a:p>
        </p:txBody>
      </p:sp>
      <p:sp>
        <p:nvSpPr>
          <p:cNvPr id="10243"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878BB02E-C91F-4BAC-AFC6-5B7E26A1CBCE}" type="slidenum">
              <a:rPr lang="pt-BR" altLang="en-US" sz="1200" b="0" smtClean="0">
                <a:latin typeface="Courier New" pitchFamily="49" charset="0"/>
              </a:rPr>
              <a:pPr algn="l" eaLnBrk="1" hangingPunct="1"/>
              <a:t>3</a:t>
            </a:fld>
            <a:endParaRPr lang="pt-BR" altLang="en-US" sz="1200" b="0" smtClean="0">
              <a:latin typeface="Courier New" pitchFamily="49" charset="0"/>
            </a:endParaRPr>
          </a:p>
        </p:txBody>
      </p:sp>
      <p:sp>
        <p:nvSpPr>
          <p:cNvPr id="576514" name="Rectangle 2"/>
          <p:cNvSpPr>
            <a:spLocks noGrp="1" noChangeArrowheads="1"/>
          </p:cNvSpPr>
          <p:nvPr>
            <p:ph type="title"/>
          </p:nvPr>
        </p:nvSpPr>
        <p:spPr>
          <a:xfrm>
            <a:off x="179388" y="274638"/>
            <a:ext cx="8496300" cy="561975"/>
          </a:xfrm>
        </p:spPr>
        <p:txBody>
          <a:bodyPr>
            <a:normAutofit fontScale="90000"/>
          </a:bodyPr>
          <a:lstStyle/>
          <a:p>
            <a:pPr algn="ctr" fontAlgn="auto">
              <a:spcAft>
                <a:spcPts val="0"/>
              </a:spcAft>
              <a:defRPr/>
            </a:pPr>
            <a:r>
              <a:rPr lang="pt-BR" sz="3500" dirty="0"/>
              <a:t/>
            </a:r>
            <a:br>
              <a:rPr lang="pt-BR" sz="3500" dirty="0"/>
            </a:br>
            <a:r>
              <a:rPr lang="pt-BR" sz="3500" dirty="0" smtClean="0"/>
              <a:t>Variáveis Compostas  </a:t>
            </a:r>
            <a:r>
              <a:rPr lang="pt-BR" sz="3500" dirty="0"/>
              <a:t>Unidimensionais</a:t>
            </a:r>
          </a:p>
        </p:txBody>
      </p:sp>
      <p:graphicFrame>
        <p:nvGraphicFramePr>
          <p:cNvPr id="5" name="Tabela 4"/>
          <p:cNvGraphicFramePr>
            <a:graphicFrameLocks noGrp="1"/>
          </p:cNvGraphicFramePr>
          <p:nvPr>
            <p:extLst>
              <p:ext uri="{D42A27DB-BD31-4B8C-83A1-F6EECF244321}">
                <p14:modId xmlns:p14="http://schemas.microsoft.com/office/powerpoint/2010/main" val="1819880048"/>
              </p:ext>
            </p:extLst>
          </p:nvPr>
        </p:nvGraphicFramePr>
        <p:xfrm>
          <a:off x="1835700" y="4696544"/>
          <a:ext cx="4965150" cy="1828800"/>
        </p:xfrm>
        <a:graphic>
          <a:graphicData uri="http://schemas.openxmlformats.org/drawingml/2006/table">
            <a:tbl>
              <a:tblPr firstRow="1" bandRow="1">
                <a:tableStyleId>{5C22544A-7EE6-4342-B048-85BDC9FD1C3A}</a:tableStyleId>
              </a:tblPr>
              <a:tblGrid>
                <a:gridCol w="496515"/>
                <a:gridCol w="496515"/>
                <a:gridCol w="496515"/>
                <a:gridCol w="496515"/>
                <a:gridCol w="447355"/>
                <a:gridCol w="545675"/>
                <a:gridCol w="496515"/>
                <a:gridCol w="496515"/>
                <a:gridCol w="496515"/>
                <a:gridCol w="496515"/>
              </a:tblGrid>
              <a:tr h="316632">
                <a:tc>
                  <a:txBody>
                    <a:bodyPr/>
                    <a:lstStyle/>
                    <a:p>
                      <a:endParaRPr lang="pt-BR" dirty="0">
                        <a:solidFill>
                          <a:srgbClr val="FF0000"/>
                        </a:solidFill>
                      </a:endParaRPr>
                    </a:p>
                  </a:txBody>
                  <a:tcPr>
                    <a:solidFill>
                      <a:schemeClr val="bg2">
                        <a:lumMod val="75000"/>
                      </a:schemeClr>
                    </a:solidFill>
                  </a:tcPr>
                </a:tc>
                <a:tc>
                  <a:txBody>
                    <a:bodyPr/>
                    <a:lstStyle/>
                    <a:p>
                      <a:endParaRPr lang="pt-BR" dirty="0"/>
                    </a:p>
                  </a:txBody>
                  <a:tcPr>
                    <a:solidFill>
                      <a:schemeClr val="bg2">
                        <a:lumMod val="75000"/>
                      </a:schemeClr>
                    </a:solidFill>
                  </a:tcPr>
                </a:tc>
                <a:tc>
                  <a:txBody>
                    <a:bodyPr/>
                    <a:lstStyle/>
                    <a:p>
                      <a:endParaRPr lang="pt-BR" dirty="0"/>
                    </a:p>
                  </a:txBody>
                  <a:tcPr>
                    <a:solidFill>
                      <a:schemeClr val="bg2">
                        <a:lumMod val="75000"/>
                      </a:schemeClr>
                    </a:solidFill>
                  </a:tcPr>
                </a:tc>
                <a:tc>
                  <a:txBody>
                    <a:bodyPr/>
                    <a:lstStyle/>
                    <a:p>
                      <a:endParaRPr lang="pt-BR" dirty="0"/>
                    </a:p>
                  </a:txBody>
                  <a:tcPr>
                    <a:solidFill>
                      <a:schemeClr val="bg2">
                        <a:lumMod val="75000"/>
                      </a:schemeClr>
                    </a:solidFill>
                  </a:tcPr>
                </a:tc>
                <a:tc>
                  <a:txBody>
                    <a:bodyPr/>
                    <a:lstStyle/>
                    <a:p>
                      <a:endParaRPr lang="pt-BR" dirty="0"/>
                    </a:p>
                  </a:txBody>
                  <a:tcPr>
                    <a:solidFill>
                      <a:schemeClr val="bg2">
                        <a:lumMod val="75000"/>
                      </a:schemeClr>
                    </a:solidFill>
                  </a:tcPr>
                </a:tc>
                <a:tc>
                  <a:txBody>
                    <a:bodyPr/>
                    <a:lstStyle/>
                    <a:p>
                      <a:endParaRPr lang="pt-BR" dirty="0"/>
                    </a:p>
                  </a:txBody>
                  <a:tcPr>
                    <a:solidFill>
                      <a:schemeClr val="bg2">
                        <a:lumMod val="75000"/>
                      </a:schemeClr>
                    </a:solidFill>
                  </a:tcPr>
                </a:tc>
                <a:tc>
                  <a:txBody>
                    <a:bodyPr/>
                    <a:lstStyle/>
                    <a:p>
                      <a:endParaRPr lang="pt-BR" dirty="0"/>
                    </a:p>
                  </a:txBody>
                  <a:tcPr>
                    <a:solidFill>
                      <a:schemeClr val="bg2">
                        <a:lumMod val="75000"/>
                      </a:schemeClr>
                    </a:solidFill>
                  </a:tcPr>
                </a:tc>
                <a:tc>
                  <a:txBody>
                    <a:bodyPr/>
                    <a:lstStyle/>
                    <a:p>
                      <a:endParaRPr lang="pt-BR" dirty="0"/>
                    </a:p>
                  </a:txBody>
                  <a:tcPr>
                    <a:solidFill>
                      <a:schemeClr val="bg2">
                        <a:lumMod val="75000"/>
                      </a:schemeClr>
                    </a:solidFill>
                  </a:tcPr>
                </a:tc>
                <a:tc>
                  <a:txBody>
                    <a:bodyPr/>
                    <a:lstStyle/>
                    <a:p>
                      <a:endParaRPr lang="pt-BR" dirty="0"/>
                    </a:p>
                  </a:txBody>
                  <a:tcPr>
                    <a:solidFill>
                      <a:schemeClr val="bg2">
                        <a:lumMod val="75000"/>
                      </a:schemeClr>
                    </a:solidFill>
                  </a:tcPr>
                </a:tc>
                <a:tc>
                  <a:txBody>
                    <a:bodyPr/>
                    <a:lstStyle/>
                    <a:p>
                      <a:endParaRPr lang="pt-BR" dirty="0"/>
                    </a:p>
                  </a:txBody>
                  <a:tcPr>
                    <a:solidFill>
                      <a:schemeClr val="bg2">
                        <a:lumMod val="75000"/>
                      </a:schemeClr>
                    </a:solidFill>
                  </a:tcPr>
                </a:tc>
              </a:tr>
              <a:tr h="316632">
                <a:tc>
                  <a:txBody>
                    <a:bodyPr/>
                    <a:lstStyle/>
                    <a:p>
                      <a:endParaRPr lang="pt-BR" dirty="0">
                        <a:solidFill>
                          <a:srgbClr val="FF0000"/>
                        </a:solidFill>
                      </a:endParaRPr>
                    </a:p>
                  </a:txBody>
                  <a:tcPr>
                    <a:solidFill>
                      <a:schemeClr val="bg2">
                        <a:lumMod val="75000"/>
                      </a:schemeClr>
                    </a:solidFill>
                  </a:tcPr>
                </a:tc>
                <a:tc>
                  <a:txBody>
                    <a:bodyPr/>
                    <a:lstStyle/>
                    <a:p>
                      <a:endParaRPr lang="pt-BR" dirty="0"/>
                    </a:p>
                  </a:txBody>
                  <a:tcPr/>
                </a:tc>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tr>
              <a:tr h="316632">
                <a:tc>
                  <a:txBody>
                    <a:bodyPr/>
                    <a:lstStyle/>
                    <a:p>
                      <a:endParaRPr lang="pt-BR" dirty="0">
                        <a:solidFill>
                          <a:srgbClr val="FF0000"/>
                        </a:solidFill>
                      </a:endParaRPr>
                    </a:p>
                  </a:txBody>
                  <a:tcPr>
                    <a:solidFill>
                      <a:schemeClr val="bg2">
                        <a:lumMod val="75000"/>
                      </a:schemeClr>
                    </a:solidFill>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r>
              <a:tr h="316632">
                <a:tc>
                  <a:txBody>
                    <a:bodyPr/>
                    <a:lstStyle/>
                    <a:p>
                      <a:endParaRPr lang="pt-BR" dirty="0">
                        <a:solidFill>
                          <a:srgbClr val="FF0000"/>
                        </a:solidFill>
                      </a:endParaRPr>
                    </a:p>
                  </a:txBody>
                  <a:tcPr>
                    <a:solidFill>
                      <a:schemeClr val="bg2">
                        <a:lumMod val="75000"/>
                      </a:schemeClr>
                    </a:solidFill>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r>
              <a:tr h="316632">
                <a:tc>
                  <a:txBody>
                    <a:bodyPr/>
                    <a:lstStyle/>
                    <a:p>
                      <a:endParaRPr lang="pt-BR" dirty="0">
                        <a:solidFill>
                          <a:srgbClr val="FF0000"/>
                        </a:solidFill>
                      </a:endParaRPr>
                    </a:p>
                  </a:txBody>
                  <a:tcPr>
                    <a:solidFill>
                      <a:schemeClr val="bg2">
                        <a:lumMod val="75000"/>
                      </a:schemeClr>
                    </a:solidFill>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dirty="0"/>
                    </a:p>
                  </a:txBody>
                  <a:tcPr/>
                </a:tc>
              </a:tr>
            </a:tbl>
          </a:graphicData>
        </a:graphic>
      </p:graphicFrame>
      <p:sp>
        <p:nvSpPr>
          <p:cNvPr id="10313" name="CaixaDeTexto 8"/>
          <p:cNvSpPr txBox="1">
            <a:spLocks noChangeArrowheads="1"/>
          </p:cNvSpPr>
          <p:nvPr/>
        </p:nvSpPr>
        <p:spPr bwMode="auto">
          <a:xfrm>
            <a:off x="3275856" y="4427264"/>
            <a:ext cx="2305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pt-BR" altLang="pt-BR" dirty="0"/>
              <a:t>Linha</a:t>
            </a:r>
          </a:p>
        </p:txBody>
      </p:sp>
      <p:sp>
        <p:nvSpPr>
          <p:cNvPr id="10" name="CaixaDeTexto 9"/>
          <p:cNvSpPr txBox="1"/>
          <p:nvPr/>
        </p:nvSpPr>
        <p:spPr>
          <a:xfrm>
            <a:off x="1230015" y="5097958"/>
            <a:ext cx="461665" cy="923330"/>
          </a:xfrm>
          <a:prstGeom prst="rect">
            <a:avLst/>
          </a:prstGeom>
          <a:noFill/>
        </p:spPr>
        <p:txBody>
          <a:bodyPr vert="vert270">
            <a:spAutoFit/>
          </a:bodyPr>
          <a:lstStyle/>
          <a:p>
            <a:pPr algn="ctr">
              <a:defRPr/>
            </a:pPr>
            <a:r>
              <a:rPr lang="pt-BR" dirty="0">
                <a:cs typeface="Arial" charset="0"/>
              </a:rPr>
              <a:t>Coluna</a:t>
            </a:r>
            <a:endParaRPr lang="pt-BR" dirty="0">
              <a:cs typeface="Arial" charset="0"/>
            </a:endParaRPr>
          </a:p>
        </p:txBody>
      </p:sp>
      <p:pic>
        <p:nvPicPr>
          <p:cNvPr id="10315" name="Picture 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548" y="3140968"/>
            <a:ext cx="44577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179388" y="1196975"/>
            <a:ext cx="8713787" cy="5257800"/>
          </a:xfrm>
        </p:spPr>
        <p:txBody>
          <a:bodyPr/>
          <a:lstStyle/>
          <a:p>
            <a:pPr marL="514350" indent="-514350">
              <a:lnSpc>
                <a:spcPct val="80000"/>
              </a:lnSpc>
              <a:buFont typeface="+mj-lt"/>
              <a:buAutoNum type="arabicPeriod"/>
              <a:defRPr/>
            </a:pPr>
            <a:r>
              <a:rPr lang="pt-BR" sz="2600" dirty="0" smtClean="0"/>
              <a:t>Construa um Algoritmo que preenche um vetor de inteiros de tamanho 100, colocando 0 nas posições par e 1 ímpar.</a:t>
            </a:r>
          </a:p>
          <a:p>
            <a:pPr marL="514350" indent="-514350">
              <a:lnSpc>
                <a:spcPct val="80000"/>
              </a:lnSpc>
              <a:buFont typeface="+mj-lt"/>
              <a:buAutoNum type="arabicPeriod"/>
              <a:defRPr/>
            </a:pPr>
            <a:r>
              <a:rPr lang="pt-BR" sz="2600" dirty="0" smtClean="0"/>
              <a:t>Construa um algoritmo que lê, soma e imprime o resultado da soma de um vetor de inteiros de 10 posições.</a:t>
            </a:r>
          </a:p>
          <a:p>
            <a:pPr marL="514350" indent="-514350">
              <a:lnSpc>
                <a:spcPct val="80000"/>
              </a:lnSpc>
              <a:buFont typeface="+mj-lt"/>
              <a:buAutoNum type="arabicPeriod"/>
              <a:defRPr/>
            </a:pPr>
            <a:r>
              <a:rPr lang="pt-BR" sz="2600" dirty="0" smtClean="0"/>
              <a:t>Construa um algoritmo que multiplique os valores de um vetor de reais de 20 posições pelo valores de um outro vetor de reais de 20 posições. Os resultados das multiplicações devem ser armazenados num terceiro vetor.</a:t>
            </a:r>
          </a:p>
          <a:p>
            <a:pPr marL="457200" indent="-457200">
              <a:lnSpc>
                <a:spcPct val="80000"/>
              </a:lnSpc>
              <a:buFont typeface="+mj-lt"/>
              <a:buAutoNum type="arabicPeriod"/>
              <a:defRPr/>
            </a:pPr>
            <a:r>
              <a:rPr lang="pt-BR" dirty="0" smtClean="0"/>
              <a:t>Faça um algoritmo que leia </a:t>
            </a:r>
            <a:r>
              <a:rPr lang="pt-BR" dirty="0"/>
              <a:t>um vetor de 16 posições e troque os 8 primeiros valores pelos 8 últimos e vice-e-versa. Escreva ao final o vetor obtido.</a:t>
            </a:r>
          </a:p>
          <a:p>
            <a:pPr>
              <a:lnSpc>
                <a:spcPct val="80000"/>
              </a:lnSpc>
              <a:defRPr/>
            </a:pPr>
            <a:endParaRPr lang="pt-BR" sz="2600" dirty="0" smtClean="0"/>
          </a:p>
          <a:p>
            <a:pPr marL="109537" indent="0">
              <a:lnSpc>
                <a:spcPct val="80000"/>
              </a:lnSpc>
              <a:buFont typeface="Wingdings" pitchFamily="2" charset="2"/>
              <a:buNone/>
              <a:defRPr/>
            </a:pPr>
            <a:endParaRPr lang="pt-BR" sz="2600" dirty="0" smtClean="0"/>
          </a:p>
        </p:txBody>
      </p:sp>
      <p:sp>
        <p:nvSpPr>
          <p:cNvPr id="37891"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CC92675D-0233-4C8A-A426-23930145E4CD}" type="slidenum">
              <a:rPr lang="pt-BR" altLang="en-US" sz="1200" b="0" smtClean="0">
                <a:latin typeface="Courier New" pitchFamily="49" charset="0"/>
              </a:rPr>
              <a:pPr algn="l" eaLnBrk="1" hangingPunct="1"/>
              <a:t>30</a:t>
            </a:fld>
            <a:endParaRPr lang="pt-BR" altLang="en-US" sz="1200" b="0" smtClean="0">
              <a:latin typeface="Courier New" pitchFamily="49" charset="0"/>
            </a:endParaRPr>
          </a:p>
        </p:txBody>
      </p:sp>
      <p:sp>
        <p:nvSpPr>
          <p:cNvPr id="608258" name="Rectangle 2"/>
          <p:cNvSpPr>
            <a:spLocks noGrp="1" noChangeArrowheads="1"/>
          </p:cNvSpPr>
          <p:nvPr>
            <p:ph type="title"/>
          </p:nvPr>
        </p:nvSpPr>
        <p:spPr>
          <a:xfrm>
            <a:off x="457200" y="274638"/>
            <a:ext cx="7467600" cy="706437"/>
          </a:xfrm>
        </p:spPr>
        <p:txBody>
          <a:bodyPr/>
          <a:lstStyle/>
          <a:p>
            <a:pPr fontAlgn="auto">
              <a:spcAft>
                <a:spcPts val="0"/>
              </a:spcAft>
              <a:defRPr/>
            </a:pPr>
            <a:r>
              <a:rPr lang="pt-BR" dirty="0" smtClean="0"/>
              <a:t>Exercício Vetores</a:t>
            </a: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107950" y="1196975"/>
            <a:ext cx="8640763" cy="5111750"/>
          </a:xfrm>
        </p:spPr>
        <p:txBody>
          <a:bodyPr/>
          <a:lstStyle/>
          <a:p>
            <a:pPr marL="450850" indent="-450850" algn="just">
              <a:buFont typeface="Wingdings" pitchFamily="2" charset="2"/>
              <a:buNone/>
              <a:defRPr/>
            </a:pPr>
            <a:r>
              <a:rPr lang="pt-BR" dirty="0" smtClean="0">
                <a:solidFill>
                  <a:schemeClr val="accent2">
                    <a:lumMod val="40000"/>
                    <a:lumOff val="60000"/>
                  </a:schemeClr>
                </a:solidFill>
              </a:rPr>
              <a:t>5.</a:t>
            </a:r>
            <a:r>
              <a:rPr lang="pt-BR" dirty="0" smtClean="0"/>
              <a:t> Fazer um algoritmo que preenche um vetor de 10 posições contendo as notas dos alunos de uma turma. Em seguida o programa deve imprimir a media aritmética dos 10 alunos e informar quais alunos foram aprovados, reprovados ou que devem fazer uma prova final.</a:t>
            </a:r>
          </a:p>
          <a:p>
            <a:pPr lvl="1" algn="just">
              <a:defRPr/>
            </a:pPr>
            <a:r>
              <a:rPr lang="pt-BR" dirty="0" smtClean="0"/>
              <a:t>Considere a média para aprovação &gt;= 6,0</a:t>
            </a:r>
          </a:p>
          <a:p>
            <a:pPr marL="355600" indent="-355600" algn="just">
              <a:buFont typeface="Wingdings" pitchFamily="2" charset="2"/>
              <a:buNone/>
              <a:defRPr/>
            </a:pPr>
            <a:r>
              <a:rPr lang="pt-BR" dirty="0" smtClean="0">
                <a:solidFill>
                  <a:schemeClr val="accent2">
                    <a:lumMod val="60000"/>
                    <a:lumOff val="40000"/>
                  </a:schemeClr>
                </a:solidFill>
              </a:rPr>
              <a:t>6</a:t>
            </a:r>
            <a:r>
              <a:rPr lang="pt-BR" dirty="0" smtClean="0">
                <a:solidFill>
                  <a:schemeClr val="accent4">
                    <a:lumMod val="40000"/>
                    <a:lumOff val="60000"/>
                  </a:schemeClr>
                </a:solidFill>
              </a:rPr>
              <a:t>. </a:t>
            </a:r>
            <a:r>
              <a:rPr lang="pt-BR" dirty="0" smtClean="0"/>
              <a:t>Construa um algoritmo que leia e guarde os elementos      em um vetor de 20 posições. Em seguida o algoritmo ordena os elementos do vetor de acordo com a seguinte estratégia:</a:t>
            </a:r>
          </a:p>
          <a:p>
            <a:pPr lvl="1" algn="just">
              <a:defRPr/>
            </a:pPr>
            <a:r>
              <a:rPr lang="pt-BR" dirty="0" smtClean="0"/>
              <a:t>Selecione a posição do vetor que guarda o menor e o maior valor</a:t>
            </a:r>
          </a:p>
          <a:p>
            <a:pPr lvl="1">
              <a:defRPr/>
            </a:pPr>
            <a:endParaRPr lang="pt-BR" dirty="0" smtClean="0"/>
          </a:p>
        </p:txBody>
      </p:sp>
      <p:sp>
        <p:nvSpPr>
          <p:cNvPr id="38915"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5D45DD04-53E6-4582-9A3B-86ACD9F70051}" type="slidenum">
              <a:rPr lang="pt-BR" altLang="en-US" sz="1200" b="0" smtClean="0">
                <a:latin typeface="Courier New" pitchFamily="49" charset="0"/>
              </a:rPr>
              <a:pPr algn="l" eaLnBrk="1" hangingPunct="1"/>
              <a:t>31</a:t>
            </a:fld>
            <a:endParaRPr lang="pt-BR" altLang="en-US" sz="1200" b="0" smtClean="0">
              <a:latin typeface="Courier New" pitchFamily="49" charset="0"/>
            </a:endParaRPr>
          </a:p>
        </p:txBody>
      </p:sp>
      <p:sp>
        <p:nvSpPr>
          <p:cNvPr id="609282" name="Rectangle 2"/>
          <p:cNvSpPr>
            <a:spLocks noGrp="1" noChangeArrowheads="1"/>
          </p:cNvSpPr>
          <p:nvPr>
            <p:ph type="title"/>
          </p:nvPr>
        </p:nvSpPr>
        <p:spPr>
          <a:xfrm>
            <a:off x="457200" y="274638"/>
            <a:ext cx="7467600" cy="706437"/>
          </a:xfrm>
        </p:spPr>
        <p:txBody>
          <a:bodyPr/>
          <a:lstStyle/>
          <a:p>
            <a:pPr fontAlgn="auto">
              <a:spcAft>
                <a:spcPts val="0"/>
              </a:spcAft>
              <a:defRPr/>
            </a:pPr>
            <a:r>
              <a:rPr lang="pt-BR" dirty="0" smtClean="0"/>
              <a:t>Exercício Vetores </a:t>
            </a:r>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79388" y="692150"/>
            <a:ext cx="8507412" cy="5761038"/>
          </a:xfrm>
        </p:spPr>
        <p:txBody>
          <a:bodyPr/>
          <a:lstStyle/>
          <a:p>
            <a:pPr marL="457200" indent="-457200">
              <a:lnSpc>
                <a:spcPct val="90000"/>
              </a:lnSpc>
              <a:buFont typeface="+mj-lt"/>
              <a:buAutoNum type="arabicPeriod"/>
              <a:defRPr/>
            </a:pPr>
            <a:r>
              <a:rPr lang="pt-BR" dirty="0" smtClean="0"/>
              <a:t>Construa um algoritmo que efetue e apresente o resultado da soma entre duas matrizes 3 x 5.</a:t>
            </a:r>
          </a:p>
          <a:p>
            <a:pPr>
              <a:buFont typeface="+mj-lt"/>
              <a:buAutoNum type="arabicPeriod"/>
              <a:defRPr/>
            </a:pPr>
            <a:r>
              <a:rPr lang="pt-BR" dirty="0" smtClean="0"/>
              <a:t>Crie uma matriz 4X3 de inteiros. Adicione, informações em seus em seus campos. Depois, mostre qual é o elemento armazenado em uma linha e coluna X solicitado pelo usuário.</a:t>
            </a:r>
          </a:p>
          <a:p>
            <a:pPr marL="457200" indent="-457200">
              <a:lnSpc>
                <a:spcPct val="90000"/>
              </a:lnSpc>
              <a:buFont typeface="+mj-lt"/>
              <a:buAutoNum type="arabicPeriod"/>
              <a:defRPr/>
            </a:pPr>
            <a:r>
              <a:rPr lang="pt-BR" dirty="0" smtClean="0"/>
              <a:t>Dada uma matriz 5x5, elabore um algoritmo que escreva:</a:t>
            </a:r>
          </a:p>
          <a:p>
            <a:pPr lvl="1">
              <a:lnSpc>
                <a:spcPct val="90000"/>
              </a:lnSpc>
              <a:defRPr/>
            </a:pPr>
            <a:r>
              <a:rPr lang="pt-BR" sz="2400" dirty="0" smtClean="0"/>
              <a:t>A diagonal principal</a:t>
            </a:r>
          </a:p>
          <a:p>
            <a:pPr lvl="1">
              <a:lnSpc>
                <a:spcPct val="90000"/>
              </a:lnSpc>
              <a:defRPr/>
            </a:pPr>
            <a:r>
              <a:rPr lang="pt-BR" sz="2400" dirty="0" smtClean="0"/>
              <a:t>A diagonal secundária</a:t>
            </a:r>
          </a:p>
          <a:p>
            <a:pPr lvl="1">
              <a:lnSpc>
                <a:spcPct val="90000"/>
              </a:lnSpc>
              <a:defRPr/>
            </a:pPr>
            <a:r>
              <a:rPr lang="pt-BR" sz="2400" dirty="0" smtClean="0"/>
              <a:t>A soma da linha 4</a:t>
            </a:r>
          </a:p>
          <a:p>
            <a:pPr lvl="1">
              <a:lnSpc>
                <a:spcPct val="90000"/>
              </a:lnSpc>
              <a:defRPr/>
            </a:pPr>
            <a:r>
              <a:rPr lang="pt-BR" sz="2400" dirty="0" smtClean="0"/>
              <a:t>A soma da coluna 2</a:t>
            </a:r>
          </a:p>
          <a:p>
            <a:pPr lvl="1">
              <a:lnSpc>
                <a:spcPct val="90000"/>
              </a:lnSpc>
              <a:defRPr/>
            </a:pPr>
            <a:r>
              <a:rPr lang="pt-BR" sz="2400" dirty="0" smtClean="0"/>
              <a:t>Imprima toda a matriz , exceto a diagonal principal</a:t>
            </a:r>
          </a:p>
        </p:txBody>
      </p:sp>
      <p:sp>
        <p:nvSpPr>
          <p:cNvPr id="39939"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91D82925-47B9-4F86-B310-EA5A6308F110}" type="slidenum">
              <a:rPr lang="pt-BR" altLang="en-US" sz="1200" b="0" smtClean="0">
                <a:latin typeface="Courier New" pitchFamily="49" charset="0"/>
              </a:rPr>
              <a:pPr algn="l" eaLnBrk="1" hangingPunct="1"/>
              <a:t>32</a:t>
            </a:fld>
            <a:endParaRPr lang="pt-BR" altLang="en-US" sz="1200" b="0" smtClean="0">
              <a:latin typeface="Courier New" pitchFamily="49" charset="0"/>
            </a:endParaRPr>
          </a:p>
        </p:txBody>
      </p:sp>
      <p:sp>
        <p:nvSpPr>
          <p:cNvPr id="599042" name="Rectangle 2"/>
          <p:cNvSpPr>
            <a:spLocks noGrp="1" noChangeArrowheads="1"/>
          </p:cNvSpPr>
          <p:nvPr>
            <p:ph type="title"/>
          </p:nvPr>
        </p:nvSpPr>
        <p:spPr>
          <a:xfrm>
            <a:off x="468313" y="115888"/>
            <a:ext cx="8229600" cy="509587"/>
          </a:xfrm>
        </p:spPr>
        <p:txBody>
          <a:bodyPr>
            <a:normAutofit fontScale="90000"/>
          </a:bodyPr>
          <a:lstStyle/>
          <a:p>
            <a:pPr fontAlgn="auto">
              <a:spcAft>
                <a:spcPts val="0"/>
              </a:spcAft>
              <a:defRPr/>
            </a:pPr>
            <a:r>
              <a:rPr lang="pt-BR" sz="3500" dirty="0"/>
              <a:t/>
            </a:r>
            <a:br>
              <a:rPr lang="pt-BR" sz="3500" dirty="0"/>
            </a:br>
            <a:r>
              <a:rPr lang="pt-BR" sz="3500" dirty="0" smtClean="0"/>
              <a:t>Exercícios Matrizes</a:t>
            </a:r>
            <a:endParaRPr lang="pt-BR" sz="35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06437"/>
          </a:xfrm>
        </p:spPr>
        <p:txBody>
          <a:bodyPr/>
          <a:lstStyle/>
          <a:p>
            <a:pPr>
              <a:defRPr/>
            </a:pPr>
            <a:r>
              <a:rPr lang="pt-BR" dirty="0" smtClean="0"/>
              <a:t>Exercícios matrizes</a:t>
            </a:r>
            <a:endParaRPr lang="pt-BR" dirty="0"/>
          </a:p>
        </p:txBody>
      </p:sp>
      <p:sp>
        <p:nvSpPr>
          <p:cNvPr id="3" name="Espaço Reservado para Conteúdo 2"/>
          <p:cNvSpPr>
            <a:spLocks noGrp="1"/>
          </p:cNvSpPr>
          <p:nvPr>
            <p:ph sz="quarter" idx="1"/>
          </p:nvPr>
        </p:nvSpPr>
        <p:spPr>
          <a:xfrm>
            <a:off x="179388" y="1196975"/>
            <a:ext cx="8496300" cy="3311525"/>
          </a:xfrm>
        </p:spPr>
        <p:txBody>
          <a:bodyPr/>
          <a:lstStyle/>
          <a:p>
            <a:pPr marL="0" indent="0" algn="just">
              <a:buFont typeface="Wingdings" pitchFamily="2" charset="2"/>
              <a:buNone/>
              <a:defRPr/>
            </a:pPr>
            <a:r>
              <a:rPr lang="pt-BR" altLang="pt-BR" dirty="0">
                <a:solidFill>
                  <a:schemeClr val="accent2">
                    <a:lumMod val="60000"/>
                    <a:lumOff val="40000"/>
                  </a:schemeClr>
                </a:solidFill>
                <a:ea typeface="Calibri" pitchFamily="34" charset="0"/>
                <a:cs typeface="Times New Roman" pitchFamily="18" charset="0"/>
              </a:rPr>
              <a:t>4</a:t>
            </a:r>
            <a:r>
              <a:rPr lang="pt-BR" altLang="pt-BR" dirty="0" smtClean="0">
                <a:solidFill>
                  <a:schemeClr val="accent2">
                    <a:lumMod val="60000"/>
                    <a:lumOff val="40000"/>
                  </a:schemeClr>
                </a:solidFill>
                <a:ea typeface="Calibri" pitchFamily="34" charset="0"/>
                <a:cs typeface="Times New Roman" pitchFamily="18" charset="0"/>
              </a:rPr>
              <a:t>. </a:t>
            </a:r>
            <a:r>
              <a:rPr lang="pt-BR" altLang="pt-BR" dirty="0" smtClean="0">
                <a:ea typeface="Calibri" pitchFamily="34" charset="0"/>
                <a:cs typeface="Times New Roman" pitchFamily="18" charset="0"/>
              </a:rPr>
              <a:t>Ler um vetor A com 10 elementos. Construir uma matriz C de duas dimensões com três colunas, em que: a primeira coluna  da matriz C é formada  pelos elementos do vetor A somados  com mais 5, a segunda coluna é formada pelo valor do cálculo da variância dos  elementos do  vetor A (a variância é dada pelas formulas a seguir), a terceira e última coluna deve ser formada pelos quadrados dos elementos  correspondentes do vetor A. Apresentar a matriz C.</a:t>
            </a:r>
          </a:p>
          <a:p>
            <a:pPr>
              <a:defRPr/>
            </a:pPr>
            <a:endParaRPr lang="pt-BR" dirty="0"/>
          </a:p>
        </p:txBody>
      </p:sp>
      <p:graphicFrame>
        <p:nvGraphicFramePr>
          <p:cNvPr id="40964" name="Objeto 3"/>
          <p:cNvGraphicFramePr>
            <a:graphicFrameLocks noChangeAspect="1"/>
          </p:cNvGraphicFramePr>
          <p:nvPr/>
        </p:nvGraphicFramePr>
        <p:xfrm>
          <a:off x="3995738" y="4797425"/>
          <a:ext cx="2711450" cy="1152525"/>
        </p:xfrm>
        <a:graphic>
          <a:graphicData uri="http://schemas.openxmlformats.org/presentationml/2006/ole">
            <mc:AlternateContent xmlns:mc="http://schemas.openxmlformats.org/markup-compatibility/2006">
              <mc:Choice xmlns:v="urn:schemas-microsoft-com:vml" Requires="v">
                <p:oleObj spid="_x0000_s40968" name="Equation" r:id="rId3" imgW="1524000" imgH="647700" progId="Equation.3">
                  <p:embed/>
                </p:oleObj>
              </mc:Choice>
              <mc:Fallback>
                <p:oleObj name="Equation" r:id="rId3" imgW="1524000" imgH="647700" progId="Equation.3">
                  <p:embed/>
                  <p:pic>
                    <p:nvPicPr>
                      <p:cNvPr id="0" name="Objeto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4797425"/>
                        <a:ext cx="27114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to 4"/>
          <p:cNvGraphicFramePr>
            <a:graphicFrameLocks noChangeAspect="1"/>
          </p:cNvGraphicFramePr>
          <p:nvPr/>
        </p:nvGraphicFramePr>
        <p:xfrm>
          <a:off x="971550" y="4652963"/>
          <a:ext cx="1296988" cy="1296987"/>
        </p:xfrm>
        <a:graphic>
          <a:graphicData uri="http://schemas.openxmlformats.org/presentationml/2006/ole">
            <mc:AlternateContent xmlns:mc="http://schemas.openxmlformats.org/markup-compatibility/2006">
              <mc:Choice xmlns:v="urn:schemas-microsoft-com:vml" Requires="v">
                <p:oleObj spid="_x0000_s40969" name="Equation" r:id="rId5" imgW="647700" imgH="647700" progId="Equation.3">
                  <p:embed/>
                </p:oleObj>
              </mc:Choice>
              <mc:Fallback>
                <p:oleObj name="Equation" r:id="rId5" imgW="647700" imgH="647700" progId="Equation.3">
                  <p:embed/>
                  <p:pic>
                    <p:nvPicPr>
                      <p:cNvPr id="0" name="Objeto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652963"/>
                        <a:ext cx="12969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950" y="188913"/>
            <a:ext cx="8567738" cy="633412"/>
          </a:xfrm>
        </p:spPr>
        <p:txBody>
          <a:bodyPr/>
          <a:lstStyle/>
          <a:p>
            <a:pPr>
              <a:defRPr/>
            </a:pPr>
            <a:r>
              <a:rPr lang="pt-BR" dirty="0" smtClean="0"/>
              <a:t>Exercícios Matrizes</a:t>
            </a:r>
            <a:endParaRPr lang="pt-BR" dirty="0"/>
          </a:p>
        </p:txBody>
      </p:sp>
      <p:sp>
        <p:nvSpPr>
          <p:cNvPr id="3" name="Espaço Reservado para Conteúdo 2"/>
          <p:cNvSpPr>
            <a:spLocks noGrp="1"/>
          </p:cNvSpPr>
          <p:nvPr>
            <p:ph sz="quarter" idx="1"/>
          </p:nvPr>
        </p:nvSpPr>
        <p:spPr>
          <a:xfrm>
            <a:off x="250825" y="981075"/>
            <a:ext cx="8497888" cy="4873625"/>
          </a:xfrm>
        </p:spPr>
        <p:txBody>
          <a:bodyPr/>
          <a:lstStyle/>
          <a:p>
            <a:pPr marL="457200" indent="-457200">
              <a:buFont typeface="+mj-lt"/>
              <a:buAutoNum type="arabicPeriod" startAt="5"/>
              <a:defRPr/>
            </a:pPr>
            <a:r>
              <a:rPr lang="pt-BR" dirty="0" smtClean="0"/>
              <a:t>Crie um algoritmo que crie 3 matrizes 2X2 e  4x3. Adicione valores inteiros nas duas primeiras matrizes aleatoriamente. A terceira matriz deve ser a soma do valor da Matriz1 [1,1] com Matriz2 [1,1]</a:t>
            </a:r>
            <a:br>
              <a:rPr lang="pt-BR" dirty="0" smtClean="0"/>
            </a:br>
            <a:r>
              <a:rPr lang="pt-BR" dirty="0" smtClean="0"/>
              <a:t>Exemplo:  Matriz 1[1,1] = 1; Matriz2 [1,1] = 5; Matriz 3 [1,3] = 6 (soma de Matriz1[1,1] + Matriz2 [1,2] = Matriz3[1,3]</a:t>
            </a:r>
          </a:p>
          <a:p>
            <a:pPr>
              <a:buFont typeface="+mj-lt"/>
              <a:buAutoNum type="arabicPeriod" startAt="5"/>
              <a:defRPr/>
            </a:pPr>
            <a:r>
              <a:rPr lang="pt-BR" dirty="0" smtClean="0"/>
              <a:t>Escreva uma matriz de 3X2, adicione valores e imprima após concluída, qual é o maior valor e qual é sua posição na matriz.</a:t>
            </a:r>
          </a:p>
          <a:p>
            <a:pPr>
              <a:defRPr/>
            </a:pPr>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388" y="144463"/>
            <a:ext cx="8569325" cy="692150"/>
          </a:xfrm>
        </p:spPr>
        <p:txBody>
          <a:bodyPr/>
          <a:lstStyle/>
          <a:p>
            <a:pPr>
              <a:defRPr/>
            </a:pPr>
            <a:r>
              <a:rPr lang="pt-BR" dirty="0" smtClean="0"/>
              <a:t>Exercício usando Procedimentos / Funções</a:t>
            </a:r>
            <a:endParaRPr lang="pt-BR" dirty="0"/>
          </a:p>
        </p:txBody>
      </p:sp>
      <p:sp>
        <p:nvSpPr>
          <p:cNvPr id="3" name="Espaço Reservado para Conteúdo 2"/>
          <p:cNvSpPr>
            <a:spLocks noGrp="1"/>
          </p:cNvSpPr>
          <p:nvPr>
            <p:ph sz="quarter" idx="1"/>
          </p:nvPr>
        </p:nvSpPr>
        <p:spPr>
          <a:xfrm>
            <a:off x="179388" y="981075"/>
            <a:ext cx="8569325" cy="5060950"/>
          </a:xfrm>
        </p:spPr>
        <p:txBody>
          <a:bodyPr/>
          <a:lstStyle/>
          <a:p>
            <a:pPr marL="457200" indent="-457200" algn="just">
              <a:buFont typeface="Wingdings" pitchFamily="2" charset="2"/>
              <a:buAutoNum type="arabicPeriod"/>
              <a:defRPr/>
            </a:pPr>
            <a:r>
              <a:rPr lang="pt-BR" dirty="0" smtClean="0"/>
              <a:t>Elabore um programa que encontre o menor e o maior elemento de um vetor com 20 elementos.</a:t>
            </a:r>
          </a:p>
          <a:p>
            <a:pPr marL="457200" indent="-457200" algn="just">
              <a:buFont typeface="Wingdings" pitchFamily="2" charset="2"/>
              <a:buAutoNum type="arabicPeriod"/>
              <a:defRPr/>
            </a:pPr>
            <a:r>
              <a:rPr lang="pt-BR" dirty="0" smtClean="0"/>
              <a:t>Ler um vetor Q de 20 posições (aceitar somente números positivos ). Escrever a seguir o valor do maior elemento de Q e a respectiva posição que ele ocupa no vetor.</a:t>
            </a:r>
          </a:p>
          <a:p>
            <a:pPr marL="457200" indent="-457200" algn="just">
              <a:buFont typeface="Wingdings" pitchFamily="2" charset="2"/>
              <a:buAutoNum type="arabicPeriod"/>
              <a:defRPr/>
            </a:pPr>
            <a:r>
              <a:rPr lang="pt-BR" dirty="0" smtClean="0"/>
              <a:t>Elabore um algoritmo que leia um vetor A de 30 números inteiros e imprima o maior valor.</a:t>
            </a:r>
          </a:p>
          <a:p>
            <a:pPr marL="457200" indent="-457200" algn="just">
              <a:buFont typeface="Wingdings" pitchFamily="2" charset="2"/>
              <a:buAutoNum type="arabicPeriod"/>
              <a:defRPr/>
            </a:pPr>
            <a:r>
              <a:rPr lang="pt-BR" altLang="pt-BR" dirty="0" smtClean="0"/>
              <a:t>Implemente  </a:t>
            </a:r>
            <a:r>
              <a:rPr lang="pt-BR" altLang="pt-BR" dirty="0"/>
              <a:t>uma função </a:t>
            </a:r>
            <a:r>
              <a:rPr lang="pt-BR" altLang="pt-BR" dirty="0" smtClean="0"/>
              <a:t>que </a:t>
            </a:r>
            <a:r>
              <a:rPr lang="pt-BR" altLang="pt-BR" dirty="0"/>
              <a:t>receba como parâmetro um vetor  de números inteiros e retorne quantos números pares estão armazenados nesse vetor. Essa função deve obedecer ao protótipo</a:t>
            </a:r>
            <a:r>
              <a:rPr lang="pt-BR" altLang="pt-BR" dirty="0" smtClean="0"/>
              <a:t>: </a:t>
            </a:r>
            <a:r>
              <a:rPr lang="en-US" altLang="pt-BR" b="1" i="1" dirty="0" err="1" smtClean="0"/>
              <a:t>inteiro</a:t>
            </a:r>
            <a:r>
              <a:rPr lang="en-US" altLang="pt-BR" b="1" i="1" dirty="0" smtClean="0"/>
              <a:t>  </a:t>
            </a:r>
            <a:r>
              <a:rPr lang="en-US" altLang="pt-BR" b="1" i="1" dirty="0"/>
              <a:t>pares ( </a:t>
            </a:r>
            <a:r>
              <a:rPr lang="en-US" altLang="pt-BR" b="1" i="1" dirty="0" err="1"/>
              <a:t>int</a:t>
            </a:r>
            <a:r>
              <a:rPr lang="en-US" altLang="pt-BR" b="1" i="1" dirty="0"/>
              <a:t> n, </a:t>
            </a:r>
            <a:r>
              <a:rPr lang="en-US" altLang="pt-BR" b="1" i="1" dirty="0" err="1"/>
              <a:t>int</a:t>
            </a:r>
            <a:r>
              <a:rPr lang="en-US" altLang="pt-BR" b="1" i="1" dirty="0"/>
              <a:t>* </a:t>
            </a:r>
            <a:r>
              <a:rPr lang="en-US" altLang="pt-BR" b="1" i="1" dirty="0" err="1"/>
              <a:t>vetor</a:t>
            </a:r>
            <a:r>
              <a:rPr lang="en-US" altLang="pt-BR" b="1" i="1" dirty="0"/>
              <a:t>);</a:t>
            </a:r>
            <a:endParaRPr lang="pt-BR" altLang="pt-BR" i="1" dirty="0"/>
          </a:p>
          <a:p>
            <a:pPr marL="457200" indent="-457200" algn="just">
              <a:buFont typeface="Wingdings" pitchFamily="2" charset="2"/>
              <a:buAutoNum type="arabicPeriod"/>
              <a:defRPr/>
            </a:pPr>
            <a:endParaRPr lang="pt-BR" dirty="0" smtClean="0"/>
          </a:p>
          <a:p>
            <a:pPr marL="514350" indent="-514350" algn="just">
              <a:buFont typeface="Wingdings" pitchFamily="2" charset="2"/>
              <a:buAutoNum type="arabicPeriod"/>
              <a:defRPr/>
            </a:pPr>
            <a:endParaRPr lang="pt-BR" dirty="0" smtClean="0"/>
          </a:p>
          <a:p>
            <a:pPr algn="just">
              <a:defRPr/>
            </a:pP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77875"/>
          </a:xfrm>
        </p:spPr>
        <p:txBody>
          <a:bodyPr/>
          <a:lstStyle/>
          <a:p>
            <a:pPr>
              <a:defRPr/>
            </a:pPr>
            <a:r>
              <a:rPr lang="pt-BR" sz="3200" dirty="0" smtClean="0"/>
              <a:t>Variáveis Compostas Homogêneas</a:t>
            </a:r>
            <a:endParaRPr lang="pt-BR" dirty="0"/>
          </a:p>
        </p:txBody>
      </p:sp>
      <p:sp>
        <p:nvSpPr>
          <p:cNvPr id="4" name="Rectangle 3"/>
          <p:cNvSpPr txBox="1">
            <a:spLocks noChangeArrowheads="1"/>
          </p:cNvSpPr>
          <p:nvPr/>
        </p:nvSpPr>
        <p:spPr bwMode="auto">
          <a:xfrm>
            <a:off x="323850" y="1268413"/>
            <a:ext cx="84248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eaLnBrk="1" hangingPunct="1">
              <a:buClr>
                <a:schemeClr val="bg2"/>
              </a:buClr>
              <a:buSzPct val="150000"/>
              <a:buFont typeface="Courier New" panose="02070309020205020404" pitchFamily="49" charset="0"/>
              <a:buChar char="o"/>
              <a:defRPr/>
            </a:pPr>
            <a:r>
              <a:rPr lang="pt-BR" altLang="pt-BR" dirty="0" smtClean="0"/>
              <a:t>Exemplos</a:t>
            </a:r>
          </a:p>
          <a:p>
            <a:pPr lvl="1" eaLnBrk="1" hangingPunct="1">
              <a:buClr>
                <a:schemeClr val="bg2"/>
              </a:buClr>
              <a:buSzPct val="150000"/>
              <a:buFont typeface="Wingdings" panose="05000000000000000000" pitchFamily="2" charset="2"/>
              <a:buChar char="§"/>
              <a:defRPr/>
            </a:pPr>
            <a:r>
              <a:rPr lang="pt-BR" altLang="pt-BR" sz="2000" dirty="0" smtClean="0"/>
              <a:t>Inteiro:  A [5];</a:t>
            </a:r>
            <a:endParaRPr lang="pt-BR" altLang="pt-BR" sz="2000" b="1" i="1" dirty="0" smtClean="0"/>
          </a:p>
          <a:p>
            <a:pPr lvl="2" eaLnBrk="1" hangingPunct="1">
              <a:buClr>
                <a:schemeClr val="bg2"/>
              </a:buClr>
              <a:buSzPct val="150000"/>
              <a:buFont typeface="Arial" panose="020B0604020202020204" pitchFamily="34" charset="0"/>
              <a:buChar char="•"/>
              <a:defRPr/>
            </a:pPr>
            <a:r>
              <a:rPr lang="pt-BR" altLang="pt-BR" sz="2000" b="1" i="1" dirty="0" smtClean="0"/>
              <a:t>Onde:</a:t>
            </a:r>
            <a:r>
              <a:rPr lang="pt-BR" altLang="pt-BR" sz="2000" i="1" dirty="0" smtClean="0"/>
              <a:t> A </a:t>
            </a:r>
            <a:r>
              <a:rPr lang="pt-BR" altLang="pt-BR" sz="2000" dirty="0" smtClean="0"/>
              <a:t>é um vetor de inteiros dimensionado  com  5 elementos;</a:t>
            </a:r>
          </a:p>
          <a:p>
            <a:pPr lvl="2" eaLnBrk="1" hangingPunct="1">
              <a:buClr>
                <a:schemeClr val="bg2"/>
              </a:buClr>
              <a:buSzPct val="150000"/>
              <a:buFont typeface="Arial" panose="020B0604020202020204" pitchFamily="34" charset="0"/>
              <a:buChar char="•"/>
              <a:defRPr/>
            </a:pPr>
            <a:r>
              <a:rPr lang="pt-BR" altLang="pt-BR" sz="2000" dirty="0" smtClean="0"/>
              <a:t>Assim, se cada inteiro  ocupa 4 bytes a declaração reserva um espaço de memória de 20 bytes como mostra a figura abaixo.</a:t>
            </a:r>
          </a:p>
          <a:p>
            <a:pPr lvl="2" eaLnBrk="1" hangingPunct="1">
              <a:buClr>
                <a:schemeClr val="hlink"/>
              </a:buClr>
              <a:buSzPct val="150000"/>
              <a:buFont typeface="Arial" panose="020B0604020202020204" pitchFamily="34" charset="0"/>
              <a:buChar char="•"/>
              <a:defRPr/>
            </a:pPr>
            <a:endParaRPr lang="pt-BR" altLang="pt-BR" sz="2000" dirty="0" smtClean="0"/>
          </a:p>
          <a:p>
            <a:pPr marL="731837" lvl="2" indent="0" eaLnBrk="1" hangingPunct="1">
              <a:buClr>
                <a:schemeClr val="hlink"/>
              </a:buClr>
              <a:buSzPct val="150000"/>
              <a:buFont typeface="Wingdings" pitchFamily="2" charset="2"/>
              <a:buNone/>
              <a:defRPr/>
            </a:pPr>
            <a:endParaRPr lang="pt-BR" altLang="pt-BR" sz="2000" dirty="0" smtClean="0"/>
          </a:p>
          <a:p>
            <a:pPr lvl="2" eaLnBrk="1" hangingPunct="1">
              <a:buClr>
                <a:schemeClr val="hlink"/>
              </a:buClr>
              <a:buSzPct val="150000"/>
              <a:buFont typeface="Courier New" panose="02070309020205020404" pitchFamily="49" charset="0"/>
              <a:buChar char="o"/>
              <a:defRPr/>
            </a:pPr>
            <a:endParaRPr lang="pt-BR" altLang="pt-BR" sz="2000" dirty="0" smtClean="0"/>
          </a:p>
          <a:p>
            <a:pPr marL="731837" lvl="2" indent="0" eaLnBrk="1" hangingPunct="1">
              <a:buClr>
                <a:schemeClr val="hlink"/>
              </a:buClr>
              <a:buSzPct val="150000"/>
              <a:buFont typeface="Wingdings" pitchFamily="2" charset="2"/>
              <a:buNone/>
              <a:defRPr/>
            </a:pPr>
            <a:endParaRPr lang="pt-BR" altLang="pt-BR" sz="2000" dirty="0" smtClean="0"/>
          </a:p>
          <a:p>
            <a:pPr marL="731837" lvl="2" indent="0" eaLnBrk="1" hangingPunct="1">
              <a:buClr>
                <a:schemeClr val="hlink"/>
              </a:buClr>
              <a:buSzPct val="150000"/>
              <a:buFont typeface="Wingdings" pitchFamily="2" charset="2"/>
              <a:buNone/>
              <a:defRPr/>
            </a:pPr>
            <a:r>
              <a:rPr lang="pt-BR" altLang="pt-BR" sz="2000" dirty="0" smtClean="0"/>
              <a:t>              </a:t>
            </a:r>
          </a:p>
          <a:p>
            <a:pPr marL="731837" lvl="2" indent="0" eaLnBrk="1" hangingPunct="1">
              <a:buClr>
                <a:schemeClr val="hlink"/>
              </a:buClr>
              <a:buSzPct val="150000"/>
              <a:buFont typeface="Wingdings" pitchFamily="2" charset="2"/>
              <a:buNone/>
              <a:defRPr/>
            </a:pPr>
            <a:r>
              <a:rPr lang="pt-BR" altLang="pt-BR" sz="2000" dirty="0" smtClean="0"/>
              <a:t>           </a:t>
            </a:r>
          </a:p>
          <a:p>
            <a:pPr marL="731837" lvl="2" indent="0" eaLnBrk="1" hangingPunct="1">
              <a:buClr>
                <a:schemeClr val="hlink"/>
              </a:buClr>
              <a:buSzPct val="150000"/>
              <a:buFont typeface="Wingdings" pitchFamily="2" charset="2"/>
              <a:buNone/>
              <a:defRPr/>
            </a:pPr>
            <a:r>
              <a:rPr lang="pt-BR" altLang="pt-BR" sz="2000" dirty="0" smtClean="0"/>
              <a:t>               A</a:t>
            </a:r>
          </a:p>
          <a:p>
            <a:pPr lvl="2" eaLnBrk="1" hangingPunct="1">
              <a:buClr>
                <a:schemeClr val="hlink"/>
              </a:buClr>
              <a:buSzPct val="150000"/>
              <a:buFont typeface="Courier New" panose="02070309020205020404" pitchFamily="49" charset="0"/>
              <a:buChar char="o"/>
              <a:defRPr/>
            </a:pPr>
            <a:endParaRPr lang="pt-BR" altLang="pt-BR" sz="2000" dirty="0" smtClean="0"/>
          </a:p>
          <a:p>
            <a:pPr marL="731837" lvl="2" indent="0" eaLnBrk="1" hangingPunct="1">
              <a:buClr>
                <a:schemeClr val="hlink"/>
              </a:buClr>
              <a:buSzPct val="150000"/>
              <a:buFont typeface="Wingdings" pitchFamily="2" charset="2"/>
              <a:buNone/>
              <a:defRPr/>
            </a:pPr>
            <a:r>
              <a:rPr lang="pt-BR" altLang="pt-BR" sz="2000" dirty="0" smtClean="0"/>
              <a:t>                           </a:t>
            </a:r>
          </a:p>
          <a:p>
            <a:pPr lvl="2" eaLnBrk="1" hangingPunct="1">
              <a:buClr>
                <a:schemeClr val="hlink"/>
              </a:buClr>
              <a:buSzPct val="150000"/>
              <a:buFont typeface="Courier New" panose="02070309020205020404" pitchFamily="49" charset="0"/>
              <a:buChar char="o"/>
              <a:defRPr/>
            </a:pPr>
            <a:endParaRPr lang="pt-BR" altLang="pt-BR" sz="2000" dirty="0" smtClean="0"/>
          </a:p>
        </p:txBody>
      </p:sp>
      <p:graphicFrame>
        <p:nvGraphicFramePr>
          <p:cNvPr id="5" name="Tabela 4"/>
          <p:cNvGraphicFramePr>
            <a:graphicFrameLocks noGrp="1"/>
          </p:cNvGraphicFramePr>
          <p:nvPr/>
        </p:nvGraphicFramePr>
        <p:xfrm>
          <a:off x="2555875" y="4168775"/>
          <a:ext cx="2520950" cy="2139948"/>
        </p:xfrm>
        <a:graphic>
          <a:graphicData uri="http://schemas.openxmlformats.org/drawingml/2006/table">
            <a:tbl>
              <a:tblPr firstRow="1" bandRow="1">
                <a:tableStyleId>{16D9F66E-5EB9-4882-86FB-DCBF35E3C3E4}</a:tableStyleId>
              </a:tblPr>
              <a:tblGrid>
                <a:gridCol w="1368516"/>
                <a:gridCol w="1152434"/>
              </a:tblGrid>
              <a:tr h="356658">
                <a:tc>
                  <a:txBody>
                    <a:bodyPr/>
                    <a:lstStyle/>
                    <a:p>
                      <a:r>
                        <a:rPr lang="pt-BR" sz="1400" dirty="0" smtClean="0"/>
                        <a:t>Dados</a:t>
                      </a:r>
                      <a:endParaRPr lang="pt-BR" sz="1400" dirty="0"/>
                    </a:p>
                  </a:txBody>
                  <a:tcPr marL="91463" marR="91463" marT="45734" marB="45734"/>
                </a:tc>
                <a:tc>
                  <a:txBody>
                    <a:bodyPr/>
                    <a:lstStyle/>
                    <a:p>
                      <a:r>
                        <a:rPr lang="pt-BR" sz="1400" dirty="0" smtClean="0"/>
                        <a:t>Endereços</a:t>
                      </a:r>
                      <a:endParaRPr lang="pt-BR" sz="1400" dirty="0"/>
                    </a:p>
                  </a:txBody>
                  <a:tcPr marL="91463" marR="91463" marT="45734" marB="45734"/>
                </a:tc>
              </a:tr>
              <a:tr h="356658">
                <a:tc>
                  <a:txBody>
                    <a:bodyPr/>
                    <a:lstStyle/>
                    <a:p>
                      <a:endParaRPr lang="pt-BR" sz="1200" dirty="0"/>
                    </a:p>
                  </a:txBody>
                  <a:tcPr marL="91463" marR="91463" marT="45734" marB="45734"/>
                </a:tc>
                <a:tc>
                  <a:txBody>
                    <a:bodyPr/>
                    <a:lstStyle/>
                    <a:p>
                      <a:r>
                        <a:rPr lang="pt-BR" sz="1200" dirty="0" smtClean="0"/>
                        <a:t>120</a:t>
                      </a:r>
                      <a:endParaRPr lang="pt-BR" sz="1200" dirty="0"/>
                    </a:p>
                  </a:txBody>
                  <a:tcPr marL="91463" marR="91463" marT="45734" marB="45734"/>
                </a:tc>
              </a:tr>
              <a:tr h="356658">
                <a:tc>
                  <a:txBody>
                    <a:bodyPr/>
                    <a:lstStyle/>
                    <a:p>
                      <a:endParaRPr lang="pt-BR" sz="1200" dirty="0"/>
                    </a:p>
                  </a:txBody>
                  <a:tcPr marL="91463" marR="91463" marT="45734" marB="45734"/>
                </a:tc>
                <a:tc>
                  <a:txBody>
                    <a:bodyPr/>
                    <a:lstStyle/>
                    <a:p>
                      <a:r>
                        <a:rPr lang="pt-BR" sz="1200" dirty="0" smtClean="0"/>
                        <a:t>116</a:t>
                      </a:r>
                      <a:endParaRPr lang="pt-BR" sz="1200" dirty="0"/>
                    </a:p>
                  </a:txBody>
                  <a:tcPr marL="91463" marR="91463" marT="45734" marB="45734"/>
                </a:tc>
              </a:tr>
              <a:tr h="356658">
                <a:tc>
                  <a:txBody>
                    <a:bodyPr/>
                    <a:lstStyle/>
                    <a:p>
                      <a:endParaRPr lang="pt-BR" sz="1400" dirty="0"/>
                    </a:p>
                  </a:txBody>
                  <a:tcPr marL="91463" marR="91463" marT="45734" marB="45734"/>
                </a:tc>
                <a:tc>
                  <a:txBody>
                    <a:bodyPr/>
                    <a:lstStyle/>
                    <a:p>
                      <a:r>
                        <a:rPr lang="pt-BR" sz="1400" dirty="0" smtClean="0"/>
                        <a:t>112</a:t>
                      </a:r>
                      <a:endParaRPr lang="pt-BR" sz="1400" dirty="0"/>
                    </a:p>
                  </a:txBody>
                  <a:tcPr marL="91463" marR="91463" marT="45734" marB="45734"/>
                </a:tc>
              </a:tr>
              <a:tr h="356658">
                <a:tc>
                  <a:txBody>
                    <a:bodyPr/>
                    <a:lstStyle/>
                    <a:p>
                      <a:endParaRPr lang="pt-BR" sz="1400" dirty="0"/>
                    </a:p>
                  </a:txBody>
                  <a:tcPr marL="91463" marR="91463" marT="45734" marB="45734"/>
                </a:tc>
                <a:tc>
                  <a:txBody>
                    <a:bodyPr/>
                    <a:lstStyle/>
                    <a:p>
                      <a:r>
                        <a:rPr lang="pt-BR" sz="1400" dirty="0" smtClean="0"/>
                        <a:t>108</a:t>
                      </a:r>
                      <a:endParaRPr lang="pt-BR" sz="1400" dirty="0"/>
                    </a:p>
                  </a:txBody>
                  <a:tcPr marL="91463" marR="91463" marT="45734" marB="45734"/>
                </a:tc>
              </a:tr>
              <a:tr h="356658">
                <a:tc>
                  <a:txBody>
                    <a:bodyPr/>
                    <a:lstStyle/>
                    <a:p>
                      <a:endParaRPr lang="pt-BR" sz="1400" dirty="0"/>
                    </a:p>
                  </a:txBody>
                  <a:tcPr marL="91463" marR="91463" marT="45734" marB="45734"/>
                </a:tc>
                <a:tc>
                  <a:txBody>
                    <a:bodyPr/>
                    <a:lstStyle/>
                    <a:p>
                      <a:r>
                        <a:rPr lang="pt-BR" sz="1400" dirty="0" smtClean="0"/>
                        <a:t>104</a:t>
                      </a:r>
                      <a:endParaRPr lang="pt-BR" sz="1400" dirty="0"/>
                    </a:p>
                  </a:txBody>
                  <a:tcPr marL="91463" marR="91463" marT="45734" marB="45734"/>
                </a:tc>
              </a:tr>
            </a:tbl>
          </a:graphicData>
        </a:graphic>
      </p:graphicFrame>
      <p:sp>
        <p:nvSpPr>
          <p:cNvPr id="11291" name="Texto explicativo retangular com cantos arredondados 8"/>
          <p:cNvSpPr>
            <a:spLocks noChangeArrowheads="1"/>
          </p:cNvSpPr>
          <p:nvPr/>
        </p:nvSpPr>
        <p:spPr bwMode="auto">
          <a:xfrm>
            <a:off x="6362700" y="4221163"/>
            <a:ext cx="2286000" cy="642937"/>
          </a:xfrm>
          <a:prstGeom prst="wedgeRoundRectCallout">
            <a:avLst>
              <a:gd name="adj1" fmla="val -103079"/>
              <a:gd name="adj2" fmla="val 24148"/>
              <a:gd name="adj3" fmla="val 16667"/>
            </a:avLst>
          </a:prstGeom>
          <a:solidFill>
            <a:schemeClr val="bg1"/>
          </a:solidFill>
          <a:ln w="9525" algn="ctr">
            <a:solidFill>
              <a:schemeClr val="accent1"/>
            </a:solidFill>
            <a:round/>
            <a:headEnd/>
            <a:tailEnd/>
          </a:ln>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pt-BR" altLang="pt-BR">
                <a:solidFill>
                  <a:srgbClr val="0070C0"/>
                </a:solidFill>
                <a:latin typeface="Arial" pitchFamily="34" charset="0"/>
              </a:rPr>
              <a:t>Endereço contiguo de memória</a:t>
            </a:r>
          </a:p>
        </p:txBody>
      </p:sp>
      <p:sp>
        <p:nvSpPr>
          <p:cNvPr id="11292" name="CaixaDeTexto 9"/>
          <p:cNvSpPr txBox="1">
            <a:spLocks noChangeArrowheads="1"/>
          </p:cNvSpPr>
          <p:nvPr/>
        </p:nvSpPr>
        <p:spPr bwMode="auto">
          <a:xfrm>
            <a:off x="5103813" y="5589588"/>
            <a:ext cx="3429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pt-BR" altLang="pt-BR">
                <a:solidFill>
                  <a:srgbClr val="0070C0"/>
                </a:solidFill>
                <a:latin typeface="Arial" pitchFamily="34" charset="0"/>
              </a:rPr>
              <a:t>Representação  na memória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179388" y="1412875"/>
            <a:ext cx="8583612" cy="5184775"/>
          </a:xfrm>
        </p:spPr>
        <p:txBody>
          <a:bodyPr/>
          <a:lstStyle/>
          <a:p>
            <a:r>
              <a:rPr lang="pt-BR" altLang="pt-BR" smtClean="0"/>
              <a:t>Vetores (Arrays)</a:t>
            </a:r>
          </a:p>
          <a:p>
            <a:pPr lvl="1"/>
            <a:r>
              <a:rPr lang="pt-BR" altLang="pt-BR" smtClean="0"/>
              <a:t>Estrutura de dado composta usado para representar uma coleção de variáveis de um mesmo tipo.</a:t>
            </a:r>
          </a:p>
          <a:p>
            <a:pPr lvl="1"/>
            <a:r>
              <a:rPr lang="pt-BR" altLang="pt-BR" smtClean="0"/>
              <a:t>Estrutura de dados homogênea e unidimensional.</a:t>
            </a:r>
          </a:p>
          <a:p>
            <a:pPr lvl="1"/>
            <a:r>
              <a:rPr lang="pt-BR" altLang="pt-BR" smtClean="0"/>
              <a:t>Sintaxe: tipo:  &lt;nome_do_vetor&gt; [tamanho];</a:t>
            </a:r>
          </a:p>
          <a:p>
            <a:pPr lvl="1"/>
            <a:r>
              <a:rPr lang="pt-BR" altLang="pt-BR" smtClean="0"/>
              <a:t>Onde: </a:t>
            </a:r>
          </a:p>
          <a:p>
            <a:pPr lvl="2"/>
            <a:r>
              <a:rPr lang="pt-BR" altLang="pt-BR" smtClean="0"/>
              <a:t>Tamanho representa o número de elementos.</a:t>
            </a:r>
          </a:p>
          <a:p>
            <a:pPr lvl="2"/>
            <a:r>
              <a:rPr lang="pt-BR" altLang="pt-BR" smtClean="0"/>
              <a:t>O índice do vetor varia de 0 a (tamanho - 1)</a:t>
            </a:r>
          </a:p>
          <a:p>
            <a:pPr lvl="1"/>
            <a:r>
              <a:rPr lang="pt-BR" altLang="pt-BR" smtClean="0"/>
              <a:t>Exemplo: ao invés de declarar 40 variáveis assim:</a:t>
            </a:r>
          </a:p>
          <a:p>
            <a:pPr lvl="2"/>
            <a:r>
              <a:rPr lang="pt-BR" altLang="pt-BR" smtClean="0"/>
              <a:t>real: Nota1, Nota2, Nota3, ..., Nota40</a:t>
            </a:r>
          </a:p>
          <a:p>
            <a:pPr lvl="1"/>
            <a:r>
              <a:rPr lang="pt-BR" altLang="pt-BR" smtClean="0"/>
              <a:t>Pode-se declarar uma única variável assim:</a:t>
            </a:r>
          </a:p>
          <a:p>
            <a:pPr lvl="2"/>
            <a:r>
              <a:rPr lang="pt-BR" altLang="pt-BR" smtClean="0"/>
              <a:t>real: Nota[40] e acessar o </a:t>
            </a:r>
            <a:r>
              <a:rPr lang="pt-BR" altLang="pt-BR" i="1" smtClean="0"/>
              <a:t>i</a:t>
            </a:r>
            <a:r>
              <a:rPr lang="pt-BR" altLang="pt-BR" smtClean="0"/>
              <a:t>-ésimo valor por indexação,</a:t>
            </a:r>
          </a:p>
          <a:p>
            <a:pPr lvl="2"/>
            <a:r>
              <a:rPr lang="pt-BR" altLang="pt-BR" smtClean="0"/>
              <a:t>para 1 ≤ i ≤ 40:</a:t>
            </a:r>
          </a:p>
          <a:p>
            <a:pPr lvl="2"/>
            <a:r>
              <a:rPr lang="pt-BR" altLang="pt-BR" smtClean="0"/>
              <a:t>Nota(i) ← 3.14</a:t>
            </a:r>
          </a:p>
        </p:txBody>
      </p:sp>
      <p:sp>
        <p:nvSpPr>
          <p:cNvPr id="12291"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F3D3ECA0-FF58-4BE0-BB4E-9525ECF788C6}" type="slidenum">
              <a:rPr lang="pt-BR" altLang="en-US" sz="1200" b="0" smtClean="0">
                <a:latin typeface="Courier New" pitchFamily="49" charset="0"/>
              </a:rPr>
              <a:pPr algn="l" eaLnBrk="1" hangingPunct="1"/>
              <a:t>5</a:t>
            </a:fld>
            <a:endParaRPr lang="pt-BR" altLang="en-US" sz="1200" b="0" smtClean="0">
              <a:latin typeface="Courier New" pitchFamily="49" charset="0"/>
            </a:endParaRPr>
          </a:p>
        </p:txBody>
      </p:sp>
      <p:sp>
        <p:nvSpPr>
          <p:cNvPr id="577538" name="Rectangle 2"/>
          <p:cNvSpPr>
            <a:spLocks noGrp="1" noChangeArrowheads="1"/>
          </p:cNvSpPr>
          <p:nvPr>
            <p:ph type="title"/>
          </p:nvPr>
        </p:nvSpPr>
        <p:spPr>
          <a:xfrm>
            <a:off x="457200" y="274638"/>
            <a:ext cx="8291513" cy="993775"/>
          </a:xfrm>
        </p:spPr>
        <p:txBody>
          <a:bodyPr>
            <a:normAutofit fontScale="90000"/>
          </a:bodyPr>
          <a:lstStyle/>
          <a:p>
            <a:pPr fontAlgn="auto">
              <a:spcAft>
                <a:spcPts val="0"/>
              </a:spcAft>
              <a:defRPr/>
            </a:pPr>
            <a:r>
              <a:rPr lang="pt-BR" sz="3500" dirty="0"/>
              <a:t/>
            </a:r>
            <a:br>
              <a:rPr lang="pt-BR" sz="3500" dirty="0"/>
            </a:br>
            <a:r>
              <a:rPr lang="pt-BR" sz="3500" dirty="0" smtClean="0"/>
              <a:t>Variáveis </a:t>
            </a:r>
            <a:r>
              <a:rPr lang="pt-BR" sz="3500" dirty="0"/>
              <a:t>Compostas </a:t>
            </a:r>
            <a:r>
              <a:rPr lang="pt-BR" sz="3500" dirty="0" smtClean="0"/>
              <a:t>Homogêneas Unidimensionais (Vetores)</a:t>
            </a:r>
            <a:endParaRPr lang="pt-BR" sz="3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50825" y="1125538"/>
            <a:ext cx="8497888" cy="1828800"/>
          </a:xfrm>
        </p:spPr>
        <p:txBody>
          <a:bodyPr/>
          <a:lstStyle/>
          <a:p>
            <a:r>
              <a:rPr lang="pt-BR" altLang="pt-BR" smtClean="0"/>
              <a:t>As variáveis são alocadas sequencialmente na memória, onde o endereço com o menor índice corresponde ao primeiro elemento (índice 0) do vetor.</a:t>
            </a:r>
          </a:p>
        </p:txBody>
      </p:sp>
      <p:sp>
        <p:nvSpPr>
          <p:cNvPr id="13315"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8564C6F0-2950-49E9-957C-A9F953B747F0}" type="slidenum">
              <a:rPr lang="pt-BR" altLang="en-US" sz="1200" b="0" smtClean="0">
                <a:latin typeface="Courier New" pitchFamily="49" charset="0"/>
              </a:rPr>
              <a:pPr algn="l" eaLnBrk="1" hangingPunct="1"/>
              <a:t>6</a:t>
            </a:fld>
            <a:endParaRPr lang="pt-BR" altLang="en-US" sz="1200" b="0" smtClean="0">
              <a:latin typeface="Courier New" pitchFamily="49" charset="0"/>
            </a:endParaRPr>
          </a:p>
        </p:txBody>
      </p:sp>
      <p:sp>
        <p:nvSpPr>
          <p:cNvPr id="578562" name="Rectangle 2"/>
          <p:cNvSpPr>
            <a:spLocks noGrp="1" noChangeArrowheads="1"/>
          </p:cNvSpPr>
          <p:nvPr>
            <p:ph type="title"/>
          </p:nvPr>
        </p:nvSpPr>
        <p:spPr>
          <a:xfrm>
            <a:off x="457200" y="274638"/>
            <a:ext cx="7467600" cy="561975"/>
          </a:xfrm>
        </p:spPr>
        <p:txBody>
          <a:bodyPr>
            <a:noAutofit/>
          </a:bodyPr>
          <a:lstStyle/>
          <a:p>
            <a:pPr fontAlgn="auto">
              <a:spcAft>
                <a:spcPts val="0"/>
              </a:spcAft>
              <a:defRPr/>
            </a:pPr>
            <a:r>
              <a:rPr lang="pt-BR" sz="3600" dirty="0" smtClean="0"/>
              <a:t>Vetores</a:t>
            </a:r>
            <a:endParaRPr lang="pt-BR" sz="3600" dirty="0"/>
          </a:p>
        </p:txBody>
      </p:sp>
      <p:grpSp>
        <p:nvGrpSpPr>
          <p:cNvPr id="2" name="Group 4"/>
          <p:cNvGrpSpPr>
            <a:grpSpLocks/>
          </p:cNvGrpSpPr>
          <p:nvPr/>
        </p:nvGrpSpPr>
        <p:grpSpPr bwMode="auto">
          <a:xfrm>
            <a:off x="882650" y="2982913"/>
            <a:ext cx="7239000" cy="739775"/>
            <a:chOff x="480" y="2138"/>
            <a:chExt cx="4560" cy="466"/>
          </a:xfrm>
        </p:grpSpPr>
        <p:sp>
          <p:nvSpPr>
            <p:cNvPr id="13319" name="Rectangle 5"/>
            <p:cNvSpPr>
              <a:spLocks noChangeArrowheads="1"/>
            </p:cNvSpPr>
            <p:nvPr/>
          </p:nvSpPr>
          <p:spPr bwMode="auto">
            <a:xfrm>
              <a:off x="480" y="2208"/>
              <a:ext cx="2304" cy="384"/>
            </a:xfrm>
            <a:prstGeom prst="rect">
              <a:avLst/>
            </a:prstGeom>
            <a:solidFill>
              <a:srgbClr val="2168A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13320" name="Rectangle 6"/>
            <p:cNvSpPr>
              <a:spLocks noChangeArrowheads="1"/>
            </p:cNvSpPr>
            <p:nvPr/>
          </p:nvSpPr>
          <p:spPr bwMode="auto">
            <a:xfrm>
              <a:off x="3264" y="2216"/>
              <a:ext cx="1584" cy="384"/>
            </a:xfrm>
            <a:prstGeom prst="rect">
              <a:avLst/>
            </a:prstGeom>
            <a:solidFill>
              <a:srgbClr val="2168A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pt-BR" altLang="pt-BR">
                <a:latin typeface="Courier New" pitchFamily="49" charset="0"/>
              </a:endParaRPr>
            </a:p>
          </p:txBody>
        </p:sp>
        <p:sp>
          <p:nvSpPr>
            <p:cNvPr id="13321" name="Text Box 7"/>
            <p:cNvSpPr txBox="1">
              <a:spLocks noChangeArrowheads="1"/>
            </p:cNvSpPr>
            <p:nvPr/>
          </p:nvSpPr>
          <p:spPr bwMode="auto">
            <a:xfrm>
              <a:off x="2873" y="213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600" b="1">
                  <a:latin typeface="Times New Roman" pitchFamily="18" charset="0"/>
                </a:rPr>
                <a:t>...</a:t>
              </a:r>
              <a:endParaRPr lang="pt-BR" altLang="pt-BR" sz="2400">
                <a:latin typeface="Times New Roman" pitchFamily="18" charset="0"/>
              </a:endParaRPr>
            </a:p>
          </p:txBody>
        </p:sp>
        <p:sp>
          <p:nvSpPr>
            <p:cNvPr id="13322" name="Text Box 8"/>
            <p:cNvSpPr txBox="1">
              <a:spLocks noChangeArrowheads="1"/>
            </p:cNvSpPr>
            <p:nvPr/>
          </p:nvSpPr>
          <p:spPr bwMode="auto">
            <a:xfrm>
              <a:off x="3264" y="2213"/>
              <a:ext cx="17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200" b="1">
                  <a:solidFill>
                    <a:schemeClr val="bg1"/>
                  </a:solidFill>
                  <a:latin typeface="Times New Roman" pitchFamily="18" charset="0"/>
                </a:rPr>
                <a:t>x[n-2]  x[n-1]</a:t>
              </a:r>
              <a:endParaRPr lang="pt-BR" altLang="pt-BR" sz="2400">
                <a:solidFill>
                  <a:schemeClr val="bg1"/>
                </a:solidFill>
                <a:latin typeface="Times New Roman" pitchFamily="18" charset="0"/>
              </a:endParaRPr>
            </a:p>
          </p:txBody>
        </p:sp>
        <p:sp>
          <p:nvSpPr>
            <p:cNvPr id="13323" name="Line 9"/>
            <p:cNvSpPr>
              <a:spLocks noChangeShapeType="1"/>
            </p:cNvSpPr>
            <p:nvPr/>
          </p:nvSpPr>
          <p:spPr bwMode="auto">
            <a:xfrm>
              <a:off x="4065" y="221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13324" name="Text Box 10"/>
            <p:cNvSpPr txBox="1">
              <a:spLocks noChangeArrowheads="1"/>
            </p:cNvSpPr>
            <p:nvPr/>
          </p:nvSpPr>
          <p:spPr bwMode="auto">
            <a:xfrm>
              <a:off x="482" y="2213"/>
              <a:ext cx="23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pt-BR" altLang="pt-BR" sz="3200" b="1">
                  <a:solidFill>
                    <a:schemeClr val="bg1"/>
                  </a:solidFill>
                  <a:latin typeface="Times New Roman" pitchFamily="18" charset="0"/>
                </a:rPr>
                <a:t>  x[0]     x[1]     x[2]</a:t>
              </a:r>
              <a:endParaRPr lang="pt-BR" altLang="pt-BR" sz="2400">
                <a:solidFill>
                  <a:schemeClr val="bg1"/>
                </a:solidFill>
                <a:latin typeface="Times New Roman" pitchFamily="18" charset="0"/>
              </a:endParaRPr>
            </a:p>
          </p:txBody>
        </p:sp>
        <p:sp>
          <p:nvSpPr>
            <p:cNvPr id="13325" name="Line 11"/>
            <p:cNvSpPr>
              <a:spLocks noChangeShapeType="1"/>
            </p:cNvSpPr>
            <p:nvPr/>
          </p:nvSpPr>
          <p:spPr bwMode="auto">
            <a:xfrm>
              <a:off x="1257" y="221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13326" name="Line 12"/>
            <p:cNvSpPr>
              <a:spLocks noChangeShapeType="1"/>
            </p:cNvSpPr>
            <p:nvPr/>
          </p:nvSpPr>
          <p:spPr bwMode="auto">
            <a:xfrm>
              <a:off x="1968" y="222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grpSp>
      <p:sp>
        <p:nvSpPr>
          <p:cNvPr id="15" name="Text Box 13"/>
          <p:cNvSpPr txBox="1">
            <a:spLocks noChangeArrowheads="1"/>
          </p:cNvSpPr>
          <p:nvPr/>
        </p:nvSpPr>
        <p:spPr bwMode="auto">
          <a:xfrm>
            <a:off x="539750" y="4508500"/>
            <a:ext cx="7756525" cy="523875"/>
          </a:xfrm>
          <a:prstGeom prst="rect">
            <a:avLst/>
          </a:prstGeom>
          <a:noFill/>
          <a:ln w="9525">
            <a:noFill/>
            <a:miter lim="800000"/>
            <a:headEnd/>
            <a:tailEnd/>
          </a:ln>
          <a:effectLst/>
        </p:spPr>
        <p:txBody>
          <a:bodyPr>
            <a:spAutoFit/>
          </a:bodyPr>
          <a:lstStyle/>
          <a:p>
            <a:pPr eaLnBrk="0" hangingPunct="0">
              <a:spcBef>
                <a:spcPct val="50000"/>
              </a:spcBef>
              <a:defRPr/>
            </a:pPr>
            <a:r>
              <a:rPr lang="pt-BR" sz="2800" u="sng" dirty="0">
                <a:effectLst>
                  <a:outerShdw blurRad="38100" dist="38100" dir="2700000" algn="tl">
                    <a:srgbClr val="C0C0C0"/>
                  </a:outerShdw>
                </a:effectLst>
                <a:latin typeface="Times New Roman" pitchFamily="18" charset="0"/>
                <a:cs typeface="Arial" charset="0"/>
              </a:rPr>
              <a:t>Onde: x </a:t>
            </a:r>
            <a:r>
              <a:rPr lang="pt-BR" sz="2800" u="sng" dirty="0">
                <a:effectLst>
                  <a:outerShdw blurRad="38100" dist="38100" dir="2700000" algn="tl">
                    <a:srgbClr val="C0C0C0"/>
                  </a:outerShdw>
                </a:effectLst>
                <a:latin typeface="Times New Roman" pitchFamily="18" charset="0"/>
                <a:cs typeface="Arial" charset="0"/>
              </a:rPr>
              <a:t>é um vetor unidimensional de n elementos.</a:t>
            </a:r>
            <a:endParaRPr lang="pt-BR" sz="2400" u="sng" dirty="0">
              <a:effectLst>
                <a:outerShdw blurRad="38100" dist="38100" dir="2700000" algn="tl">
                  <a:srgbClr val="C0C0C0"/>
                </a:outerShdw>
              </a:effectLst>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633412"/>
          </a:xfrm>
        </p:spPr>
        <p:txBody>
          <a:bodyPr/>
          <a:lstStyle/>
          <a:p>
            <a:pPr>
              <a:defRPr/>
            </a:pPr>
            <a:r>
              <a:rPr lang="pt-BR" dirty="0" smtClean="0"/>
              <a:t>Vetores</a:t>
            </a:r>
            <a:endParaRPr lang="pt-BR" dirty="0"/>
          </a:p>
        </p:txBody>
      </p:sp>
      <p:sp>
        <p:nvSpPr>
          <p:cNvPr id="3" name="Espaço Reservado para Conteúdo 2"/>
          <p:cNvSpPr>
            <a:spLocks noGrp="1"/>
          </p:cNvSpPr>
          <p:nvPr>
            <p:ph sz="quarter" idx="1"/>
          </p:nvPr>
        </p:nvSpPr>
        <p:spPr>
          <a:xfrm>
            <a:off x="179512" y="1052736"/>
            <a:ext cx="8568952" cy="4873752"/>
          </a:xfrm>
          <a:extLst/>
        </p:spPr>
        <p:txBody>
          <a:bodyPr/>
          <a:lstStyle/>
          <a:p>
            <a:pPr>
              <a:defRPr/>
            </a:pPr>
            <a:r>
              <a:rPr lang="pt-BR" dirty="0" smtClean="0"/>
              <a:t>Alterando o </a:t>
            </a:r>
            <a:r>
              <a:rPr lang="pt-BR" i="1" dirty="0" smtClean="0"/>
              <a:t>i-</a:t>
            </a:r>
            <a:r>
              <a:rPr lang="pt-BR" i="1" dirty="0" err="1" smtClean="0"/>
              <a:t>ésimo</a:t>
            </a:r>
            <a:r>
              <a:rPr lang="pt-BR" dirty="0" smtClean="0"/>
              <a:t> valor</a:t>
            </a:r>
          </a:p>
          <a:p>
            <a:pPr lvl="1">
              <a:defRPr/>
            </a:pPr>
            <a:r>
              <a:rPr lang="pt-BR" dirty="0"/>
              <a:t>real: </a:t>
            </a:r>
            <a:r>
              <a:rPr lang="pt-BR" dirty="0" smtClean="0"/>
              <a:t>Valor [5</a:t>
            </a:r>
            <a:r>
              <a:rPr lang="pt-BR" dirty="0"/>
              <a:t>]</a:t>
            </a:r>
            <a:endParaRPr lang="pt-BR" dirty="0" smtClean="0"/>
          </a:p>
          <a:p>
            <a:pPr lvl="1">
              <a:defRPr/>
            </a:pPr>
            <a:endParaRPr lang="pt-BR" dirty="0" smtClean="0"/>
          </a:p>
          <a:p>
            <a:pPr lvl="8">
              <a:defRPr/>
            </a:pPr>
            <a:endParaRPr lang="pt-BR" dirty="0"/>
          </a:p>
          <a:p>
            <a:pPr lvl="1">
              <a:defRPr/>
            </a:pPr>
            <a:endParaRPr lang="pt-BR" dirty="0" smtClean="0"/>
          </a:p>
          <a:p>
            <a:pPr lvl="2">
              <a:defRPr/>
            </a:pPr>
            <a:r>
              <a:rPr lang="pt-BR" dirty="0" smtClean="0"/>
              <a:t>Valor [3] </a:t>
            </a:r>
            <a:r>
              <a:rPr lang="pt-BR" dirty="0"/>
              <a:t>← 4.7</a:t>
            </a:r>
            <a:endParaRPr lang="pt-BR" dirty="0" smtClean="0"/>
          </a:p>
          <a:p>
            <a:pPr lvl="1">
              <a:defRPr/>
            </a:pPr>
            <a:endParaRPr lang="pt-BR" dirty="0"/>
          </a:p>
          <a:p>
            <a:pPr lvl="1">
              <a:defRPr/>
            </a:pPr>
            <a:r>
              <a:rPr lang="pt-BR" dirty="0" smtClean="0"/>
              <a:t>real: Valor [10]</a:t>
            </a:r>
          </a:p>
          <a:p>
            <a:pPr lvl="1">
              <a:defRPr/>
            </a:pPr>
            <a:endParaRPr lang="pt-BR" dirty="0" smtClean="0"/>
          </a:p>
          <a:p>
            <a:pPr lvl="1">
              <a:defRPr/>
            </a:pPr>
            <a:endParaRPr lang="pt-BR" dirty="0" smtClean="0"/>
          </a:p>
          <a:p>
            <a:pPr lvl="1">
              <a:defRPr/>
            </a:pPr>
            <a:endParaRPr lang="pt-BR" dirty="0"/>
          </a:p>
          <a:p>
            <a:pPr lvl="2">
              <a:defRPr/>
            </a:pPr>
            <a:r>
              <a:rPr lang="pt-BR" dirty="0" smtClean="0"/>
              <a:t>Valor [3] ← 4.7</a:t>
            </a:r>
          </a:p>
          <a:p>
            <a:pPr lvl="2">
              <a:defRPr/>
            </a:pPr>
            <a:endParaRPr lang="pt-BR" dirty="0"/>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060575"/>
            <a:ext cx="257175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4149725"/>
            <a:ext cx="49530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468313" y="1063625"/>
            <a:ext cx="8207375" cy="1357313"/>
          </a:xfrm>
        </p:spPr>
        <p:txBody>
          <a:bodyPr/>
          <a:lstStyle/>
          <a:p>
            <a:r>
              <a:rPr lang="pt-BR" altLang="pt-BR" smtClean="0"/>
              <a:t>Exemplo:  Faça um algoritmo que leia a nota de 3 alunos de uma disciplina e calcule a média, sem o uso de vetores..</a:t>
            </a:r>
          </a:p>
        </p:txBody>
      </p:sp>
      <p:sp>
        <p:nvSpPr>
          <p:cNvPr id="579586" name="Rectangle 2"/>
          <p:cNvSpPr>
            <a:spLocks noGrp="1" noChangeArrowheads="1"/>
          </p:cNvSpPr>
          <p:nvPr>
            <p:ph type="title"/>
          </p:nvPr>
        </p:nvSpPr>
        <p:spPr>
          <a:xfrm>
            <a:off x="457200" y="274638"/>
            <a:ext cx="7467600" cy="633412"/>
          </a:xfrm>
        </p:spPr>
        <p:txBody>
          <a:bodyPr>
            <a:noAutofit/>
          </a:bodyPr>
          <a:lstStyle/>
          <a:p>
            <a:pPr fontAlgn="auto">
              <a:spcAft>
                <a:spcPts val="0"/>
              </a:spcAft>
              <a:defRPr/>
            </a:pPr>
            <a:r>
              <a:rPr lang="pt-BR" sz="3600" dirty="0" smtClean="0"/>
              <a:t>Vetores</a:t>
            </a:r>
            <a:endParaRPr lang="pt-BR" sz="3600" dirty="0"/>
          </a:p>
        </p:txBody>
      </p:sp>
      <p:sp>
        <p:nvSpPr>
          <p:cNvPr id="579588" name="Rectangle 4"/>
          <p:cNvSpPr>
            <a:spLocks noChangeArrowheads="1"/>
          </p:cNvSpPr>
          <p:nvPr/>
        </p:nvSpPr>
        <p:spPr bwMode="auto">
          <a:xfrm>
            <a:off x="336550" y="2636838"/>
            <a:ext cx="8339138" cy="3384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987425" indent="-293688"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90000"/>
              </a:lnSpc>
              <a:buClr>
                <a:schemeClr val="tx2"/>
              </a:buClr>
              <a:buSzPct val="70000"/>
            </a:pPr>
            <a:r>
              <a:rPr lang="pt-BR" altLang="pt-BR" sz="2000">
                <a:latin typeface="Courier New" pitchFamily="49" charset="0"/>
                <a:cs typeface="Times New Roman" pitchFamily="18" charset="0"/>
              </a:rPr>
              <a:t>Real: nota1, nota2, nota3;</a:t>
            </a:r>
          </a:p>
          <a:p>
            <a:pPr eaLnBrk="1" hangingPunct="1">
              <a:lnSpc>
                <a:spcPct val="90000"/>
              </a:lnSpc>
              <a:buClr>
                <a:schemeClr val="tx2"/>
              </a:buClr>
              <a:buSzPct val="70000"/>
            </a:pPr>
            <a:endParaRPr lang="pt-BR" altLang="pt-BR" sz="2000">
              <a:latin typeface="Courier New" pitchFamily="49" charset="0"/>
              <a:cs typeface="Times New Roman" pitchFamily="18" charset="0"/>
            </a:endParaRPr>
          </a:p>
          <a:p>
            <a:pPr eaLnBrk="1" hangingPunct="1">
              <a:lnSpc>
                <a:spcPct val="90000"/>
              </a:lnSpc>
              <a:buClr>
                <a:schemeClr val="tx2"/>
              </a:buClr>
              <a:buSzPct val="70000"/>
            </a:pPr>
            <a:r>
              <a:rPr lang="pt-BR" altLang="pt-BR" sz="2000">
                <a:latin typeface="Courier New" pitchFamily="49" charset="0"/>
                <a:cs typeface="Times New Roman" pitchFamily="18" charset="0"/>
              </a:rPr>
              <a:t>Inicio </a:t>
            </a:r>
          </a:p>
          <a:p>
            <a:pPr eaLnBrk="1" hangingPunct="1">
              <a:lnSpc>
                <a:spcPct val="90000"/>
              </a:lnSpc>
              <a:buClr>
                <a:schemeClr val="tx2"/>
              </a:buClr>
              <a:buSzPct val="70000"/>
            </a:pPr>
            <a:r>
              <a:rPr lang="pt-BR" altLang="pt-BR" sz="2000">
                <a:latin typeface="Courier New" pitchFamily="49" charset="0"/>
                <a:cs typeface="Times New Roman" pitchFamily="18" charset="0"/>
              </a:rPr>
              <a:t>	Escreva(“Entre com a 1a. nota:”);</a:t>
            </a:r>
          </a:p>
          <a:p>
            <a:pPr eaLnBrk="1" hangingPunct="1">
              <a:lnSpc>
                <a:spcPct val="90000"/>
              </a:lnSpc>
              <a:buClr>
                <a:schemeClr val="tx2"/>
              </a:buClr>
              <a:buSzPct val="70000"/>
            </a:pPr>
            <a:r>
              <a:rPr lang="pt-BR" altLang="pt-BR" sz="2000">
                <a:latin typeface="Courier New" pitchFamily="49" charset="0"/>
                <a:cs typeface="Times New Roman" pitchFamily="18" charset="0"/>
              </a:rPr>
              <a:t>	Leia (nota1);</a:t>
            </a:r>
          </a:p>
          <a:p>
            <a:pPr eaLnBrk="1" hangingPunct="1">
              <a:lnSpc>
                <a:spcPct val="90000"/>
              </a:lnSpc>
              <a:buClr>
                <a:schemeClr val="tx2"/>
              </a:buClr>
              <a:buSzPct val="70000"/>
            </a:pPr>
            <a:r>
              <a:rPr lang="pt-BR" altLang="pt-BR" sz="2000">
                <a:latin typeface="Courier New" pitchFamily="49" charset="0"/>
                <a:cs typeface="Times New Roman" pitchFamily="18" charset="0"/>
              </a:rPr>
              <a:t>	Escreva(“Entre com a 2a. nota:”);</a:t>
            </a:r>
          </a:p>
          <a:p>
            <a:pPr eaLnBrk="1" hangingPunct="1">
              <a:lnSpc>
                <a:spcPct val="90000"/>
              </a:lnSpc>
              <a:buClr>
                <a:schemeClr val="tx2"/>
              </a:buClr>
              <a:buSzPct val="70000"/>
            </a:pPr>
            <a:r>
              <a:rPr lang="pt-BR" altLang="pt-BR" sz="2000">
                <a:latin typeface="Courier New" pitchFamily="49" charset="0"/>
                <a:cs typeface="Times New Roman" pitchFamily="18" charset="0"/>
              </a:rPr>
              <a:t>	Leia (nota2);</a:t>
            </a:r>
          </a:p>
          <a:p>
            <a:pPr eaLnBrk="1" hangingPunct="1">
              <a:lnSpc>
                <a:spcPct val="90000"/>
              </a:lnSpc>
              <a:buClr>
                <a:schemeClr val="tx2"/>
              </a:buClr>
              <a:buSzPct val="70000"/>
            </a:pPr>
            <a:r>
              <a:rPr lang="pt-BR" altLang="pt-BR" sz="2000">
                <a:latin typeface="Courier New" pitchFamily="49" charset="0"/>
                <a:cs typeface="Times New Roman" pitchFamily="18" charset="0"/>
              </a:rPr>
              <a:t>	Escreva(“Entre com a 3a. nota:”);</a:t>
            </a:r>
          </a:p>
          <a:p>
            <a:pPr eaLnBrk="1" hangingPunct="1">
              <a:lnSpc>
                <a:spcPct val="90000"/>
              </a:lnSpc>
              <a:buClr>
                <a:schemeClr val="tx2"/>
              </a:buClr>
              <a:buSzPct val="70000"/>
            </a:pPr>
            <a:r>
              <a:rPr lang="pt-BR" altLang="pt-BR" sz="2000">
                <a:latin typeface="Courier New" pitchFamily="49" charset="0"/>
                <a:cs typeface="Times New Roman" pitchFamily="18" charset="0"/>
              </a:rPr>
              <a:t>	Leia (nota3);</a:t>
            </a:r>
          </a:p>
          <a:p>
            <a:pPr eaLnBrk="1" hangingPunct="1">
              <a:lnSpc>
                <a:spcPct val="90000"/>
              </a:lnSpc>
              <a:buClr>
                <a:schemeClr val="tx2"/>
              </a:buClr>
              <a:buSzPct val="70000"/>
            </a:pPr>
            <a:r>
              <a:rPr lang="pt-BR" altLang="pt-BR" sz="2000">
                <a:latin typeface="Courier New" pitchFamily="49" charset="0"/>
                <a:cs typeface="Times New Roman" pitchFamily="18" charset="0"/>
              </a:rPr>
              <a:t>	Escreva (“ A Média é:, (nota1 + nota2 + nota3) / 3);</a:t>
            </a:r>
          </a:p>
          <a:p>
            <a:pPr eaLnBrk="1" hangingPunct="1">
              <a:lnSpc>
                <a:spcPct val="90000"/>
              </a:lnSpc>
              <a:buClr>
                <a:schemeClr val="tx2"/>
              </a:buClr>
              <a:buSzPct val="70000"/>
            </a:pPr>
            <a:r>
              <a:rPr lang="pt-BR" altLang="pt-BR" sz="2000">
                <a:latin typeface="Courier New" pitchFamily="49" charset="0"/>
                <a:cs typeface="Times New Roman" pitchFamily="18" charset="0"/>
              </a:rPr>
              <a:t>Fim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dissolve">
                                      <p:cBhvr>
                                        <p:cTn id="7" dur="500"/>
                                        <p:tgtEl>
                                          <p:spTgt spid="579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749300" y="1052513"/>
            <a:ext cx="7467600" cy="1008062"/>
          </a:xfrm>
        </p:spPr>
        <p:txBody>
          <a:bodyPr/>
          <a:lstStyle/>
          <a:p>
            <a:r>
              <a:rPr lang="pt-BR" altLang="pt-BR" smtClean="0"/>
              <a:t>Exemplo: Reescrevendo o algoritmo anterior com o uso de vetores.</a:t>
            </a:r>
          </a:p>
        </p:txBody>
      </p:sp>
      <p:sp>
        <p:nvSpPr>
          <p:cNvPr id="16387" name="Espaço Reservado para Número de Slide 5"/>
          <p:cNvSpPr>
            <a:spLocks noGrp="1"/>
          </p:cNvSpPr>
          <p:nvPr>
            <p:ph type="sldNum" sz="quarter" idx="11"/>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l" eaLnBrk="1" hangingPunct="1"/>
            <a:fld id="{DF7AD46A-29B5-4874-99D9-E35FAA780507}" type="slidenum">
              <a:rPr lang="pt-BR" altLang="en-US" sz="1200" b="0" smtClean="0">
                <a:latin typeface="Courier New" pitchFamily="49" charset="0"/>
              </a:rPr>
              <a:pPr algn="l" eaLnBrk="1" hangingPunct="1"/>
              <a:t>9</a:t>
            </a:fld>
            <a:endParaRPr lang="pt-BR" altLang="en-US" sz="1200" b="0" smtClean="0">
              <a:latin typeface="Courier New" pitchFamily="49" charset="0"/>
            </a:endParaRPr>
          </a:p>
        </p:txBody>
      </p:sp>
      <p:sp>
        <p:nvSpPr>
          <p:cNvPr id="580610" name="Rectangle 2"/>
          <p:cNvSpPr>
            <a:spLocks noGrp="1" noChangeArrowheads="1"/>
          </p:cNvSpPr>
          <p:nvPr>
            <p:ph type="title"/>
          </p:nvPr>
        </p:nvSpPr>
        <p:spPr>
          <a:xfrm>
            <a:off x="457200" y="274638"/>
            <a:ext cx="7467600" cy="633412"/>
          </a:xfrm>
        </p:spPr>
        <p:txBody>
          <a:bodyPr>
            <a:normAutofit fontScale="90000"/>
          </a:bodyPr>
          <a:lstStyle/>
          <a:p>
            <a:pPr fontAlgn="auto">
              <a:spcAft>
                <a:spcPts val="0"/>
              </a:spcAft>
              <a:defRPr/>
            </a:pPr>
            <a:r>
              <a:rPr lang="pt-BR" sz="3500" dirty="0"/>
              <a:t/>
            </a:r>
            <a:br>
              <a:rPr lang="pt-BR" sz="3500" dirty="0"/>
            </a:br>
            <a:r>
              <a:rPr lang="pt-BR" sz="3500" dirty="0"/>
              <a:t>Vetores</a:t>
            </a:r>
          </a:p>
        </p:txBody>
      </p:sp>
      <p:sp>
        <p:nvSpPr>
          <p:cNvPr id="580612" name="Rectangle 4"/>
          <p:cNvSpPr>
            <a:spLocks noChangeArrowheads="1"/>
          </p:cNvSpPr>
          <p:nvPr/>
        </p:nvSpPr>
        <p:spPr bwMode="auto">
          <a:xfrm>
            <a:off x="468313" y="2286000"/>
            <a:ext cx="7920037" cy="3097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987425" indent="-293688"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90000"/>
              </a:lnSpc>
              <a:buClr>
                <a:schemeClr val="tx2"/>
              </a:buClr>
              <a:buSzPct val="70000"/>
            </a:pPr>
            <a:r>
              <a:rPr lang="pt-BR" altLang="pt-BR" sz="2000">
                <a:latin typeface="Courier New" pitchFamily="49" charset="0"/>
                <a:cs typeface="Times New Roman" pitchFamily="18" charset="0"/>
              </a:rPr>
              <a:t>real  nota[3];</a:t>
            </a:r>
          </a:p>
          <a:p>
            <a:pPr eaLnBrk="1" hangingPunct="1">
              <a:lnSpc>
                <a:spcPct val="90000"/>
              </a:lnSpc>
              <a:buClr>
                <a:schemeClr val="tx2"/>
              </a:buClr>
              <a:buSzPct val="70000"/>
            </a:pPr>
            <a:r>
              <a:rPr lang="pt-BR" altLang="pt-BR" sz="2000">
                <a:latin typeface="Courier New" pitchFamily="49" charset="0"/>
                <a:cs typeface="Times New Roman" pitchFamily="18" charset="0"/>
              </a:rPr>
              <a:t>real soma = 0;</a:t>
            </a:r>
          </a:p>
          <a:p>
            <a:pPr eaLnBrk="1" hangingPunct="1">
              <a:lnSpc>
                <a:spcPct val="90000"/>
              </a:lnSpc>
              <a:buClr>
                <a:schemeClr val="tx2"/>
              </a:buClr>
              <a:buSzPct val="70000"/>
            </a:pPr>
            <a:r>
              <a:rPr lang="pt-BR" altLang="pt-BR" sz="2000">
                <a:latin typeface="Courier New" pitchFamily="49" charset="0"/>
                <a:cs typeface="Times New Roman" pitchFamily="18" charset="0"/>
              </a:rPr>
              <a:t>inteiro i;</a:t>
            </a:r>
          </a:p>
          <a:p>
            <a:pPr eaLnBrk="1" hangingPunct="1">
              <a:lnSpc>
                <a:spcPct val="90000"/>
              </a:lnSpc>
              <a:buClr>
                <a:schemeClr val="tx2"/>
              </a:buClr>
              <a:buSzPct val="70000"/>
            </a:pPr>
            <a:r>
              <a:rPr lang="pt-BR" altLang="pt-BR" sz="2000">
                <a:latin typeface="Courier New" pitchFamily="49" charset="0"/>
                <a:cs typeface="Times New Roman" pitchFamily="18" charset="0"/>
              </a:rPr>
              <a:t>Inicio </a:t>
            </a:r>
          </a:p>
          <a:p>
            <a:pPr eaLnBrk="1" hangingPunct="1">
              <a:lnSpc>
                <a:spcPct val="90000"/>
              </a:lnSpc>
              <a:buClr>
                <a:schemeClr val="tx2"/>
              </a:buClr>
              <a:buSzPct val="70000"/>
            </a:pPr>
            <a:r>
              <a:rPr lang="pt-BR" altLang="pt-BR" sz="2000">
                <a:latin typeface="Courier New" pitchFamily="49" charset="0"/>
                <a:cs typeface="Times New Roman" pitchFamily="18" charset="0"/>
              </a:rPr>
              <a:t>	Para (i = 0; i &lt; 3; i++) {</a:t>
            </a:r>
          </a:p>
          <a:p>
            <a:pPr eaLnBrk="1" hangingPunct="1">
              <a:lnSpc>
                <a:spcPct val="90000"/>
              </a:lnSpc>
              <a:buClr>
                <a:schemeClr val="tx2"/>
              </a:buClr>
              <a:buSzPct val="70000"/>
            </a:pPr>
            <a:r>
              <a:rPr lang="pt-BR" altLang="pt-BR" sz="2000">
                <a:latin typeface="Courier New" pitchFamily="49" charset="0"/>
                <a:cs typeface="Times New Roman" pitchFamily="18" charset="0"/>
              </a:rPr>
              <a:t>		Escreva(“Entre com as notas: ”, (i + 1));</a:t>
            </a:r>
          </a:p>
          <a:p>
            <a:pPr eaLnBrk="1" hangingPunct="1">
              <a:lnSpc>
                <a:spcPct val="90000"/>
              </a:lnSpc>
              <a:buClr>
                <a:schemeClr val="tx2"/>
              </a:buClr>
              <a:buSzPct val="70000"/>
            </a:pPr>
            <a:r>
              <a:rPr lang="pt-BR" altLang="pt-BR" sz="2000">
                <a:latin typeface="Courier New" pitchFamily="49" charset="0"/>
                <a:cs typeface="Times New Roman" pitchFamily="18" charset="0"/>
              </a:rPr>
              <a:t>		Leia(nota[i]);</a:t>
            </a:r>
          </a:p>
          <a:p>
            <a:pPr eaLnBrk="1" hangingPunct="1">
              <a:lnSpc>
                <a:spcPct val="90000"/>
              </a:lnSpc>
              <a:buClr>
                <a:schemeClr val="tx2"/>
              </a:buClr>
              <a:buSzPct val="70000"/>
            </a:pPr>
            <a:r>
              <a:rPr lang="pt-BR" altLang="pt-BR" sz="2000">
                <a:latin typeface="Courier New" pitchFamily="49" charset="0"/>
                <a:cs typeface="Times New Roman" pitchFamily="18" charset="0"/>
              </a:rPr>
              <a:t>		soma = soma + nota[i];</a:t>
            </a:r>
          </a:p>
          <a:p>
            <a:pPr eaLnBrk="1" hangingPunct="1">
              <a:lnSpc>
                <a:spcPct val="90000"/>
              </a:lnSpc>
              <a:buClr>
                <a:schemeClr val="tx2"/>
              </a:buClr>
              <a:buSzPct val="70000"/>
            </a:pPr>
            <a:r>
              <a:rPr lang="pt-BR" altLang="pt-BR" sz="2000">
                <a:latin typeface="Courier New" pitchFamily="49" charset="0"/>
                <a:cs typeface="Times New Roman" pitchFamily="18" charset="0"/>
              </a:rPr>
              <a:t>	Fim Para;</a:t>
            </a:r>
          </a:p>
          <a:p>
            <a:pPr eaLnBrk="1" hangingPunct="1">
              <a:lnSpc>
                <a:spcPct val="90000"/>
              </a:lnSpc>
              <a:buClr>
                <a:schemeClr val="tx2"/>
              </a:buClr>
              <a:buSzPct val="70000"/>
            </a:pPr>
            <a:r>
              <a:rPr lang="pt-BR" altLang="pt-BR" sz="2000">
                <a:latin typeface="Courier New" pitchFamily="49" charset="0"/>
                <a:cs typeface="Times New Roman" pitchFamily="18" charset="0"/>
              </a:rPr>
              <a:t>Escreva(“A Média é:”, soma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0612"/>
                                        </p:tgtEl>
                                        <p:attrNameLst>
                                          <p:attrName>style.visibility</p:attrName>
                                        </p:attrNameLst>
                                      </p:cBhvr>
                                      <p:to>
                                        <p:strVal val="visible"/>
                                      </p:to>
                                    </p:set>
                                    <p:animEffect transition="in" filter="dissolve">
                                      <p:cBhvr>
                                        <p:cTn id="7" dur="500"/>
                                        <p:tgtEl>
                                          <p:spTgt spid="580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la 7 - Estruturas Homogeneas - Vetores e Mtarizes">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76F82678F67654D8811EF0C90BB356F" ma:contentTypeVersion="2" ma:contentTypeDescription="Crie um novo documento." ma:contentTypeScope="" ma:versionID="7c86c077e26114c4bfeffa25e7b979f5">
  <xsd:schema xmlns:xsd="http://www.w3.org/2001/XMLSchema" xmlns:xs="http://www.w3.org/2001/XMLSchema" xmlns:p="http://schemas.microsoft.com/office/2006/metadata/properties" xmlns:ns2="9169bb83-1197-4fb2-ad9d-1f6c9540cc8e" targetNamespace="http://schemas.microsoft.com/office/2006/metadata/properties" ma:root="true" ma:fieldsID="8c2faa9ad41b14e384b4105582df3fd0" ns2:_="">
    <xsd:import namespace="9169bb83-1197-4fb2-ad9d-1f6c9540cc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9bb83-1197-4fb2-ad9d-1f6c9540cc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69C6EF-4045-4DAB-848A-E076C381D439}"/>
</file>

<file path=customXml/itemProps2.xml><?xml version="1.0" encoding="utf-8"?>
<ds:datastoreItem xmlns:ds="http://schemas.openxmlformats.org/officeDocument/2006/customXml" ds:itemID="{E2B483EB-C289-4482-A448-CD8BCCAB94C5}"/>
</file>

<file path=customXml/itemProps3.xml><?xml version="1.0" encoding="utf-8"?>
<ds:datastoreItem xmlns:ds="http://schemas.openxmlformats.org/officeDocument/2006/customXml" ds:itemID="{D1BC90A5-3556-48DB-B205-D69521C7459B}"/>
</file>

<file path=docProps/app.xml><?xml version="1.0" encoding="utf-8"?>
<Properties xmlns="http://schemas.openxmlformats.org/officeDocument/2006/extended-properties" xmlns:vt="http://schemas.openxmlformats.org/officeDocument/2006/docPropsVTypes">
  <Template>Aula 7 - Estruturas Homogeneas - Vetores e Mtarizes</Template>
  <TotalTime>158</TotalTime>
  <Words>2124</Words>
  <Application>Microsoft Office PowerPoint</Application>
  <PresentationFormat>Apresentação na tela (4:3)</PresentationFormat>
  <Paragraphs>362</Paragraphs>
  <Slides>35</Slides>
  <Notes>1</Notes>
  <HiddenSlides>0</HiddenSlides>
  <MMClips>0</MMClips>
  <ScaleCrop>false</ScaleCrop>
  <HeadingPairs>
    <vt:vector size="8" baseType="variant">
      <vt:variant>
        <vt:lpstr>Fontes usadas</vt:lpstr>
      </vt:variant>
      <vt:variant>
        <vt:i4>9</vt:i4>
      </vt:variant>
      <vt:variant>
        <vt:lpstr>Tema</vt:lpstr>
      </vt:variant>
      <vt:variant>
        <vt:i4>1</vt:i4>
      </vt:variant>
      <vt:variant>
        <vt:lpstr>Servidores OLE incorporados</vt:lpstr>
      </vt:variant>
      <vt:variant>
        <vt:i4>1</vt:i4>
      </vt:variant>
      <vt:variant>
        <vt:lpstr>Títulos de slides</vt:lpstr>
      </vt:variant>
      <vt:variant>
        <vt:i4>35</vt:i4>
      </vt:variant>
    </vt:vector>
  </HeadingPairs>
  <TitlesOfParts>
    <vt:vector size="46" baseType="lpstr">
      <vt:lpstr>Calibri</vt:lpstr>
      <vt:lpstr>Arial</vt:lpstr>
      <vt:lpstr>Century Schoolbook</vt:lpstr>
      <vt:lpstr>Wingdings</vt:lpstr>
      <vt:lpstr>Wingdings 2</vt:lpstr>
      <vt:lpstr>Adobe Hebrew</vt:lpstr>
      <vt:lpstr>Andalus</vt:lpstr>
      <vt:lpstr>Courier New</vt:lpstr>
      <vt:lpstr>Times New Roman</vt:lpstr>
      <vt:lpstr>Aula 7 - Estruturas Homogeneas - Vetores e Mtarizes</vt:lpstr>
      <vt:lpstr>Equation</vt:lpstr>
      <vt:lpstr>Algoritmos Estruturados</vt:lpstr>
      <vt:lpstr> Variáveis Compostas Homogêneas</vt:lpstr>
      <vt:lpstr> Variáveis Compostas  Unidimensionais</vt:lpstr>
      <vt:lpstr>Variáveis Compostas Homogêneas</vt:lpstr>
      <vt:lpstr> Variáveis Compostas Homogêneas Unidimensionais (Vetores)</vt:lpstr>
      <vt:lpstr>Vetores</vt:lpstr>
      <vt:lpstr>Vetores</vt:lpstr>
      <vt:lpstr>Vetores</vt:lpstr>
      <vt:lpstr> Vetores</vt:lpstr>
      <vt:lpstr>Vetores</vt:lpstr>
      <vt:lpstr>Vetores</vt:lpstr>
      <vt:lpstr>Vetores</vt:lpstr>
      <vt:lpstr>Vetores – Exercício 1</vt:lpstr>
      <vt:lpstr>Solução Exercício 1</vt:lpstr>
      <vt:lpstr>Vetores - Exercício 2  </vt:lpstr>
      <vt:lpstr>Solução Exercício 2</vt:lpstr>
      <vt:lpstr>Variáveis Compostas Homogêneas Bidimensionais (Matrizes)</vt:lpstr>
      <vt:lpstr> Variáveis Compostas Bidimensionais (matrizes)</vt:lpstr>
      <vt:lpstr> Variáveis Compostas Bidimensionais</vt:lpstr>
      <vt:lpstr> Variáveis Compostas Bidimensionais (matrizes)</vt:lpstr>
      <vt:lpstr>Matrizes</vt:lpstr>
      <vt:lpstr> Matrizes</vt:lpstr>
      <vt:lpstr>Matrizes</vt:lpstr>
      <vt:lpstr>Exemplo matrizes</vt:lpstr>
      <vt:lpstr>Exemplo matrizes</vt:lpstr>
      <vt:lpstr>Estruturas Heterogêneas Multidimensionais (Matrizes)</vt:lpstr>
      <vt:lpstr>Estruturas Heterogêneas Multidimensionais (Matrizes)</vt:lpstr>
      <vt:lpstr>Vetores em Procedimentos e Funções</vt:lpstr>
      <vt:lpstr>Vetores em Procedimentos e Funções</vt:lpstr>
      <vt:lpstr>Exercício Vetores</vt:lpstr>
      <vt:lpstr>Exercício Vetores </vt:lpstr>
      <vt:lpstr> Exercícios Matrizes</vt:lpstr>
      <vt:lpstr>Exercícios matrizes</vt:lpstr>
      <vt:lpstr>Exercícios Matrizes</vt:lpstr>
      <vt:lpstr>Exercício usando Procedimentos / Funções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Estruturados</dc:title>
  <dc:creator>PROFESSOR</dc:creator>
  <cp:lastModifiedBy>PROFESSOR</cp:lastModifiedBy>
  <cp:revision>3</cp:revision>
  <dcterms:created xsi:type="dcterms:W3CDTF">2021-04-05T18:17:52Z</dcterms:created>
  <dcterms:modified xsi:type="dcterms:W3CDTF">2021-04-05T20:56:20Z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0x010100076F82678F67654D8811EF0C90BB356F</vt:lpwstr>
  </property>
</Properties>
</file>