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3" r:id="rId4"/>
    <p:sldId id="274" r:id="rId5"/>
    <p:sldId id="275" r:id="rId6"/>
    <p:sldId id="276" r:id="rId7"/>
    <p:sldId id="277" r:id="rId8"/>
    <p:sldId id="281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9" r:id="rId17"/>
    <p:sldId id="268" r:id="rId18"/>
    <p:sldId id="267" r:id="rId19"/>
    <p:sldId id="266" r:id="rId20"/>
    <p:sldId id="265" r:id="rId21"/>
    <p:sldId id="272" r:id="rId22"/>
    <p:sldId id="271" r:id="rId23"/>
    <p:sldId id="270" r:id="rId24"/>
    <p:sldId id="264" r:id="rId25"/>
    <p:sldId id="278" r:id="rId26"/>
    <p:sldId id="27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4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1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6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1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6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35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59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050F-72C1-4CA4-8562-C6D904F35AEF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48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5"/>
            <a:ext cx="7772400" cy="1008112"/>
          </a:xfrm>
        </p:spPr>
        <p:txBody>
          <a:bodyPr/>
          <a:lstStyle/>
          <a:p>
            <a:r>
              <a:rPr lang="pt-BR" dirty="0" smtClean="0"/>
              <a:t>Algoritmo e estruturado </a:t>
            </a:r>
            <a:r>
              <a:rPr lang="pt-BR" dirty="0" err="1" smtClean="0"/>
              <a:t>dadosII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2276872"/>
            <a:ext cx="6400800" cy="17526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002060"/>
                </a:solidFill>
              </a:rPr>
              <a:t>Professor </a:t>
            </a:r>
            <a:r>
              <a:rPr lang="pt-BR" dirty="0" err="1" smtClean="0">
                <a:solidFill>
                  <a:srgbClr val="002060"/>
                </a:solidFill>
              </a:rPr>
              <a:t>Ronilson</a:t>
            </a:r>
            <a:r>
              <a:rPr lang="pt-BR" dirty="0" smtClean="0">
                <a:solidFill>
                  <a:srgbClr val="002060"/>
                </a:solidFill>
              </a:rPr>
              <a:t> R. Pinho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8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e estruturado </a:t>
            </a:r>
            <a:r>
              <a:rPr lang="pt-BR" dirty="0" err="1" smtClean="0"/>
              <a:t>dadosII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Analisaremos duas coisas:</a:t>
            </a:r>
          </a:p>
          <a:p>
            <a:pPr lvl="1"/>
            <a:r>
              <a:rPr lang="pt-BR" sz="2000" dirty="0" smtClean="0"/>
              <a:t>O tempo de execução do algoritmo com uma determinada entrada;</a:t>
            </a:r>
          </a:p>
          <a:p>
            <a:pPr lvl="1"/>
            <a:r>
              <a:rPr lang="pt-BR" sz="2000" dirty="0"/>
              <a:t> </a:t>
            </a:r>
            <a:r>
              <a:rPr lang="pt-BR" sz="2000" dirty="0" smtClean="0"/>
              <a:t>O tempo do algoritmo em uma função. E com qual rapidez, essa função cresce com determinada entrada.</a:t>
            </a:r>
          </a:p>
          <a:p>
            <a:pPr marL="457200" lvl="1" indent="0">
              <a:buNone/>
            </a:pPr>
            <a:r>
              <a:rPr lang="pt-BR" sz="2000" dirty="0" smtClean="0"/>
              <a:t>Isso leva a taxa de crescimento do tempo de execução de um algoritmo.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/>
              <a:t>Exemplo: A função 6n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+ 100n + 300</a:t>
            </a:r>
          </a:p>
          <a:p>
            <a:pPr marL="457200" lvl="1" indent="0">
              <a:buNone/>
            </a:pPr>
            <a:r>
              <a:rPr lang="pt-BR" sz="2000" dirty="0" smtClean="0"/>
              <a:t>Dividindo a função em 6n</a:t>
            </a:r>
            <a:r>
              <a:rPr lang="pt-BR" sz="2000" baseline="30000" dirty="0" smtClean="0"/>
              <a:t>2   </a:t>
            </a:r>
            <a:r>
              <a:rPr lang="pt-BR" sz="2000" dirty="0" smtClean="0"/>
              <a:t>  e </a:t>
            </a:r>
          </a:p>
          <a:p>
            <a:pPr marL="457200" lvl="1" indent="0">
              <a:buNone/>
            </a:pPr>
            <a:r>
              <a:rPr lang="pt-BR" sz="2000" dirty="0" smtClean="0"/>
              <a:t>100n + 300</a:t>
            </a:r>
          </a:p>
          <a:p>
            <a:pPr marL="457200" lvl="1" indent="0">
              <a:buNone/>
            </a:pPr>
            <a:endParaRPr lang="pt-B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25284"/>
            <a:ext cx="3807702" cy="270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5157192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6n</a:t>
            </a:r>
            <a:r>
              <a:rPr lang="pt-BR" baseline="30000" dirty="0" smtClean="0"/>
              <a:t>2</a:t>
            </a:r>
            <a:r>
              <a:rPr lang="pt-BR" dirty="0" smtClean="0"/>
              <a:t> é mais rápido;</a:t>
            </a:r>
          </a:p>
          <a:p>
            <a:r>
              <a:rPr lang="pt-BR" dirty="0" smtClean="0"/>
              <a:t>100n + 300 demora mais para executar </a:t>
            </a:r>
          </a:p>
          <a:p>
            <a:r>
              <a:rPr lang="pt-BR" dirty="0" smtClean="0"/>
              <a:t>um conjunto de dados;</a:t>
            </a:r>
          </a:p>
          <a:p>
            <a:r>
              <a:rPr lang="pt-BR" dirty="0" smtClean="0"/>
              <a:t>6n</a:t>
            </a:r>
            <a:r>
              <a:rPr lang="pt-BR" baseline="30000" dirty="0" smtClean="0"/>
              <a:t>2</a:t>
            </a:r>
            <a:r>
              <a:rPr lang="pt-BR" dirty="0" smtClean="0"/>
              <a:t> é mais complexo.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42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Introdução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55973"/>
            <a:ext cx="8229600" cy="3849291"/>
          </a:xfrm>
        </p:spPr>
        <p:txBody>
          <a:bodyPr anchor="ctr" anchorCtr="0"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Modificando a função: </a:t>
            </a:r>
            <a:r>
              <a:rPr lang="pt-BR" sz="2000" dirty="0"/>
              <a:t>(</a:t>
            </a:r>
            <a:r>
              <a:rPr lang="pt-BR" sz="2000" dirty="0" smtClean="0"/>
              <a:t>6n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)/10 + 10*(100n) + 10*(300)=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0,6n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+ 1000n + 3000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032"/>
            <a:ext cx="43910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429309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Podemos analisar que algumas </a:t>
            </a:r>
          </a:p>
          <a:p>
            <a:r>
              <a:rPr lang="pt-BR" dirty="0" smtClean="0"/>
              <a:t>Coisas nessa função são mais importante que outras. Isso é anotação assintótica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06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Anotação </a:t>
            </a:r>
            <a:r>
              <a:rPr lang="pt-BR" dirty="0" smtClean="0"/>
              <a:t>Assintótica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/>
          <a:lstStyle/>
          <a:p>
            <a:r>
              <a:rPr lang="pt-BR" sz="2800" dirty="0" smtClean="0"/>
              <a:t>Anotação Assintótica</a:t>
            </a:r>
          </a:p>
          <a:p>
            <a:pPr lvl="1"/>
            <a:r>
              <a:rPr lang="pt-BR" sz="2000" dirty="0" smtClean="0"/>
              <a:t>É uma anotação que permite descartar os termos constantes e menos significativos e focar no que é mais relevante</a:t>
            </a:r>
            <a:r>
              <a:rPr lang="pt-BR" dirty="0" smtClean="0"/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560" y="3501008"/>
            <a:ext cx="73448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800" dirty="0" smtClean="0"/>
              <a:t>Taxa de Crescimento de tempo de execução:</a:t>
            </a:r>
          </a:p>
          <a:p>
            <a:pPr marL="0" lvl="1"/>
            <a:r>
              <a:rPr lang="pt-BR" dirty="0" smtClean="0"/>
              <a:t>Para determinar o tempo de execução (processamento) de um algoritmo é necessário conhecer o número de instruções que ele realiza.</a:t>
            </a:r>
          </a:p>
          <a:p>
            <a:pPr marL="0" lvl="1"/>
            <a:r>
              <a:rPr lang="pt-BR" dirty="0" smtClean="0"/>
              <a:t>Tempo que conta o número e instruções para verificar se esse número irá impactar no crescimento em função do tamanho da entrada.</a:t>
            </a:r>
          </a:p>
          <a:p>
            <a:pPr marL="0" lvl="1"/>
            <a:endParaRPr lang="pt-BR" dirty="0" smtClean="0"/>
          </a:p>
          <a:p>
            <a:pPr marL="0" lvl="1"/>
            <a:endParaRPr lang="pt-BR" dirty="0" smtClean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5445224"/>
            <a:ext cx="2592288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Contar o número de Instruções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92080" y="5445224"/>
            <a:ext cx="2592288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Crescimento em função do tamanho da entrada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95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Instruções  Simples x Instruções Complexas</a:t>
            </a:r>
          </a:p>
          <a:p>
            <a:r>
              <a:rPr lang="pt-BR" sz="2800" dirty="0" smtClean="0"/>
              <a:t>Instruções Simples:</a:t>
            </a:r>
          </a:p>
          <a:p>
            <a:pPr lvl="1"/>
            <a:r>
              <a:rPr lang="pt-BR" sz="2000" dirty="0" smtClean="0"/>
              <a:t>Instruções que podem ser executadas em linguagem de máquina;</a:t>
            </a:r>
          </a:p>
          <a:p>
            <a:pPr lvl="1"/>
            <a:r>
              <a:rPr lang="pt-BR" sz="2000" dirty="0" smtClean="0"/>
              <a:t>Medem uma unidade de tempo ou simplesmente 1, que servirá para comparar como unidade mínima.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Instruções Complexas:</a:t>
            </a:r>
          </a:p>
          <a:p>
            <a:pPr lvl="1"/>
            <a:r>
              <a:rPr lang="pt-BR" sz="2000" dirty="0" smtClean="0"/>
              <a:t>É uma combinação de instruções simples, construídas através de instruções de controle de fluxo, ou seja: a soma de duas ou mais instruções simples.</a:t>
            </a:r>
          </a:p>
          <a:p>
            <a:pPr marL="457200" lvl="1" indent="0">
              <a:buNone/>
            </a:pPr>
            <a:r>
              <a:rPr lang="pt-BR" sz="2000" dirty="0" smtClean="0"/>
              <a:t>	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4866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Exemplo de instruções Simples:</a:t>
            </a:r>
          </a:p>
          <a:p>
            <a:r>
              <a:rPr lang="pt-BR" sz="2000" dirty="0" smtClean="0"/>
              <a:t>1) Atribuições de valores de forma geral;</a:t>
            </a:r>
          </a:p>
          <a:p>
            <a:pPr lvl="1"/>
            <a:r>
              <a:rPr lang="pt-BR" sz="1600" dirty="0" smtClean="0"/>
              <a:t>a=21;		uma instrução</a:t>
            </a:r>
          </a:p>
          <a:p>
            <a:pPr lvl="1"/>
            <a:r>
              <a:rPr lang="pt-BR" sz="1600" dirty="0"/>
              <a:t>b</a:t>
            </a:r>
            <a:r>
              <a:rPr lang="pt-BR" sz="1600" dirty="0" smtClean="0"/>
              <a:t>= a + 11;		uma instrução</a:t>
            </a:r>
          </a:p>
          <a:p>
            <a:pPr lvl="1"/>
            <a:r>
              <a:rPr lang="pt-BR" sz="1600" dirty="0" smtClean="0"/>
              <a:t>X=  X * X  + (a – b);	Apesar de ter uma serie de combinações , a linha equivale a 1</a:t>
            </a:r>
          </a:p>
          <a:p>
            <a:pPr marL="457200" lvl="1" indent="0">
              <a:buNone/>
            </a:pPr>
            <a:r>
              <a:rPr lang="pt-BR" sz="1600" dirty="0" smtClean="0"/>
              <a:t>2) </a:t>
            </a:r>
            <a:r>
              <a:rPr lang="pt-BR" sz="2000" dirty="0" smtClean="0"/>
              <a:t>Incremento de valores</a:t>
            </a:r>
          </a:p>
          <a:p>
            <a:pPr lvl="1"/>
            <a:r>
              <a:rPr lang="pt-BR" sz="2000" dirty="0" smtClean="0"/>
              <a:t>I++;</a:t>
            </a:r>
          </a:p>
          <a:p>
            <a:pPr lvl="1"/>
            <a:r>
              <a:rPr lang="pt-BR" sz="2000" dirty="0" smtClean="0"/>
              <a:t>a++;</a:t>
            </a:r>
          </a:p>
          <a:p>
            <a:pPr lvl="1"/>
            <a:r>
              <a:rPr lang="pt-BR" sz="2000" dirty="0" smtClean="0"/>
              <a:t>++I;</a:t>
            </a:r>
          </a:p>
          <a:p>
            <a:pPr lvl="1"/>
            <a:r>
              <a:rPr lang="pt-BR" sz="2000" dirty="0" smtClean="0"/>
              <a:t>--I;</a:t>
            </a:r>
          </a:p>
          <a:p>
            <a:pPr lvl="1"/>
            <a:r>
              <a:rPr lang="pt-BR" sz="2000" dirty="0" smtClean="0"/>
              <a:t>Todos os operadores de incremento e decremento terão seus valores igual a 1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1600" dirty="0" smtClean="0"/>
          </a:p>
          <a:p>
            <a:pPr lvl="1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6805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3) Operações aritméticas mais complexas</a:t>
            </a:r>
          </a:p>
          <a:p>
            <a:pPr lvl="1"/>
            <a:r>
              <a:rPr lang="pt-BR" sz="1600" dirty="0" err="1" smtClean="0"/>
              <a:t>Math.sqrt</a:t>
            </a:r>
            <a:r>
              <a:rPr lang="pt-BR" sz="1600" dirty="0" smtClean="0"/>
              <a:t>();   //raiz quadrada</a:t>
            </a:r>
          </a:p>
          <a:p>
            <a:pPr lvl="1"/>
            <a:r>
              <a:rPr lang="pt-BR" sz="1600" dirty="0" err="1" smtClean="0"/>
              <a:t>Math.pow</a:t>
            </a:r>
            <a:r>
              <a:rPr lang="pt-BR" sz="1600" dirty="0" smtClean="0"/>
              <a:t>();  // Potência</a:t>
            </a:r>
          </a:p>
          <a:p>
            <a:pPr lvl="1"/>
            <a:r>
              <a:rPr lang="pt-BR" sz="1600" dirty="0" smtClean="0"/>
              <a:t>Cada instrução recebe 1</a:t>
            </a:r>
          </a:p>
          <a:p>
            <a:pPr marL="457200" lvl="1" indent="0">
              <a:buNone/>
            </a:pPr>
            <a:r>
              <a:rPr lang="pt-BR" sz="2000" dirty="0" smtClean="0"/>
              <a:t>4) Acesso ao valor de um elemento em um vetor</a:t>
            </a:r>
          </a:p>
          <a:p>
            <a:pPr lvl="1"/>
            <a:r>
              <a:rPr lang="pt-BR" sz="2000" dirty="0" smtClean="0"/>
              <a:t>a= vetor[0]</a:t>
            </a:r>
          </a:p>
          <a:p>
            <a:pPr marL="457200" lvl="1" indent="0">
              <a:buNone/>
            </a:pPr>
            <a:r>
              <a:rPr lang="pt-BR" sz="2000" dirty="0" smtClean="0"/>
              <a:t>5) Expressões lógicas de uma forma geral.</a:t>
            </a:r>
          </a:p>
          <a:p>
            <a:pPr lvl="1"/>
            <a:r>
              <a:rPr lang="pt-BR" sz="1600" dirty="0" smtClean="0"/>
              <a:t>a &gt; b</a:t>
            </a:r>
          </a:p>
          <a:p>
            <a:pPr lvl="1"/>
            <a:r>
              <a:rPr lang="pt-BR" sz="1600" dirty="0" smtClean="0"/>
              <a:t>!a</a:t>
            </a:r>
          </a:p>
          <a:p>
            <a:pPr lvl="1"/>
            <a:r>
              <a:rPr lang="pt-BR" sz="1600" dirty="0" smtClean="0"/>
              <a:t>(a==b) &amp;&amp; (c !==4)</a:t>
            </a:r>
          </a:p>
          <a:p>
            <a:pPr lvl="1"/>
            <a:r>
              <a:rPr lang="pt-BR" sz="1600" dirty="0" smtClean="0"/>
              <a:t>(X &lt; Y) &amp;&amp; ( X=Y)||(Y &lt; a)</a:t>
            </a:r>
          </a:p>
          <a:p>
            <a:pPr marL="457200" lvl="1" indent="0">
              <a:buNone/>
            </a:pPr>
            <a:r>
              <a:rPr lang="pt-BR" sz="2000" dirty="0" smtClean="0"/>
              <a:t>6) Operações de leitura ou escrita</a:t>
            </a:r>
          </a:p>
          <a:p>
            <a:pPr lvl="1"/>
            <a:r>
              <a:rPr lang="pt-BR" sz="2000" dirty="0" smtClean="0"/>
              <a:t>Console.log(a);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4084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Custo zero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IF(.......)  Instrução de comparação tem custo zero, a expressão agregada nele gera valor;</a:t>
            </a:r>
          </a:p>
          <a:p>
            <a:r>
              <a:rPr lang="pt-BR" sz="2000" dirty="0" smtClean="0"/>
              <a:t>Declaração de variável ou constante, quando usado o operador Var,  </a:t>
            </a:r>
            <a:r>
              <a:rPr lang="pt-BR" sz="2000" dirty="0" err="1" smtClean="0"/>
              <a:t>const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Também custo zero;</a:t>
            </a:r>
          </a:p>
          <a:p>
            <a:r>
              <a:rPr lang="pt-BR" sz="2000" dirty="0" smtClean="0"/>
              <a:t>Comandos simples também tem custo zero.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4021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Exemplo 1 – Atribuição e escrita</a:t>
            </a:r>
          </a:p>
          <a:p>
            <a:pPr lvl="1"/>
            <a:r>
              <a:rPr lang="pt-BR" sz="1600" dirty="0" err="1"/>
              <a:t>l</a:t>
            </a:r>
            <a:r>
              <a:rPr lang="pt-BR" sz="1600" dirty="0" err="1" smtClean="0"/>
              <a:t>et</a:t>
            </a:r>
            <a:r>
              <a:rPr lang="pt-BR" sz="1600" dirty="0" smtClean="0"/>
              <a:t> x=0;		</a:t>
            </a:r>
            <a:r>
              <a:rPr lang="pt-BR" sz="1600" dirty="0" smtClean="0">
                <a:sym typeface="Wingdings" panose="05000000000000000000" pitchFamily="2" charset="2"/>
              </a:rPr>
              <a:t> atribuição vale 1</a:t>
            </a:r>
            <a:endParaRPr lang="pt-BR" sz="1600" dirty="0" smtClean="0"/>
          </a:p>
          <a:p>
            <a:pPr lvl="1"/>
            <a:r>
              <a:rPr lang="pt-BR" sz="1600" dirty="0" smtClean="0"/>
              <a:t>X=x+1; 		</a:t>
            </a:r>
            <a:r>
              <a:rPr lang="pt-BR" sz="1600" dirty="0" smtClean="0">
                <a:sym typeface="Wingdings" panose="05000000000000000000" pitchFamily="2" charset="2"/>
              </a:rPr>
              <a:t> atribuição vale 1</a:t>
            </a:r>
            <a:endParaRPr lang="pt-BR" sz="1600" dirty="0" smtClean="0"/>
          </a:p>
          <a:p>
            <a:pPr lvl="1"/>
            <a:r>
              <a:rPr lang="pt-BR" sz="1600" dirty="0" smtClean="0"/>
              <a:t>Console.log(x);	</a:t>
            </a:r>
            <a:r>
              <a:rPr lang="pt-BR" sz="1600" dirty="0" smtClean="0">
                <a:sym typeface="Wingdings" panose="05000000000000000000" pitchFamily="2" charset="2"/>
              </a:rPr>
              <a:t> Operação de escrita 1</a:t>
            </a:r>
          </a:p>
          <a:p>
            <a:pPr marL="457200" lvl="1" indent="0">
              <a:buNone/>
            </a:pPr>
            <a:r>
              <a:rPr lang="pt-BR" sz="1600" dirty="0" smtClean="0">
                <a:sym typeface="Wingdings" panose="05000000000000000000" pitchFamily="2" charset="2"/>
              </a:rPr>
              <a:t>Neste  exemplo temos 3 instruções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pPr marL="457200" lvl="1" indent="0">
              <a:buNone/>
            </a:pPr>
            <a:r>
              <a:rPr lang="pt-BR" sz="2000" dirty="0" smtClean="0"/>
              <a:t>Exemplo 2 – Seleção e Comparação</a:t>
            </a:r>
          </a:p>
          <a:p>
            <a:pPr marL="457200" lvl="1" indent="0">
              <a:buNone/>
            </a:pPr>
            <a:r>
              <a:rPr lang="pt-BR" sz="1600" dirty="0" err="1"/>
              <a:t>l</a:t>
            </a:r>
            <a:r>
              <a:rPr lang="pt-BR" sz="1600" dirty="0" err="1" smtClean="0"/>
              <a:t>et</a:t>
            </a:r>
            <a:r>
              <a:rPr lang="pt-BR" sz="1600" dirty="0" smtClean="0"/>
              <a:t>  numero=</a:t>
            </a:r>
            <a:r>
              <a:rPr lang="pt-BR" sz="1600" dirty="0" err="1" smtClean="0"/>
              <a:t>read</a:t>
            </a:r>
            <a:r>
              <a:rPr lang="pt-BR" sz="1600" dirty="0" smtClean="0"/>
              <a:t>();		</a:t>
            </a:r>
            <a:r>
              <a:rPr lang="pt-BR" sz="1600" dirty="0" smtClean="0">
                <a:sym typeface="Wingdings" panose="05000000000000000000" pitchFamily="2" charset="2"/>
              </a:rPr>
              <a:t> Operação de leitura recebe 1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err="1" smtClean="0"/>
              <a:t>If</a:t>
            </a:r>
            <a:r>
              <a:rPr lang="pt-BR" sz="1600" dirty="0" smtClean="0"/>
              <a:t>( numero % 2==0){		</a:t>
            </a:r>
            <a:r>
              <a:rPr lang="pt-BR" sz="1600" dirty="0" smtClean="0">
                <a:sym typeface="Wingdings" panose="05000000000000000000" pitchFamily="2" charset="2"/>
              </a:rPr>
              <a:t> Comparação equivale a 1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  numero=numero + 1;	</a:t>
            </a:r>
            <a:r>
              <a:rPr lang="pt-BR" sz="1600" dirty="0" smtClean="0">
                <a:sym typeface="Wingdings" panose="05000000000000000000" pitchFamily="2" charset="2"/>
              </a:rPr>
              <a:t> 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err="1" smtClean="0"/>
              <a:t>Else</a:t>
            </a:r>
            <a:r>
              <a:rPr lang="pt-BR" sz="1600" dirty="0" smtClean="0"/>
              <a:t> 				Incremento ou decremento recebe 1</a:t>
            </a:r>
          </a:p>
          <a:p>
            <a:pPr marL="457200" lvl="1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  numero=numero -1;	</a:t>
            </a:r>
            <a:r>
              <a:rPr lang="pt-BR" sz="1600" dirty="0" smtClean="0">
                <a:sym typeface="Wingdings" panose="05000000000000000000" pitchFamily="2" charset="2"/>
              </a:rPr>
              <a:t> 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}</a:t>
            </a:r>
          </a:p>
          <a:p>
            <a:pPr marL="457200" lvl="1" indent="0">
              <a:buNone/>
            </a:pPr>
            <a:r>
              <a:rPr lang="pt-BR" sz="1600" dirty="0" smtClean="0"/>
              <a:t>Console.log(numero);		</a:t>
            </a:r>
            <a:r>
              <a:rPr lang="pt-BR" sz="1600" dirty="0" smtClean="0">
                <a:sym typeface="Wingdings" panose="05000000000000000000" pitchFamily="2" charset="2"/>
              </a:rPr>
              <a:t> Escrita recebe 1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pPr marL="457200" lvl="1" indent="0">
              <a:buNone/>
            </a:pPr>
            <a:r>
              <a:rPr lang="pt-BR" sz="2000" dirty="0" smtClean="0"/>
              <a:t>Teremos </a:t>
            </a:r>
            <a:r>
              <a:rPr lang="pt-BR" sz="2000" dirty="0"/>
              <a:t>4</a:t>
            </a:r>
            <a:r>
              <a:rPr lang="pt-BR" sz="2000" dirty="0" smtClean="0"/>
              <a:t> instruções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71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pt-BR" sz="2000" b="1" dirty="0" smtClean="0"/>
              <a:t>Exemplo 3 – </a:t>
            </a:r>
            <a:r>
              <a:rPr lang="pt-BR" sz="2000" b="1" dirty="0" err="1" smtClean="0"/>
              <a:t>While</a:t>
            </a:r>
            <a:endParaRPr lang="pt-BR" sz="2000" b="1" dirty="0" smtClean="0"/>
          </a:p>
          <a:p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let</a:t>
            </a:r>
            <a:r>
              <a:rPr lang="pt-BR" sz="2000" dirty="0" smtClean="0"/>
              <a:t> </a:t>
            </a:r>
            <a:r>
              <a:rPr lang="pt-BR" sz="2000" dirty="0" err="1" smtClean="0"/>
              <a:t>max</a:t>
            </a:r>
            <a:r>
              <a:rPr lang="pt-BR" sz="2000" dirty="0" smtClean="0"/>
              <a:t> =0;	</a:t>
            </a:r>
            <a:r>
              <a:rPr lang="pt-BR" sz="2000" dirty="0" smtClean="0">
                <a:sym typeface="Wingdings" panose="05000000000000000000" pitchFamily="2" charset="2"/>
              </a:rPr>
              <a:t> </a:t>
            </a:r>
            <a:r>
              <a:rPr lang="pt-BR" sz="2000" dirty="0" smtClean="0">
                <a:sym typeface="Wingdings" panose="05000000000000000000" pitchFamily="2" charset="2"/>
              </a:rPr>
              <a:t>1 instrução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let</a:t>
            </a:r>
            <a:r>
              <a:rPr lang="pt-BR" sz="2000" dirty="0" smtClean="0"/>
              <a:t> i=0;		</a:t>
            </a:r>
            <a:r>
              <a:rPr lang="pt-BR" sz="2000" dirty="0" smtClean="0">
                <a:sym typeface="Wingdings" panose="05000000000000000000" pitchFamily="2" charset="2"/>
              </a:rPr>
              <a:t>  1 instrução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While</a:t>
            </a:r>
            <a:r>
              <a:rPr lang="pt-BR" sz="2000" dirty="0" smtClean="0"/>
              <a:t> (i&lt;</a:t>
            </a:r>
            <a:r>
              <a:rPr lang="pt-BR" sz="2000" dirty="0" err="1" smtClean="0"/>
              <a:t>max</a:t>
            </a:r>
            <a:r>
              <a:rPr lang="pt-BR" sz="2000" dirty="0" smtClean="0"/>
              <a:t>){	</a:t>
            </a:r>
            <a:r>
              <a:rPr lang="pt-BR" sz="2000" dirty="0" smtClean="0">
                <a:sym typeface="Wingdings" panose="05000000000000000000" pitchFamily="2" charset="2"/>
              </a:rPr>
              <a:t>  1 instrução</a:t>
            </a:r>
            <a:endParaRPr lang="pt-BR" sz="2000" dirty="0" smtClean="0"/>
          </a:p>
          <a:p>
            <a:pPr marL="457200" lvl="1" indent="0">
              <a:buNone/>
            </a:pPr>
            <a:r>
              <a:rPr lang="pt-BR" sz="1600" dirty="0" smtClean="0"/>
              <a:t>		i++;</a:t>
            </a:r>
          </a:p>
          <a:p>
            <a:pPr marL="457200" lvl="1" indent="0">
              <a:buNone/>
            </a:pPr>
            <a:r>
              <a:rPr lang="pt-BR" sz="1600" dirty="0" smtClean="0"/>
              <a:t>	}</a:t>
            </a:r>
            <a:endParaRPr lang="pt-BR" sz="1600" dirty="0"/>
          </a:p>
          <a:p>
            <a:pPr marL="457200" lvl="1" indent="0">
              <a:buNone/>
            </a:pPr>
            <a:r>
              <a:rPr lang="pt-BR" sz="2000" dirty="0" smtClean="0"/>
              <a:t>3 instruções, pois o laço será executado somente uma vez</a:t>
            </a:r>
            <a:endParaRPr lang="pt-BR" sz="2000" dirty="0"/>
          </a:p>
          <a:p>
            <a:r>
              <a:rPr lang="pt-BR" sz="2000" b="1" dirty="0" smtClean="0"/>
              <a:t>Exemplo 4 – </a:t>
            </a:r>
            <a:r>
              <a:rPr lang="pt-BR" sz="2000" b="1" dirty="0" err="1" smtClean="0"/>
              <a:t>While</a:t>
            </a:r>
            <a:endParaRPr lang="pt-BR" sz="2000" b="1" dirty="0" smtClean="0"/>
          </a:p>
          <a:p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</a:t>
            </a:r>
            <a:r>
              <a:rPr lang="pt-BR" sz="1600" dirty="0" err="1" smtClean="0"/>
              <a:t>max</a:t>
            </a:r>
            <a:r>
              <a:rPr lang="pt-BR" sz="1600" dirty="0" smtClean="0"/>
              <a:t> =10;	</a:t>
            </a:r>
            <a:r>
              <a:rPr lang="pt-BR" sz="1600" dirty="0" smtClean="0">
                <a:sym typeface="Wingdings" panose="05000000000000000000" pitchFamily="2" charset="2"/>
              </a:rPr>
              <a:t> 1 instrução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i=0;		</a:t>
            </a:r>
            <a:r>
              <a:rPr lang="pt-BR" sz="1600" dirty="0" smtClean="0">
                <a:sym typeface="Wingdings" panose="05000000000000000000" pitchFamily="2" charset="2"/>
              </a:rPr>
              <a:t>  1 instrução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While</a:t>
            </a:r>
            <a:r>
              <a:rPr lang="pt-BR" sz="1600" dirty="0" smtClean="0"/>
              <a:t> (i&lt;</a:t>
            </a:r>
            <a:r>
              <a:rPr lang="pt-BR" sz="1600" dirty="0" err="1" smtClean="0"/>
              <a:t>max</a:t>
            </a:r>
            <a:r>
              <a:rPr lang="pt-BR" sz="1600" dirty="0" smtClean="0"/>
              <a:t>){	</a:t>
            </a:r>
            <a:r>
              <a:rPr lang="pt-BR" sz="1600" dirty="0" smtClean="0">
                <a:sym typeface="Wingdings" panose="05000000000000000000" pitchFamily="2" charset="2"/>
              </a:rPr>
              <a:t>  1 + 10 instruções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	i++;	</a:t>
            </a:r>
            <a:r>
              <a:rPr lang="pt-BR" sz="1600" dirty="0" smtClean="0">
                <a:sym typeface="Wingdings" panose="05000000000000000000" pitchFamily="2" charset="2"/>
              </a:rPr>
              <a:t>  10 instruções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}</a:t>
            </a:r>
          </a:p>
          <a:p>
            <a:pPr marL="457200" lvl="1" indent="0">
              <a:buNone/>
            </a:pPr>
            <a:r>
              <a:rPr lang="pt-BR" sz="2000" dirty="0" smtClean="0"/>
              <a:t>Teremos 1 + 1 +1 + 10 +10= 23 instruções</a:t>
            </a:r>
          </a:p>
        </p:txBody>
      </p:sp>
    </p:spTree>
    <p:extLst>
      <p:ext uri="{BB962C8B-B14F-4D97-AF65-F5344CB8AC3E}">
        <p14:creationId xmlns:p14="http://schemas.microsoft.com/office/powerpoint/2010/main" val="104614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Exemplo 5 – </a:t>
            </a:r>
            <a:r>
              <a:rPr lang="pt-BR" sz="2000" b="1" dirty="0" err="1" smtClean="0"/>
              <a:t>While</a:t>
            </a:r>
            <a:endParaRPr lang="pt-BR" sz="2000" b="1" dirty="0" smtClean="0"/>
          </a:p>
          <a:p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</a:t>
            </a:r>
            <a:r>
              <a:rPr lang="pt-BR" sz="1600" dirty="0" err="1" smtClean="0"/>
              <a:t>max</a:t>
            </a:r>
            <a:r>
              <a:rPr lang="pt-BR" sz="1600" dirty="0" smtClean="0"/>
              <a:t> =10;	</a:t>
            </a:r>
            <a:r>
              <a:rPr lang="pt-BR" sz="1600" dirty="0" smtClean="0">
                <a:sym typeface="Wingdings" panose="05000000000000000000" pitchFamily="2" charset="2"/>
              </a:rPr>
              <a:t> 1 instrução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i=0;		</a:t>
            </a:r>
            <a:r>
              <a:rPr lang="pt-BR" sz="1600" dirty="0" smtClean="0">
                <a:sym typeface="Wingdings" panose="05000000000000000000" pitchFamily="2" charset="2"/>
              </a:rPr>
              <a:t>  1 instrução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While</a:t>
            </a:r>
            <a:r>
              <a:rPr lang="pt-BR" sz="1600" dirty="0" smtClean="0"/>
              <a:t> (i&lt;</a:t>
            </a:r>
            <a:r>
              <a:rPr lang="pt-BR" sz="1600" dirty="0" err="1" smtClean="0"/>
              <a:t>max</a:t>
            </a:r>
            <a:r>
              <a:rPr lang="pt-BR" sz="1600" dirty="0" smtClean="0"/>
              <a:t>){	</a:t>
            </a:r>
            <a:r>
              <a:rPr lang="pt-BR" sz="1600" dirty="0" smtClean="0">
                <a:sym typeface="Wingdings" panose="05000000000000000000" pitchFamily="2" charset="2"/>
              </a:rPr>
              <a:t>  1 + 10 instruções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	console.log(i++);	</a:t>
            </a:r>
            <a:r>
              <a:rPr lang="pt-BR" sz="1600" dirty="0" smtClean="0">
                <a:sym typeface="Wingdings" panose="05000000000000000000" pitchFamily="2" charset="2"/>
              </a:rPr>
              <a:t>  10 instruções incremento  + 10 de escrita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}</a:t>
            </a:r>
          </a:p>
          <a:p>
            <a:pPr marL="457200" lvl="1" indent="0">
              <a:buNone/>
            </a:pPr>
            <a:r>
              <a:rPr lang="pt-BR" sz="1600" dirty="0" smtClean="0"/>
              <a:t>Teremos 1 + 1 +1 + 10 +10 + 10= </a:t>
            </a:r>
            <a:r>
              <a:rPr lang="pt-BR" sz="1600" dirty="0"/>
              <a:t>3</a:t>
            </a:r>
            <a:r>
              <a:rPr lang="pt-BR" sz="1600" dirty="0" smtClean="0"/>
              <a:t>3 </a:t>
            </a:r>
            <a:r>
              <a:rPr lang="pt-BR" sz="1600" dirty="0" smtClean="0"/>
              <a:t>instruções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1600" b="1" dirty="0" smtClean="0"/>
              <a:t>Exemplo 6  For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</a:t>
            </a:r>
            <a:r>
              <a:rPr lang="pt-BR" sz="1600" dirty="0" err="1" smtClean="0"/>
              <a:t>max</a:t>
            </a:r>
            <a:r>
              <a:rPr lang="pt-BR" sz="1600" dirty="0" smtClean="0"/>
              <a:t>=0;			</a:t>
            </a:r>
            <a:r>
              <a:rPr lang="pt-BR" sz="1600" dirty="0" smtClean="0">
                <a:sym typeface="Wingdings" panose="05000000000000000000" pitchFamily="2" charset="2"/>
              </a:rPr>
              <a:t> 1 Instrução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let</a:t>
            </a:r>
            <a:r>
              <a:rPr lang="pt-BR" sz="1600" dirty="0" smtClean="0"/>
              <a:t> i=0; i&lt;</a:t>
            </a:r>
            <a:r>
              <a:rPr lang="pt-BR" sz="1600" dirty="0" err="1" smtClean="0"/>
              <a:t>max</a:t>
            </a:r>
            <a:r>
              <a:rPr lang="pt-BR" sz="1600" dirty="0" smtClean="0"/>
              <a:t>;  i++){	</a:t>
            </a:r>
            <a:r>
              <a:rPr lang="pt-BR" sz="1600" dirty="0" smtClean="0">
                <a:sym typeface="Wingdings" panose="05000000000000000000" pitchFamily="2" charset="2"/>
              </a:rPr>
              <a:t> 1 declaração  + 1 teste de condição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       Console.log(i);</a:t>
            </a:r>
          </a:p>
          <a:p>
            <a:pPr marL="457200" lvl="1" indent="0">
              <a:buNone/>
            </a:pPr>
            <a:r>
              <a:rPr lang="pt-BR" sz="1600" dirty="0" smtClean="0"/>
              <a:t>	}</a:t>
            </a:r>
          </a:p>
          <a:p>
            <a:pPr marL="457200" lvl="1" indent="0">
              <a:buNone/>
            </a:pPr>
            <a:r>
              <a:rPr lang="pt-BR" sz="1600" dirty="0" smtClean="0"/>
              <a:t>Total 3 instruções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7143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692696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“A </a:t>
            </a:r>
            <a:r>
              <a:rPr lang="pt-BR" sz="2000" dirty="0"/>
              <a:t>teoria da computação começou com a pergunta “Quais problemas são </a:t>
            </a:r>
            <a:r>
              <a:rPr lang="pt-BR" sz="2000" dirty="0" smtClean="0"/>
              <a:t>efetivamente computáveis</a:t>
            </a:r>
            <a:r>
              <a:rPr lang="pt-BR" sz="2000" dirty="0"/>
              <a:t>?” e foi estudada por matemáticos como Post, </a:t>
            </a:r>
            <a:r>
              <a:rPr lang="pt-BR" sz="2000" dirty="0" err="1"/>
              <a:t>Church</a:t>
            </a:r>
            <a:r>
              <a:rPr lang="pt-BR" sz="2000" dirty="0" smtClean="0"/>
              <a:t>, </a:t>
            </a:r>
            <a:r>
              <a:rPr lang="pt-BR" sz="2000" dirty="0" err="1" smtClean="0"/>
              <a:t>Kleene</a:t>
            </a:r>
            <a:r>
              <a:rPr lang="pt-BR" sz="2000" dirty="0" smtClean="0"/>
              <a:t> </a:t>
            </a:r>
            <a:r>
              <a:rPr lang="pt-BR" sz="2000" dirty="0"/>
              <a:t>e Turing. Intuitivamente, computadores diferentes, por exemplo </a:t>
            </a:r>
            <a:r>
              <a:rPr lang="pt-BR" sz="2000" dirty="0" smtClean="0"/>
              <a:t>um PC </a:t>
            </a:r>
            <a:r>
              <a:rPr lang="pt-BR" sz="2000" dirty="0"/>
              <a:t>ou um Mac, possuem o mesmo poder computacional. Mas é </a:t>
            </a:r>
            <a:r>
              <a:rPr lang="pt-BR" sz="2000" dirty="0" smtClean="0"/>
              <a:t>possível que </a:t>
            </a:r>
            <a:r>
              <a:rPr lang="pt-BR" sz="2000" dirty="0"/>
              <a:t>um outro tipo de máquina é mais poderosa que as conhecidas? </a:t>
            </a:r>
            <a:r>
              <a:rPr lang="pt-BR" sz="2000" dirty="0" smtClean="0"/>
              <a:t>Uma máquina</a:t>
            </a:r>
            <a:r>
              <a:rPr lang="pt-BR" sz="2000" dirty="0"/>
              <a:t>, cujos programas nem podem ser implementadas num PC ou Mac</a:t>
            </a:r>
            <a:r>
              <a:rPr lang="pt-BR" sz="2000" dirty="0" smtClean="0"/>
              <a:t>? Não </a:t>
            </a:r>
            <a:r>
              <a:rPr lang="pt-BR" sz="2000" dirty="0"/>
              <a:t>é fácil responder essa pergunta, porque a resposta depende das </a:t>
            </a:r>
            <a:r>
              <a:rPr lang="pt-BR" sz="2000" dirty="0" smtClean="0"/>
              <a:t>possibilidades computacionais </a:t>
            </a:r>
            <a:r>
              <a:rPr lang="pt-BR" sz="2000" dirty="0"/>
              <a:t>do nosso universo, e logo do nosso conhecimento </a:t>
            </a:r>
            <a:r>
              <a:rPr lang="pt-BR" sz="2000" dirty="0" smtClean="0"/>
              <a:t>da física</a:t>
            </a:r>
            <a:r>
              <a:rPr lang="pt-BR" sz="2000" dirty="0"/>
              <a:t>. Matemáticos definiram diversos modelos de computação, entre eles </a:t>
            </a:r>
            <a:r>
              <a:rPr lang="pt-BR" sz="2000" dirty="0" smtClean="0"/>
              <a:t>o cálculo </a:t>
            </a:r>
            <a:r>
              <a:rPr lang="pt-BR" sz="2000" dirty="0"/>
              <a:t>lambda, as funções parcialmente recursivas, a máquina de Turing e </a:t>
            </a:r>
            <a:r>
              <a:rPr lang="pt-BR" sz="2000" dirty="0" smtClean="0"/>
              <a:t>a </a:t>
            </a:r>
            <a:endParaRPr lang="pt-BR" sz="2000" dirty="0"/>
          </a:p>
          <a:p>
            <a:pPr algn="just"/>
            <a:r>
              <a:rPr lang="pt-BR" sz="2000" dirty="0"/>
              <a:t>máquina de RAM, e provaram que todos são (</a:t>
            </a:r>
            <a:r>
              <a:rPr lang="pt-BR" sz="2000" dirty="0" err="1"/>
              <a:t>polinomialmente</a:t>
            </a:r>
            <a:r>
              <a:rPr lang="pt-BR" sz="2000" dirty="0"/>
              <a:t>) </a:t>
            </a:r>
            <a:r>
              <a:rPr lang="pt-BR" sz="2000" dirty="0" smtClean="0"/>
              <a:t>equivalentes em </a:t>
            </a:r>
            <a:r>
              <a:rPr lang="pt-BR" sz="2000" dirty="0"/>
              <a:t>poder computacional, e são considerados como máquinas universais.</a:t>
            </a:r>
          </a:p>
          <a:p>
            <a:pPr algn="just"/>
            <a:r>
              <a:rPr lang="pt-BR" sz="2000" dirty="0"/>
              <a:t>Nossa pergunta é mais específica: “Quais problemas são eficientemente computáveis?”.</a:t>
            </a:r>
          </a:p>
          <a:p>
            <a:pPr algn="just"/>
            <a:r>
              <a:rPr lang="pt-BR" sz="2000" dirty="0"/>
              <a:t>Essa pergunta é motivada pela observação de que alguns </a:t>
            </a:r>
            <a:r>
              <a:rPr lang="pt-BR" sz="2000" dirty="0" smtClean="0"/>
              <a:t>problemas que</a:t>
            </a:r>
            <a:r>
              <a:rPr lang="pt-BR" sz="2000" dirty="0"/>
              <a:t>, mesmo sendo efetivamente computáveis, são tão complicados, </a:t>
            </a:r>
            <a:r>
              <a:rPr lang="pt-BR" sz="2000" dirty="0" smtClean="0"/>
              <a:t>que a </a:t>
            </a:r>
            <a:r>
              <a:rPr lang="pt-BR" sz="2000" dirty="0"/>
              <a:t>solução deles para instâncias do nosso interesse é impraticável</a:t>
            </a:r>
            <a:r>
              <a:rPr lang="pt-BR" sz="2000" dirty="0" smtClean="0"/>
              <a:t>.”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9702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Exemplo 7  For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</a:t>
            </a:r>
            <a:r>
              <a:rPr lang="pt-BR" sz="1600" dirty="0" err="1" smtClean="0"/>
              <a:t>max</a:t>
            </a:r>
            <a:r>
              <a:rPr lang="pt-BR" sz="1600" dirty="0" smtClean="0"/>
              <a:t>=10;		</a:t>
            </a:r>
            <a:r>
              <a:rPr lang="pt-BR" sz="1600" dirty="0" smtClean="0">
                <a:sym typeface="Wingdings" panose="05000000000000000000" pitchFamily="2" charset="2"/>
              </a:rPr>
              <a:t> 1 Instrução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let</a:t>
            </a:r>
            <a:r>
              <a:rPr lang="pt-BR" sz="1600" dirty="0" smtClean="0"/>
              <a:t> i=0; i&lt;</a:t>
            </a:r>
            <a:r>
              <a:rPr lang="pt-BR" sz="1600" dirty="0" err="1" smtClean="0"/>
              <a:t>max</a:t>
            </a:r>
            <a:r>
              <a:rPr lang="pt-BR" sz="1600" dirty="0" smtClean="0"/>
              <a:t>;  i++){	</a:t>
            </a:r>
            <a:r>
              <a:rPr lang="pt-BR" sz="1400" dirty="0" smtClean="0">
                <a:sym typeface="Wingdings" panose="05000000000000000000" pitchFamily="2" charset="2"/>
              </a:rPr>
              <a:t> 1 declaração  + 1 + 10 teste de condição + 10 </a:t>
            </a:r>
            <a:r>
              <a:rPr lang="pt-BR" sz="1600" dirty="0" smtClean="0">
                <a:sym typeface="Wingdings" panose="05000000000000000000" pitchFamily="2" charset="2"/>
              </a:rPr>
              <a:t>incremento 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     </a:t>
            </a:r>
          </a:p>
          <a:p>
            <a:pPr marL="457200" lvl="1" indent="0">
              <a:buNone/>
            </a:pPr>
            <a:r>
              <a:rPr lang="pt-BR" sz="1600" dirty="0" smtClean="0"/>
              <a:t>	}</a:t>
            </a:r>
          </a:p>
          <a:p>
            <a:pPr marL="457200" lvl="1" indent="0">
              <a:buNone/>
            </a:pPr>
            <a:r>
              <a:rPr lang="pt-BR" sz="1600" dirty="0" smtClean="0"/>
              <a:t>Total 23 instruções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b="1" dirty="0" smtClean="0"/>
              <a:t>Exemplo 8  For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</a:t>
            </a:r>
            <a:r>
              <a:rPr lang="pt-BR" sz="1600" dirty="0" err="1" smtClean="0"/>
              <a:t>max</a:t>
            </a:r>
            <a:r>
              <a:rPr lang="pt-BR" sz="1600" dirty="0" smtClean="0"/>
              <a:t>=10;		</a:t>
            </a:r>
            <a:r>
              <a:rPr lang="pt-BR" sz="1600" dirty="0" smtClean="0">
                <a:sym typeface="Wingdings" panose="05000000000000000000" pitchFamily="2" charset="2"/>
              </a:rPr>
              <a:t> 1 Instrução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let</a:t>
            </a:r>
            <a:r>
              <a:rPr lang="pt-BR" sz="1600" dirty="0" smtClean="0"/>
              <a:t> i=0; i&lt;</a:t>
            </a:r>
            <a:r>
              <a:rPr lang="pt-BR" sz="1600" dirty="0" err="1" smtClean="0"/>
              <a:t>max</a:t>
            </a:r>
            <a:r>
              <a:rPr lang="pt-BR" sz="1600" dirty="0" smtClean="0"/>
              <a:t>;  i++){	</a:t>
            </a:r>
            <a:r>
              <a:rPr lang="pt-BR" sz="1400" dirty="0" smtClean="0">
                <a:sym typeface="Wingdings" panose="05000000000000000000" pitchFamily="2" charset="2"/>
              </a:rPr>
              <a:t> 1 declaração  + 1 + 10 teste de condição + 10 </a:t>
            </a:r>
            <a:r>
              <a:rPr lang="pt-BR" sz="1600" dirty="0" smtClean="0">
                <a:sym typeface="Wingdings" panose="05000000000000000000" pitchFamily="2" charset="2"/>
              </a:rPr>
              <a:t>incremento 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   console.log(i) ; 		</a:t>
            </a:r>
            <a:r>
              <a:rPr lang="pt-BR" sz="1600" dirty="0" smtClean="0">
                <a:sym typeface="Wingdings" panose="05000000000000000000" pitchFamily="2" charset="2"/>
              </a:rPr>
              <a:t> 10 escritas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}</a:t>
            </a:r>
          </a:p>
          <a:p>
            <a:pPr marL="457200" lvl="1" indent="0">
              <a:buNone/>
            </a:pPr>
            <a:r>
              <a:rPr lang="pt-BR" sz="1600" dirty="0" smtClean="0"/>
              <a:t>Total 33 instruções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6944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Exemplo 9  For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</a:t>
            </a:r>
            <a:r>
              <a:rPr lang="pt-BR" sz="1600" dirty="0" err="1" smtClean="0"/>
              <a:t>max</a:t>
            </a:r>
            <a:r>
              <a:rPr lang="pt-BR" sz="1600" dirty="0" smtClean="0"/>
              <a:t>=100;		</a:t>
            </a:r>
            <a:r>
              <a:rPr lang="pt-BR" sz="1600" dirty="0" smtClean="0">
                <a:sym typeface="Wingdings" panose="05000000000000000000" pitchFamily="2" charset="2"/>
              </a:rPr>
              <a:t> 1 Instrução</a:t>
            </a:r>
          </a:p>
          <a:p>
            <a:pPr marL="0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</a:t>
            </a:r>
            <a:r>
              <a:rPr lang="pt-BR" sz="1600" dirty="0" err="1" smtClean="0">
                <a:sym typeface="Wingdings" panose="05000000000000000000" pitchFamily="2" charset="2"/>
              </a:rPr>
              <a:t>let</a:t>
            </a:r>
            <a:r>
              <a:rPr lang="pt-BR" sz="1600" dirty="0" smtClean="0">
                <a:sym typeface="Wingdings" panose="05000000000000000000" pitchFamily="2" charset="2"/>
              </a:rPr>
              <a:t>  a=0;			  1 Instrução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let</a:t>
            </a:r>
            <a:r>
              <a:rPr lang="pt-BR" sz="1600" dirty="0" smtClean="0"/>
              <a:t> i=0; i&lt;</a:t>
            </a:r>
            <a:r>
              <a:rPr lang="pt-BR" sz="1600" dirty="0" err="1" smtClean="0"/>
              <a:t>max</a:t>
            </a:r>
            <a:r>
              <a:rPr lang="pt-BR" sz="1600" dirty="0" smtClean="0"/>
              <a:t>;  i++){	</a:t>
            </a:r>
            <a:r>
              <a:rPr lang="pt-BR" sz="1400" dirty="0" smtClean="0">
                <a:sym typeface="Wingdings" panose="05000000000000000000" pitchFamily="2" charset="2"/>
              </a:rPr>
              <a:t> </a:t>
            </a:r>
            <a:r>
              <a:rPr lang="pt-BR" sz="1200" dirty="0" smtClean="0">
                <a:sym typeface="Wingdings" panose="05000000000000000000" pitchFamily="2" charset="2"/>
              </a:rPr>
              <a:t>1 declaração  + 1 + 100 teste de condição + 100 incremento </a:t>
            </a:r>
          </a:p>
          <a:p>
            <a:pPr marL="0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</a:t>
            </a:r>
            <a:r>
              <a:rPr lang="pt-BR" sz="1600" dirty="0" smtClean="0">
                <a:sym typeface="Wingdings" panose="05000000000000000000" pitchFamily="2" charset="2"/>
              </a:rPr>
              <a:t>   a= a+1;			 100 incrementos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   console.log(i)  		</a:t>
            </a:r>
            <a:r>
              <a:rPr lang="pt-BR" sz="1600" dirty="0" smtClean="0">
                <a:sym typeface="Wingdings" panose="05000000000000000000" pitchFamily="2" charset="2"/>
              </a:rPr>
              <a:t> 100 escritas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}</a:t>
            </a:r>
          </a:p>
          <a:p>
            <a:pPr marL="457200" lvl="1" indent="0">
              <a:buNone/>
            </a:pPr>
            <a:r>
              <a:rPr lang="pt-BR" sz="1600" dirty="0" smtClean="0"/>
              <a:t>Total 404 instruções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949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Exemplo 10  Generalização do n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let</a:t>
            </a:r>
            <a:r>
              <a:rPr lang="pt-BR" sz="1600" dirty="0" smtClean="0"/>
              <a:t> i=0; i&lt;n;  i++){		</a:t>
            </a:r>
            <a:r>
              <a:rPr lang="pt-BR" sz="1400" dirty="0" smtClean="0">
                <a:sym typeface="Wingdings" panose="05000000000000000000" pitchFamily="2" charset="2"/>
              </a:rPr>
              <a:t> 1 declaração  + 1 + n teste de condição + n incremento </a:t>
            </a:r>
          </a:p>
          <a:p>
            <a:pPr marL="457200" lvl="1" indent="0">
              <a:buNone/>
            </a:pPr>
            <a:r>
              <a:rPr lang="pt-BR" sz="1600" dirty="0" smtClean="0"/>
              <a:t>	   console.log(i)  		</a:t>
            </a:r>
            <a:r>
              <a:rPr lang="pt-BR" sz="1600" dirty="0" smtClean="0">
                <a:sym typeface="Wingdings" panose="05000000000000000000" pitchFamily="2" charset="2"/>
              </a:rPr>
              <a:t> n escritas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}</a:t>
            </a:r>
          </a:p>
          <a:p>
            <a:pPr marL="457200" lvl="1" indent="0">
              <a:buNone/>
            </a:pPr>
            <a:r>
              <a:rPr lang="pt-BR" sz="1600" dirty="0" smtClean="0"/>
              <a:t>Para esse algoritmo temos 1 + 1+n +n +n instruções que é igual a 2 + 3n .</a:t>
            </a:r>
          </a:p>
          <a:p>
            <a:pPr marL="457200" lvl="1" indent="0">
              <a:buNone/>
            </a:pPr>
            <a:r>
              <a:rPr lang="pt-BR" sz="1600" dirty="0" smtClean="0"/>
              <a:t>O n vai representar a generalização de um valor .</a:t>
            </a:r>
          </a:p>
          <a:p>
            <a:r>
              <a:rPr lang="pt-BR" sz="2000" b="1" dirty="0" smtClean="0"/>
              <a:t>Exemplo 11  Generalização do n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a=0;			</a:t>
            </a:r>
            <a:r>
              <a:rPr lang="pt-BR" sz="1600" dirty="0" smtClean="0">
                <a:sym typeface="Wingdings" panose="05000000000000000000" pitchFamily="2" charset="2"/>
              </a:rPr>
              <a:t> 1 declaração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let</a:t>
            </a:r>
            <a:r>
              <a:rPr lang="pt-BR" sz="1600" dirty="0" smtClean="0"/>
              <a:t> i=1; i&lt;n;  i++){		</a:t>
            </a:r>
            <a:r>
              <a:rPr lang="pt-BR" sz="1400" dirty="0" smtClean="0">
                <a:sym typeface="Wingdings" panose="05000000000000000000" pitchFamily="2" charset="2"/>
              </a:rPr>
              <a:t> 1 declaração  + 1 + (n-1) + (n-1) </a:t>
            </a:r>
          </a:p>
          <a:p>
            <a:pPr marL="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 </a:t>
            </a:r>
            <a:r>
              <a:rPr lang="pt-BR" sz="1600" dirty="0" smtClean="0">
                <a:sym typeface="Wingdings" panose="05000000000000000000" pitchFamily="2" charset="2"/>
              </a:rPr>
              <a:t>  a=a+1; 			 n-1 escritas</a:t>
            </a:r>
          </a:p>
          <a:p>
            <a:pPr marL="457200" lvl="1" indent="0">
              <a:buNone/>
            </a:pPr>
            <a:r>
              <a:rPr lang="pt-BR" sz="1600" dirty="0" smtClean="0"/>
              <a:t>	   console.log(i); 		</a:t>
            </a:r>
            <a:r>
              <a:rPr lang="pt-BR" sz="1600" dirty="0" smtClean="0">
                <a:sym typeface="Wingdings" panose="05000000000000000000" pitchFamily="2" charset="2"/>
              </a:rPr>
              <a:t> n-1 escritas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}</a:t>
            </a:r>
          </a:p>
          <a:p>
            <a:pPr marL="457200" lvl="1" indent="0">
              <a:buNone/>
            </a:pPr>
            <a:r>
              <a:rPr lang="pt-BR" sz="1600" dirty="0"/>
              <a:t> </a:t>
            </a:r>
            <a:r>
              <a:rPr lang="pt-BR" sz="1600" dirty="0" smtClean="0"/>
              <a:t>         console.log(a);		</a:t>
            </a:r>
            <a:r>
              <a:rPr lang="pt-BR" sz="1600" dirty="0" smtClean="0">
                <a:sym typeface="Wingdings" panose="05000000000000000000" pitchFamily="2" charset="2"/>
              </a:rPr>
              <a:t> 1 escrita</a:t>
            </a:r>
          </a:p>
          <a:p>
            <a:pPr marL="457200" lvl="1" indent="0">
              <a:buNone/>
            </a:pPr>
            <a:r>
              <a:rPr lang="pt-BR" sz="1600" dirty="0" smtClean="0"/>
              <a:t>Para esse algoritmo temos 1 + 1 + 1 + 1 + (n-1) + (n-1) + (n-1) + (n-1) = 4n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1886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 smtClean="0"/>
              <a:t>Exemplo 12  For dentro de outro For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let</a:t>
            </a:r>
            <a:r>
              <a:rPr lang="pt-BR" sz="1600" dirty="0" smtClean="0"/>
              <a:t> i=0; i&lt;n;  i++){		</a:t>
            </a:r>
            <a:r>
              <a:rPr lang="pt-BR" sz="1600" dirty="0" smtClean="0">
                <a:sym typeface="Wingdings" panose="05000000000000000000" pitchFamily="2" charset="2"/>
              </a:rPr>
              <a:t> 1 declaração  + 1 + n +n</a:t>
            </a:r>
          </a:p>
          <a:p>
            <a:pPr marL="0" indent="0">
              <a:buNone/>
            </a:pPr>
            <a:r>
              <a:rPr lang="pt-BR" sz="1600" dirty="0" smtClean="0">
                <a:sym typeface="Wingdings" panose="05000000000000000000" pitchFamily="2" charset="2"/>
              </a:rPr>
              <a:t>	        for (</a:t>
            </a:r>
            <a:r>
              <a:rPr lang="pt-BR" sz="1600" dirty="0" err="1" smtClean="0">
                <a:sym typeface="Wingdings" panose="05000000000000000000" pitchFamily="2" charset="2"/>
              </a:rPr>
              <a:t>let</a:t>
            </a:r>
            <a:r>
              <a:rPr lang="pt-BR" sz="1600" dirty="0" smtClean="0">
                <a:sym typeface="Wingdings" panose="05000000000000000000" pitchFamily="2" charset="2"/>
              </a:rPr>
              <a:t> j=0; j&lt;n ; j++){	 1 declaração  + 1 + n +n</a:t>
            </a:r>
          </a:p>
          <a:p>
            <a:pPr marL="0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</a:t>
            </a:r>
            <a:r>
              <a:rPr lang="pt-BR" sz="1600" dirty="0" smtClean="0">
                <a:sym typeface="Wingdings" panose="05000000000000000000" pitchFamily="2" charset="2"/>
              </a:rPr>
              <a:t>	console.log(i)	 n</a:t>
            </a:r>
          </a:p>
          <a:p>
            <a:pPr marL="0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</a:t>
            </a:r>
            <a:r>
              <a:rPr lang="pt-BR" sz="1600" dirty="0" smtClean="0">
                <a:sym typeface="Wingdings" panose="05000000000000000000" pitchFamily="2" charset="2"/>
              </a:rPr>
              <a:t>      }</a:t>
            </a:r>
          </a:p>
          <a:p>
            <a:pPr marL="457200" lvl="1" indent="0">
              <a:buNone/>
            </a:pPr>
            <a:r>
              <a:rPr lang="pt-BR" sz="1600" dirty="0" smtClean="0"/>
              <a:t>	}</a:t>
            </a:r>
          </a:p>
          <a:p>
            <a:pPr marL="457200" lvl="1" indent="0">
              <a:buNone/>
            </a:pPr>
            <a:r>
              <a:rPr lang="pt-BR" sz="1600" dirty="0" smtClean="0"/>
              <a:t>2 + n( 2 + n +n + n) + n </a:t>
            </a:r>
            <a:r>
              <a:rPr lang="pt-BR" sz="1600" dirty="0" smtClean="0">
                <a:sym typeface="Wingdings" panose="05000000000000000000" pitchFamily="2" charset="2"/>
              </a:rPr>
              <a:t> 2 </a:t>
            </a:r>
            <a:r>
              <a:rPr lang="pt-BR" sz="1600" dirty="0" smtClean="0">
                <a:sym typeface="Wingdings" panose="05000000000000000000" pitchFamily="2" charset="2"/>
              </a:rPr>
              <a:t>+ (2n </a:t>
            </a:r>
            <a:r>
              <a:rPr lang="pt-BR" sz="1600" dirty="0" smtClean="0">
                <a:sym typeface="Wingdings" panose="05000000000000000000" pitchFamily="2" charset="2"/>
              </a:rPr>
              <a:t>+ 3n</a:t>
            </a:r>
            <a:r>
              <a:rPr lang="pt-BR" sz="1600" baseline="30000" dirty="0" smtClean="0">
                <a:sym typeface="Wingdings" panose="05000000000000000000" pitchFamily="2" charset="2"/>
              </a:rPr>
              <a:t>2</a:t>
            </a:r>
            <a:r>
              <a:rPr lang="pt-BR" sz="1600" dirty="0" smtClean="0">
                <a:sym typeface="Wingdings" panose="05000000000000000000" pitchFamily="2" charset="2"/>
              </a:rPr>
              <a:t> </a:t>
            </a:r>
            <a:r>
              <a:rPr lang="pt-BR" sz="1600" dirty="0" smtClean="0">
                <a:sym typeface="Wingdings" panose="05000000000000000000" pitchFamily="2" charset="2"/>
              </a:rPr>
              <a:t> )+n </a:t>
            </a:r>
            <a:r>
              <a:rPr lang="pt-BR" sz="1600" dirty="0" smtClean="0">
                <a:sym typeface="Wingdings" panose="05000000000000000000" pitchFamily="2" charset="2"/>
              </a:rPr>
              <a:t> 3n</a:t>
            </a:r>
            <a:r>
              <a:rPr lang="pt-BR" sz="1600" baseline="30000" dirty="0" smtClean="0">
                <a:sym typeface="Wingdings" panose="05000000000000000000" pitchFamily="2" charset="2"/>
              </a:rPr>
              <a:t>2</a:t>
            </a:r>
            <a:r>
              <a:rPr lang="pt-BR" sz="1600" dirty="0" smtClean="0">
                <a:sym typeface="Wingdings" panose="05000000000000000000" pitchFamily="2" charset="2"/>
              </a:rPr>
              <a:t>  + 3n  + 2</a:t>
            </a:r>
            <a:endParaRPr lang="pt-BR" sz="16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592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6632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dirty="0" smtClean="0"/>
              <a:t>Exemplo 13 </a:t>
            </a:r>
            <a:r>
              <a:rPr lang="pt-BR" sz="1600" b="1" dirty="0" err="1" smtClean="0"/>
              <a:t>if</a:t>
            </a:r>
            <a:r>
              <a:rPr lang="pt-BR" sz="1600" b="1" dirty="0" smtClean="0"/>
              <a:t> dentro for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 </a:t>
            </a:r>
            <a:r>
              <a:rPr lang="pt-BR" sz="1600" dirty="0" err="1" smtClean="0"/>
              <a:t>numbers</a:t>
            </a:r>
            <a:r>
              <a:rPr lang="pt-BR" sz="1600" dirty="0" smtClean="0"/>
              <a:t>=[1,2,3,4,5,6,7,8];		</a:t>
            </a:r>
          </a:p>
          <a:p>
            <a:pPr marL="0" indent="0"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let</a:t>
            </a:r>
            <a:r>
              <a:rPr lang="pt-BR" sz="1600" dirty="0" smtClean="0"/>
              <a:t> i=1; i&lt;</a:t>
            </a:r>
            <a:r>
              <a:rPr lang="pt-BR" sz="1600" dirty="0" err="1" smtClean="0"/>
              <a:t>numbers.length</a:t>
            </a:r>
            <a:r>
              <a:rPr lang="pt-BR" sz="1600" dirty="0" smtClean="0"/>
              <a:t>;;  i++){	</a:t>
            </a:r>
            <a:endParaRPr lang="pt-BR" sz="1600" dirty="0" smtClean="0"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pt-BR" sz="1600" dirty="0" smtClean="0">
                <a:sym typeface="Wingdings" panose="05000000000000000000" pitchFamily="2" charset="2"/>
              </a:rPr>
              <a:t>	       </a:t>
            </a:r>
            <a:r>
              <a:rPr lang="pt-BR" sz="1600" dirty="0" err="1" smtClean="0">
                <a:sym typeface="Wingdings" panose="05000000000000000000" pitchFamily="2" charset="2"/>
              </a:rPr>
              <a:t>if</a:t>
            </a:r>
            <a:r>
              <a:rPr lang="pt-BR" sz="1600" dirty="0" smtClean="0">
                <a:sym typeface="Wingdings" panose="05000000000000000000" pitchFamily="2" charset="2"/>
              </a:rPr>
              <a:t>(</a:t>
            </a:r>
            <a:r>
              <a:rPr lang="pt-BR" sz="1600" dirty="0" err="1" smtClean="0">
                <a:sym typeface="Wingdings" panose="05000000000000000000" pitchFamily="2" charset="2"/>
              </a:rPr>
              <a:t>numbers</a:t>
            </a:r>
            <a:r>
              <a:rPr lang="pt-BR" sz="1600" dirty="0" smtClean="0">
                <a:sym typeface="Wingdings" panose="05000000000000000000" pitchFamily="2" charset="2"/>
              </a:rPr>
              <a:t>[i] % 2== 0){ 		</a:t>
            </a:r>
          </a:p>
          <a:p>
            <a:pPr marL="457200" lvl="1" indent="0">
              <a:buNone/>
            </a:pPr>
            <a:r>
              <a:rPr lang="pt-BR" sz="1600" dirty="0" smtClean="0"/>
              <a:t>	   	console.log(i); 		</a:t>
            </a:r>
            <a:endParaRPr lang="pt-BR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 </a:t>
            </a:r>
            <a:r>
              <a:rPr lang="pt-BR" sz="1600" dirty="0" smtClean="0">
                <a:sym typeface="Wingdings" panose="05000000000000000000" pitchFamily="2" charset="2"/>
              </a:rPr>
              <a:t>                }}</a:t>
            </a:r>
          </a:p>
          <a:p>
            <a:pPr marL="457200" lvl="1" indent="0">
              <a:buNone/>
            </a:pPr>
            <a:r>
              <a:rPr lang="pt-BR" sz="1600" dirty="0" smtClean="0">
                <a:sym typeface="Wingdings" panose="05000000000000000000" pitchFamily="2" charset="2"/>
              </a:rPr>
              <a:t>//-------------fim----------------</a:t>
            </a:r>
            <a:endParaRPr lang="pt-BR" sz="1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 </a:t>
            </a:r>
            <a:r>
              <a:rPr lang="pt-BR" sz="1600" dirty="0" err="1" smtClean="0"/>
              <a:t>numbers</a:t>
            </a:r>
            <a:r>
              <a:rPr lang="pt-BR" sz="1600" dirty="0" smtClean="0"/>
              <a:t>=[1,3,5,7];		</a:t>
            </a:r>
          </a:p>
          <a:p>
            <a:pPr marL="0" indent="0"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let</a:t>
            </a:r>
            <a:r>
              <a:rPr lang="pt-BR" sz="1600" dirty="0" smtClean="0"/>
              <a:t> i=1; i&lt;</a:t>
            </a:r>
            <a:r>
              <a:rPr lang="pt-BR" sz="1600" dirty="0" err="1" smtClean="0"/>
              <a:t>numbers.length</a:t>
            </a:r>
            <a:r>
              <a:rPr lang="pt-BR" sz="1600" dirty="0" smtClean="0"/>
              <a:t>;;  i++){	</a:t>
            </a:r>
            <a:endParaRPr lang="pt-BR" sz="1600" dirty="0" smtClean="0"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pt-BR" sz="1600" dirty="0" smtClean="0">
                <a:sym typeface="Wingdings" panose="05000000000000000000" pitchFamily="2" charset="2"/>
              </a:rPr>
              <a:t>	       </a:t>
            </a:r>
            <a:r>
              <a:rPr lang="pt-BR" sz="1600" dirty="0" err="1" smtClean="0">
                <a:sym typeface="Wingdings" panose="05000000000000000000" pitchFamily="2" charset="2"/>
              </a:rPr>
              <a:t>if</a:t>
            </a:r>
            <a:r>
              <a:rPr lang="pt-BR" sz="1600" dirty="0" smtClean="0">
                <a:sym typeface="Wingdings" panose="05000000000000000000" pitchFamily="2" charset="2"/>
              </a:rPr>
              <a:t>(</a:t>
            </a:r>
            <a:r>
              <a:rPr lang="pt-BR" sz="1600" dirty="0" err="1" smtClean="0">
                <a:sym typeface="Wingdings" panose="05000000000000000000" pitchFamily="2" charset="2"/>
              </a:rPr>
              <a:t>numbers</a:t>
            </a:r>
            <a:r>
              <a:rPr lang="pt-BR" sz="1600" dirty="0" smtClean="0">
                <a:sym typeface="Wingdings" panose="05000000000000000000" pitchFamily="2" charset="2"/>
              </a:rPr>
              <a:t>[i] % 2== 0){ 		</a:t>
            </a:r>
          </a:p>
          <a:p>
            <a:pPr marL="457200" lvl="1" indent="0">
              <a:buNone/>
            </a:pPr>
            <a:r>
              <a:rPr lang="pt-BR" sz="1600" dirty="0" smtClean="0"/>
              <a:t>	   	console.log(i); 		</a:t>
            </a:r>
            <a:endParaRPr lang="pt-BR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sz="1600" dirty="0" smtClean="0">
                <a:sym typeface="Wingdings" panose="05000000000000000000" pitchFamily="2" charset="2"/>
              </a:rPr>
              <a:t>                 }</a:t>
            </a:r>
            <a:r>
              <a:rPr lang="pt-BR" sz="1600" dirty="0" smtClean="0"/>
              <a:t>}</a:t>
            </a:r>
          </a:p>
          <a:p>
            <a:pPr marL="457200" lvl="1" indent="0">
              <a:buNone/>
            </a:pPr>
            <a:r>
              <a:rPr lang="pt-BR" sz="1600" dirty="0" smtClean="0">
                <a:sym typeface="Wingdings" panose="05000000000000000000" pitchFamily="2" charset="2"/>
              </a:rPr>
              <a:t>//-------------fim----------------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let</a:t>
            </a:r>
            <a:r>
              <a:rPr lang="pt-BR" sz="1600" dirty="0" smtClean="0"/>
              <a:t>  </a:t>
            </a:r>
            <a:r>
              <a:rPr lang="pt-BR" sz="1600" dirty="0" err="1" smtClean="0"/>
              <a:t>numbers</a:t>
            </a:r>
            <a:r>
              <a:rPr lang="pt-BR" sz="1600" dirty="0" smtClean="0"/>
              <a:t>=[2,4,6,8];		</a:t>
            </a:r>
            <a:r>
              <a:rPr lang="pt-BR" sz="1600" dirty="0" smtClean="0">
                <a:sym typeface="Wingdings" panose="05000000000000000000" pitchFamily="2" charset="2"/>
              </a:rPr>
              <a:t> </a:t>
            </a:r>
            <a:r>
              <a:rPr lang="pt-BR" sz="1600" dirty="0" smtClean="0">
                <a:sym typeface="Wingdings" panose="05000000000000000000" pitchFamily="2" charset="2"/>
              </a:rPr>
              <a:t>1 declaração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let</a:t>
            </a:r>
            <a:r>
              <a:rPr lang="pt-BR" sz="1600" dirty="0" smtClean="0"/>
              <a:t> i=1; i&lt;</a:t>
            </a:r>
            <a:r>
              <a:rPr lang="pt-BR" sz="1600" dirty="0" err="1" smtClean="0"/>
              <a:t>numbers.length</a:t>
            </a:r>
            <a:r>
              <a:rPr lang="pt-BR" sz="1600" dirty="0" smtClean="0"/>
              <a:t>;;  i++){	</a:t>
            </a:r>
            <a:r>
              <a:rPr lang="pt-BR" sz="1600" dirty="0" smtClean="0">
                <a:sym typeface="Wingdings" panose="05000000000000000000" pitchFamily="2" charset="2"/>
              </a:rPr>
              <a:t> 1 declaração  + 1 + n + n </a:t>
            </a:r>
          </a:p>
          <a:p>
            <a:pPr marL="0" lvl="1" indent="0">
              <a:buNone/>
            </a:pPr>
            <a:r>
              <a:rPr lang="pt-BR" sz="1600" dirty="0" smtClean="0">
                <a:sym typeface="Wingdings" panose="05000000000000000000" pitchFamily="2" charset="2"/>
              </a:rPr>
              <a:t>	       </a:t>
            </a:r>
            <a:r>
              <a:rPr lang="pt-BR" sz="1600" dirty="0" err="1" smtClean="0">
                <a:sym typeface="Wingdings" panose="05000000000000000000" pitchFamily="2" charset="2"/>
              </a:rPr>
              <a:t>if</a:t>
            </a:r>
            <a:r>
              <a:rPr lang="pt-BR" sz="1600" dirty="0" smtClean="0">
                <a:sym typeface="Wingdings" panose="05000000000000000000" pitchFamily="2" charset="2"/>
              </a:rPr>
              <a:t>(</a:t>
            </a:r>
            <a:r>
              <a:rPr lang="pt-BR" sz="1600" dirty="0" err="1" smtClean="0">
                <a:sym typeface="Wingdings" panose="05000000000000000000" pitchFamily="2" charset="2"/>
              </a:rPr>
              <a:t>numbers</a:t>
            </a:r>
            <a:r>
              <a:rPr lang="pt-BR" sz="1600" dirty="0" smtClean="0">
                <a:sym typeface="Wingdings" panose="05000000000000000000" pitchFamily="2" charset="2"/>
              </a:rPr>
              <a:t>[i] % 2== 0){ 		 n comparações</a:t>
            </a:r>
          </a:p>
          <a:p>
            <a:pPr marL="457200" lvl="1" indent="0">
              <a:buNone/>
            </a:pPr>
            <a:r>
              <a:rPr lang="pt-BR" sz="1600" dirty="0" smtClean="0"/>
              <a:t>	   	console.log(i); 		</a:t>
            </a:r>
            <a:r>
              <a:rPr lang="pt-BR" sz="1600" dirty="0" smtClean="0">
                <a:sym typeface="Wingdings" panose="05000000000000000000" pitchFamily="2" charset="2"/>
              </a:rPr>
              <a:t> n-1 escritas</a:t>
            </a:r>
          </a:p>
          <a:p>
            <a:pPr marL="457200" lvl="1" indent="0">
              <a:buNone/>
            </a:pPr>
            <a:r>
              <a:rPr lang="pt-BR" sz="1600" dirty="0" smtClean="0">
                <a:sym typeface="Wingdings" panose="05000000000000000000" pitchFamily="2" charset="2"/>
              </a:rPr>
              <a:t>                 }</a:t>
            </a:r>
            <a:endParaRPr lang="pt-BR" sz="1600" dirty="0" smtClean="0"/>
          </a:p>
          <a:p>
            <a:pPr marL="457200" lvl="1" indent="0">
              <a:buNone/>
            </a:pPr>
            <a:r>
              <a:rPr lang="pt-BR" sz="1600" dirty="0" smtClean="0"/>
              <a:t>	</a:t>
            </a:r>
            <a:r>
              <a:rPr lang="pt-BR" sz="1600" dirty="0" smtClean="0"/>
              <a:t>}</a:t>
            </a:r>
          </a:p>
          <a:p>
            <a:pPr marL="457200" lvl="1" indent="0">
              <a:buNone/>
            </a:pPr>
            <a:r>
              <a:rPr lang="pt-BR" sz="1600" dirty="0" smtClean="0"/>
              <a:t>Teremos  </a:t>
            </a:r>
            <a:r>
              <a:rPr lang="pt-BR" sz="1600" dirty="0" smtClean="0"/>
              <a:t>1 +1 +1 + n +n +n +n== 3 +4n</a:t>
            </a:r>
          </a:p>
          <a:p>
            <a:pPr marL="457200" lvl="1" indent="0">
              <a:buNone/>
            </a:pPr>
            <a:r>
              <a:rPr lang="pt-BR" sz="1600" dirty="0" smtClean="0"/>
              <a:t>F(n</a:t>
            </a:r>
            <a:r>
              <a:rPr lang="pt-BR" sz="1600" dirty="0" smtClean="0"/>
              <a:t>)= 4n+3 é a nossa função de complexidade de tempo.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 smtClean="0"/>
              <a:t>          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56176" y="1340767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Podemos concluir que conforme a entrada de dados, o algoritmo pode ser executado menos vezes ou mais vezes, nenhuma vez ou todas as vezes...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5904148" y="4797152"/>
            <a:ext cx="30243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dirty="0"/>
              <a:t>Consideramos a 4n +3 ?</a:t>
            </a:r>
          </a:p>
          <a:p>
            <a:pPr lvl="1"/>
            <a:r>
              <a:rPr lang="pt-BR" sz="1600" dirty="0"/>
              <a:t>OBS: Estamos procurando a eficiência do Algoritmo para isso sempre usaremos o pior caso, aquele  que executa o maior número de instruções. A isso chamamos de custo dominante da função</a:t>
            </a:r>
          </a:p>
        </p:txBody>
      </p:sp>
    </p:spTree>
    <p:extLst>
      <p:ext uri="{BB962C8B-B14F-4D97-AF65-F5344CB8AC3E}">
        <p14:creationId xmlns:p14="http://schemas.microsoft.com/office/powerpoint/2010/main" val="4229740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40466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Exercício de revisão</a:t>
            </a:r>
          </a:p>
          <a:p>
            <a:r>
              <a:rPr lang="pt-BR" dirty="0"/>
              <a:t>Calcule o custo do algoritmo gerando  e função F(n)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6629"/>
            <a:ext cx="27336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99048"/>
            <a:ext cx="35433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6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1754"/>
            <a:ext cx="35623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16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e estruturado </a:t>
            </a:r>
            <a:r>
              <a:rPr lang="pt-BR" dirty="0" err="1" smtClean="0"/>
              <a:t>dadosII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Conteúdo</a:t>
            </a:r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Complexidade </a:t>
            </a:r>
            <a:r>
              <a:rPr lang="pt-BR" dirty="0"/>
              <a:t>de algoritmos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Tempo de execução</a:t>
            </a:r>
          </a:p>
          <a:p>
            <a:pPr lvl="1"/>
            <a:r>
              <a:rPr lang="pt-BR" dirty="0" smtClean="0"/>
              <a:t>Notação </a:t>
            </a:r>
            <a:r>
              <a:rPr lang="pt-BR" dirty="0"/>
              <a:t>assintótica </a:t>
            </a:r>
            <a:r>
              <a:rPr lang="pt-BR" dirty="0" smtClean="0"/>
              <a:t>O Ω </a:t>
            </a:r>
            <a:r>
              <a:rPr lang="el-GR" dirty="0" smtClean="0"/>
              <a:t>Θ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Recursividade: divisão e conquista, ordenação e pesquisa. </a:t>
            </a:r>
            <a:endParaRPr lang="pt-BR" dirty="0" smtClean="0"/>
          </a:p>
          <a:p>
            <a:r>
              <a:rPr lang="pt-BR" dirty="0" smtClean="0"/>
              <a:t>Grafos </a:t>
            </a:r>
            <a:r>
              <a:rPr lang="pt-BR" dirty="0"/>
              <a:t>(conceitos e representação). </a:t>
            </a:r>
            <a:endParaRPr lang="pt-BR" dirty="0" smtClean="0"/>
          </a:p>
          <a:p>
            <a:r>
              <a:rPr lang="pt-BR" dirty="0" smtClean="0"/>
              <a:t>Árvores conceitos</a:t>
            </a:r>
          </a:p>
          <a:p>
            <a:pPr lvl="1"/>
            <a:r>
              <a:rPr lang="pt-BR" dirty="0" smtClean="0"/>
              <a:t>Binárias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binárias de </a:t>
            </a:r>
            <a:r>
              <a:rPr lang="pt-BR" dirty="0" smtClean="0"/>
              <a:t>busca</a:t>
            </a:r>
          </a:p>
          <a:p>
            <a:pPr lvl="1"/>
            <a:r>
              <a:rPr lang="pt-BR" dirty="0" smtClean="0"/>
              <a:t> AVL</a:t>
            </a:r>
          </a:p>
          <a:p>
            <a:pPr lvl="1"/>
            <a:r>
              <a:rPr lang="pt-BR" dirty="0" smtClean="0"/>
              <a:t>Rubro-negras </a:t>
            </a:r>
            <a:r>
              <a:rPr lang="pt-BR" dirty="0"/>
              <a:t>e B). </a:t>
            </a:r>
            <a:endParaRPr lang="pt-BR" dirty="0" smtClean="0"/>
          </a:p>
          <a:p>
            <a:r>
              <a:rPr lang="pt-BR" dirty="0" err="1" smtClean="0"/>
              <a:t>Hashing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Bibliografias:</a:t>
            </a:r>
          </a:p>
          <a:p>
            <a:pPr lvl="1"/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48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Introdução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412776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Introdução</a:t>
            </a:r>
          </a:p>
          <a:p>
            <a:r>
              <a:rPr lang="pt-BR" sz="2000" dirty="0"/>
              <a:t>Análise de </a:t>
            </a:r>
            <a:r>
              <a:rPr lang="pt-BR" sz="2000" dirty="0" smtClean="0"/>
              <a:t>Algoritmos </a:t>
            </a:r>
            <a:r>
              <a:rPr lang="pt-BR" sz="2000" dirty="0"/>
              <a:t>é o estudo da quantidade de recursos </a:t>
            </a:r>
            <a:r>
              <a:rPr lang="pt-BR" sz="2000" dirty="0" smtClean="0"/>
              <a:t>computacionais—tempo e </a:t>
            </a:r>
            <a:r>
              <a:rPr lang="pt-BR" sz="2000" dirty="0"/>
              <a:t>memória — que algoritmos consomem. Pode-se dizer que a Análise de Algoritmos </a:t>
            </a:r>
            <a:r>
              <a:rPr lang="pt-BR" sz="2000" dirty="0" smtClean="0"/>
              <a:t>é uma </a:t>
            </a:r>
            <a:r>
              <a:rPr lang="pt-BR" sz="2000" dirty="0"/>
              <a:t>disciplina de engenharia, pois procura prever o comportamento de um </a:t>
            </a:r>
            <a:r>
              <a:rPr lang="pt-BR" sz="2000" dirty="0" smtClean="0"/>
              <a:t>algoritmo antes </a:t>
            </a:r>
            <a:r>
              <a:rPr lang="pt-BR" sz="2000" dirty="0"/>
              <a:t>que ele seja efetivamente implementado e colocado “em produção”.</a:t>
            </a:r>
          </a:p>
          <a:p>
            <a:r>
              <a:rPr lang="pt-BR" sz="2000" dirty="0"/>
              <a:t>Num nível mais abstrato, a Análise de Algoritmos procura identificar aspectos </a:t>
            </a:r>
            <a:r>
              <a:rPr lang="pt-BR" sz="2000" dirty="0" smtClean="0"/>
              <a:t>estruturais comuns </a:t>
            </a:r>
            <a:r>
              <a:rPr lang="pt-BR" sz="2000" dirty="0"/>
              <a:t>a algoritmos diferentes e estudar métodos e paradigmas de </a:t>
            </a:r>
            <a:r>
              <a:rPr lang="pt-BR" sz="2000" dirty="0" smtClean="0"/>
              <a:t>projeto de </a:t>
            </a:r>
            <a:r>
              <a:rPr lang="pt-BR" sz="2000" dirty="0"/>
              <a:t>algoritmos (como divisão e conquista, programação dinâmica, gula, primal-dual</a:t>
            </a:r>
            <a:r>
              <a:rPr lang="pt-BR" sz="2000" dirty="0" smtClean="0"/>
              <a:t>, busca </a:t>
            </a:r>
            <a:r>
              <a:rPr lang="pt-BR" sz="2000" dirty="0"/>
              <a:t>em profundidade, probabilística, aproximação, etc.).</a:t>
            </a:r>
          </a:p>
          <a:p>
            <a:r>
              <a:rPr lang="pt-BR" sz="2000" dirty="0"/>
              <a:t>Este texto é uma breve introdução à Análise de Algoritmos. Ele analisa </a:t>
            </a:r>
            <a:r>
              <a:rPr lang="pt-BR" sz="2000" dirty="0" smtClean="0"/>
              <a:t>algoritmos para </a:t>
            </a:r>
            <a:r>
              <a:rPr lang="pt-BR" sz="2000" dirty="0"/>
              <a:t>alguns problemas computacionais básicos (em geral de natureza combinatória</a:t>
            </a:r>
            <a:r>
              <a:rPr lang="pt-BR" sz="2000" dirty="0" smtClean="0"/>
              <a:t>) que </a:t>
            </a:r>
            <a:r>
              <a:rPr lang="pt-BR" sz="2000" dirty="0"/>
              <a:t>aparecem em uma grande variedade de contextos. Para cada problema e algoritmo</a:t>
            </a:r>
            <a:r>
              <a:rPr lang="pt-BR" sz="2000" dirty="0" smtClean="0"/>
              <a:t>, a análise.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7213428" y="6381328"/>
            <a:ext cx="1571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Paulo </a:t>
            </a:r>
            <a:r>
              <a:rPr lang="pt-BR" b="1" dirty="0" err="1"/>
              <a:t>Feofiloff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8794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Introdução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3528" y="1484784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Dado um problema, como encontramos um algoritmo eficiente para sua solução?</a:t>
            </a:r>
          </a:p>
          <a:p>
            <a:r>
              <a:rPr lang="pt-BR" sz="2000" dirty="0"/>
              <a:t>• Encontrado um algoritmo, como comparar este algoritmo com outros algoritmos </a:t>
            </a:r>
            <a:r>
              <a:rPr lang="pt-BR" sz="2000" dirty="0" smtClean="0"/>
              <a:t>que solucionam </a:t>
            </a:r>
            <a:r>
              <a:rPr lang="pt-BR" sz="2000" dirty="0"/>
              <a:t>o mesmo problema</a:t>
            </a:r>
            <a:r>
              <a:rPr lang="pt-BR" sz="20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Provar </a:t>
            </a:r>
            <a:r>
              <a:rPr lang="pt-BR" sz="2000" dirty="0"/>
              <a:t>que o algoritmo está correto </a:t>
            </a:r>
            <a:r>
              <a:rPr lang="pt-BR" sz="2000" dirty="0" smtClean="0"/>
              <a:t>e estimar </a:t>
            </a:r>
            <a:r>
              <a:rPr lang="pt-BR" sz="2000" dirty="0"/>
              <a:t>o tempo que a execução do algoritmo consome</a:t>
            </a:r>
            <a:r>
              <a:rPr lang="pt-BR" sz="20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Como </a:t>
            </a:r>
            <a:r>
              <a:rPr lang="pt-BR" sz="2000" dirty="0"/>
              <a:t>deveríamos julgar a qualidade de um algoritmo?</a:t>
            </a:r>
          </a:p>
          <a:p>
            <a:r>
              <a:rPr lang="pt-BR" sz="2000" dirty="0"/>
              <a:t>• Qual é o algoritmo de menor custo possível para resolver um problema particular?</a:t>
            </a:r>
          </a:p>
          <a:p>
            <a:r>
              <a:rPr lang="pt-BR" sz="2000" dirty="0" smtClean="0"/>
              <a:t>Questões </a:t>
            </a:r>
            <a:r>
              <a:rPr lang="pt-BR" sz="2000" dirty="0"/>
              <a:t>desta natureza são de interesse para programadores e cientistas da computação.</a:t>
            </a:r>
          </a:p>
          <a:p>
            <a:r>
              <a:rPr lang="pt-BR" sz="2000" dirty="0" smtClean="0"/>
              <a:t>Essa </a:t>
            </a:r>
            <a:r>
              <a:rPr lang="pt-BR" sz="2000" dirty="0"/>
              <a:t>análise permite comparar </a:t>
            </a:r>
            <a:r>
              <a:rPr lang="pt-BR" sz="2000" dirty="0" smtClean="0"/>
              <a:t> algoritmos </a:t>
            </a:r>
            <a:r>
              <a:rPr lang="pt-BR" sz="2000" dirty="0"/>
              <a:t>diferentes para um mesmo problema </a:t>
            </a:r>
            <a:r>
              <a:rPr lang="pt-BR" sz="2000" dirty="0" smtClean="0"/>
              <a:t>e decidir </a:t>
            </a:r>
            <a:r>
              <a:rPr lang="pt-BR" sz="2000" dirty="0"/>
              <a:t>qual dos dois é mais eficiente.</a:t>
            </a:r>
          </a:p>
          <a:p>
            <a:r>
              <a:rPr lang="pt-BR" sz="2000" dirty="0" smtClean="0"/>
              <a:t>Algoritmos </a:t>
            </a:r>
            <a:r>
              <a:rPr lang="pt-BR" sz="2000" dirty="0"/>
              <a:t>podem ser avaliados por uma variedade de critérios. Na maioria das </a:t>
            </a:r>
            <a:r>
              <a:rPr lang="pt-BR" sz="2000" dirty="0" smtClean="0"/>
              <a:t>vezes estamos </a:t>
            </a:r>
            <a:r>
              <a:rPr lang="pt-BR" sz="2000" dirty="0"/>
              <a:t>interessados na taxa de crescimento do tempo ou de espaço necessário para </a:t>
            </a:r>
            <a:r>
              <a:rPr lang="pt-BR" sz="2000" dirty="0" smtClean="0"/>
              <a:t>a solução </a:t>
            </a:r>
            <a:r>
              <a:rPr lang="pt-BR" sz="2000" dirty="0"/>
              <a:t>de grandes problemas.</a:t>
            </a:r>
          </a:p>
        </p:txBody>
      </p:sp>
    </p:spTree>
    <p:extLst>
      <p:ext uri="{BB962C8B-B14F-4D97-AF65-F5344CB8AC3E}">
        <p14:creationId xmlns:p14="http://schemas.microsoft.com/office/powerpoint/2010/main" val="107055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Introdução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790814"/>
            <a:ext cx="8280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/>
              <a:t>O que é um algoritmo</a:t>
            </a:r>
          </a:p>
          <a:p>
            <a:pPr algn="just"/>
            <a:r>
              <a:rPr lang="pt-BR" sz="2000" dirty="0"/>
              <a:t>Um algoritmo pode ser visto como uma sequência de ações executáveis para a </a:t>
            </a:r>
            <a:r>
              <a:rPr lang="pt-BR" sz="2000" dirty="0" smtClean="0"/>
              <a:t>obtenção de </a:t>
            </a:r>
            <a:r>
              <a:rPr lang="pt-BR" sz="2000" dirty="0"/>
              <a:t>uma solução para um determinado tipo de problema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Segundo </a:t>
            </a:r>
            <a:r>
              <a:rPr lang="pt-BR" sz="2000" b="1" dirty="0" err="1"/>
              <a:t>Dijkstra</a:t>
            </a:r>
            <a:r>
              <a:rPr lang="pt-BR" sz="2000" dirty="0"/>
              <a:t>, um algoritmo corresponde a uma descrição de um padrão </a:t>
            </a:r>
            <a:r>
              <a:rPr lang="pt-BR" sz="2000" dirty="0" smtClean="0"/>
              <a:t>de comportamento</a:t>
            </a:r>
            <a:r>
              <a:rPr lang="pt-BR" sz="2000" dirty="0"/>
              <a:t>, expresso em termos de um conjunto finito de ações.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Segundo </a:t>
            </a:r>
            <a:r>
              <a:rPr lang="pt-BR" sz="2000" b="1" dirty="0" err="1"/>
              <a:t>Terada</a:t>
            </a:r>
            <a:r>
              <a:rPr lang="pt-BR" sz="2000" dirty="0"/>
              <a:t>, um algoritmo é, em geral, uma descrição passo a passo de como </a:t>
            </a:r>
            <a:r>
              <a:rPr lang="pt-BR" sz="2000" dirty="0" smtClean="0"/>
              <a:t>um problema </a:t>
            </a:r>
            <a:r>
              <a:rPr lang="pt-BR" sz="2000" dirty="0"/>
              <a:t>é solucionável. A descrição deve ser finita, e os passos devem ser bem definidos</a:t>
            </a:r>
            <a:r>
              <a:rPr lang="pt-BR" sz="2000" dirty="0" smtClean="0"/>
              <a:t>, sem </a:t>
            </a:r>
            <a:r>
              <a:rPr lang="pt-BR" sz="2000" dirty="0"/>
              <a:t>ambiguidades, e executáveis computacionalmente.</a:t>
            </a:r>
          </a:p>
        </p:txBody>
      </p:sp>
    </p:spTree>
    <p:extLst>
      <p:ext uri="{BB962C8B-B14F-4D97-AF65-F5344CB8AC3E}">
        <p14:creationId xmlns:p14="http://schemas.microsoft.com/office/powerpoint/2010/main" val="124863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692091"/>
            <a:ext cx="835292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Medidas de Complexidade</a:t>
            </a:r>
          </a:p>
          <a:p>
            <a:pPr algn="just"/>
            <a:r>
              <a:rPr lang="pt-BR" sz="2000" dirty="0"/>
              <a:t>Como selecionar um algoritmo quando existem vários que solucionam o problema? </a:t>
            </a:r>
            <a:r>
              <a:rPr lang="pt-BR" sz="2000" dirty="0" smtClean="0"/>
              <a:t>Uma resposta </a:t>
            </a:r>
            <a:r>
              <a:rPr lang="pt-BR" sz="2000" dirty="0"/>
              <a:t>pode ser, escolher um algoritmo fácil entendimento, codificação e depuração </a:t>
            </a:r>
            <a:r>
              <a:rPr lang="pt-BR" sz="2000" dirty="0" smtClean="0"/>
              <a:t>ou então </a:t>
            </a:r>
            <a:r>
              <a:rPr lang="pt-BR" sz="2000" dirty="0"/>
              <a:t>uma outra resposta pode ser, um algoritmo que faz uso eficiente dos recursos </a:t>
            </a:r>
            <a:r>
              <a:rPr lang="pt-BR" sz="2000" dirty="0" smtClean="0"/>
              <a:t>do computador</a:t>
            </a:r>
            <a:r>
              <a:rPr lang="pt-BR" sz="2000" dirty="0"/>
              <a:t>. Qual a melhor solução? Como escolher</a:t>
            </a:r>
            <a:r>
              <a:rPr lang="pt-BR" sz="2000" dirty="0" smtClean="0"/>
              <a:t>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Vários critérios podem ser utilizados para escolher o algoritmo, mas vai depender das</a:t>
            </a:r>
          </a:p>
          <a:p>
            <a:pPr algn="just"/>
            <a:r>
              <a:rPr lang="pt-BR" sz="2000" dirty="0"/>
              <a:t>pretensões de utilização do algoritmo. Pode-se estar selecionando o algoritmo somente </a:t>
            </a:r>
            <a:r>
              <a:rPr lang="pt-BR" sz="2000" dirty="0" smtClean="0"/>
              <a:t>para um </a:t>
            </a:r>
            <a:r>
              <a:rPr lang="pt-BR" sz="2000" dirty="0"/>
              <a:t>experimento, ou será um programa de grande utilização, ou será utilizado poucas vezes </a:t>
            </a:r>
            <a:r>
              <a:rPr lang="pt-BR" sz="2000" dirty="0" smtClean="0"/>
              <a:t>e será </a:t>
            </a:r>
            <a:r>
              <a:rPr lang="pt-BR" sz="2000" dirty="0"/>
              <a:t>descartado, ou ainda, terá aplicações futuras que podem demandar alterações no </a:t>
            </a:r>
            <a:r>
              <a:rPr lang="pt-BR" sz="2000" dirty="0" smtClean="0"/>
              <a:t>código.</a:t>
            </a:r>
          </a:p>
          <a:p>
            <a:pPr algn="just"/>
            <a:endParaRPr lang="pt-BR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3275856" y="519063"/>
            <a:ext cx="266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54176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/>
              <a:t>Introdução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7544" y="1484784"/>
            <a:ext cx="82089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Medidas de Complexidade</a:t>
            </a:r>
            <a:endParaRPr lang="pt-BR" sz="2400" dirty="0" smtClean="0"/>
          </a:p>
          <a:p>
            <a:pPr algn="just"/>
            <a:r>
              <a:rPr lang="pt-BR" sz="2000" dirty="0" smtClean="0"/>
              <a:t>Para </a:t>
            </a:r>
            <a:r>
              <a:rPr lang="pt-BR" sz="2000" dirty="0"/>
              <a:t>cada uma das respostas anteriores, pode-se pensar em uma solução diferente. Calcular o tempo de execução e o espaço exigido por um algoritmo para uma determinada entrada de dados é um estudo da complexidade de algoritmos.</a:t>
            </a:r>
          </a:p>
          <a:p>
            <a:pPr algn="just"/>
            <a:r>
              <a:rPr lang="pt-BR" sz="2000" dirty="0"/>
              <a:t>Para o cálculo de complexidade, pode-se medir o número de passos de execução em um modelo matemático denominado maquina de Turing, ou medir o número de segundos gastos em um computador específico. Ao invés de calcular os tempos de execução em máquinas específicas, a maioria das análises conta apenas o número de operações “elementares”  executadas. A medida de complexidade é o crescimento </a:t>
            </a:r>
            <a:r>
              <a:rPr lang="pt-BR" sz="2000" b="1" dirty="0"/>
              <a:t>assintótico</a:t>
            </a:r>
            <a:r>
              <a:rPr lang="pt-BR" sz="2000" dirty="0"/>
              <a:t> dessa contagem de operações.           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4059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depende o tempo de execução de um algoritmo?</a:t>
            </a:r>
          </a:p>
          <a:p>
            <a:pPr lvl="1"/>
            <a:r>
              <a:rPr lang="pt-BR" dirty="0" smtClean="0"/>
              <a:t>Do quão demorado é para um computador executar as linhas de código do algoritmo, isso depende:</a:t>
            </a:r>
          </a:p>
          <a:p>
            <a:pPr lvl="2"/>
            <a:r>
              <a:rPr lang="pt-BR" dirty="0" smtClean="0"/>
              <a:t>Linguagem de programação;</a:t>
            </a:r>
          </a:p>
          <a:p>
            <a:pPr lvl="2"/>
            <a:r>
              <a:rPr lang="pt-BR" dirty="0" smtClean="0"/>
              <a:t>Compilador que traduziu o programa para o código que executa diretamente no computador;</a:t>
            </a:r>
          </a:p>
          <a:p>
            <a:pPr lvl="2"/>
            <a:r>
              <a:rPr lang="pt-BR" dirty="0" smtClean="0"/>
              <a:t>Outros fatores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626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1456</Words>
  <Application>Microsoft Office PowerPoint</Application>
  <PresentationFormat>Apresentação na tela (4:3)</PresentationFormat>
  <Paragraphs>254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Algoritmo e estruturado dadosII</vt:lpstr>
      <vt:lpstr>Apresentação do PowerPoint</vt:lpstr>
      <vt:lpstr>Algoritmo e estruturado dadosII</vt:lpstr>
      <vt:lpstr>Introdução</vt:lpstr>
      <vt:lpstr>Introdução</vt:lpstr>
      <vt:lpstr>Introdução </vt:lpstr>
      <vt:lpstr>Apresentação do PowerPoint</vt:lpstr>
      <vt:lpstr>Introdução</vt:lpstr>
      <vt:lpstr>Introdução</vt:lpstr>
      <vt:lpstr>Algoritmo e estruturado dadosII</vt:lpstr>
      <vt:lpstr>Introdução </vt:lpstr>
      <vt:lpstr>Anotação Assintótica</vt:lpstr>
      <vt:lpstr>Instruções</vt:lpstr>
      <vt:lpstr>Instruções</vt:lpstr>
      <vt:lpstr>Instruções</vt:lpstr>
      <vt:lpstr>Instruções</vt:lpstr>
      <vt:lpstr>Anotação Assintótica</vt:lpstr>
      <vt:lpstr>Apresentação do PowerPoint</vt:lpstr>
      <vt:lpstr>Anotação Assintótica</vt:lpstr>
      <vt:lpstr>Anotação Assintótica</vt:lpstr>
      <vt:lpstr>Anotação Assintótica</vt:lpstr>
      <vt:lpstr>Anotação Assintótica</vt:lpstr>
      <vt:lpstr>Anotação Assintótica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32</cp:revision>
  <dcterms:created xsi:type="dcterms:W3CDTF">2021-02-10T17:52:51Z</dcterms:created>
  <dcterms:modified xsi:type="dcterms:W3CDTF">2021-11-30T19:56:44Z</dcterms:modified>
</cp:coreProperties>
</file>