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8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82" r:id="rId25"/>
    <p:sldId id="284" r:id="rId2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6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D1AF87-6B12-4038-898E-6977957BEB95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CAB6C-19C6-4ADE-9520-025DACBFC0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9501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CAB6C-19C6-4ADE-9520-025DACBFC062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494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2339-1A36-41B6-9F5E-DBFA767E2ABF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B44D-FCD4-4F77-B66E-E503E534E7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6552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2339-1A36-41B6-9F5E-DBFA767E2ABF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B44D-FCD4-4F77-B66E-E503E534E7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6435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2339-1A36-41B6-9F5E-DBFA767E2ABF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B44D-FCD4-4F77-B66E-E503E534E7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3699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2339-1A36-41B6-9F5E-DBFA767E2ABF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B44D-FCD4-4F77-B66E-E503E534E7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20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2339-1A36-41B6-9F5E-DBFA767E2ABF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B44D-FCD4-4F77-B66E-E503E534E7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1034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2339-1A36-41B6-9F5E-DBFA767E2ABF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B44D-FCD4-4F77-B66E-E503E534E7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312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2339-1A36-41B6-9F5E-DBFA767E2ABF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B44D-FCD4-4F77-B66E-E503E534E7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6241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2339-1A36-41B6-9F5E-DBFA767E2ABF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B44D-FCD4-4F77-B66E-E503E534E7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9724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2339-1A36-41B6-9F5E-DBFA767E2ABF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B44D-FCD4-4F77-B66E-E503E534E7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8250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2339-1A36-41B6-9F5E-DBFA767E2ABF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B44D-FCD4-4F77-B66E-E503E534E7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1169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2339-1A36-41B6-9F5E-DBFA767E2ABF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B44D-FCD4-4F77-B66E-E503E534E7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0229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B2339-1A36-41B6-9F5E-DBFA767E2ABF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9B44D-FCD4-4F77-B66E-E503E534E7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2082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99592" y="404664"/>
            <a:ext cx="7704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Exercício de revisão</a:t>
            </a:r>
          </a:p>
          <a:p>
            <a:r>
              <a:rPr lang="pt-BR" dirty="0" smtClean="0"/>
              <a:t>Resposta: </a:t>
            </a:r>
            <a:r>
              <a:rPr lang="pt-BR" dirty="0"/>
              <a:t>custo do algoritmo gerando  e função F(n)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85" y="1196752"/>
            <a:ext cx="3404950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10" y="3284984"/>
            <a:ext cx="3476625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121918"/>
            <a:ext cx="354330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7463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68036" y="116632"/>
            <a:ext cx="8180427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ym typeface="Wingdings" panose="05000000000000000000" pitchFamily="2" charset="2"/>
              </a:rPr>
              <a:t>2ª Redução</a:t>
            </a:r>
            <a:endParaRPr lang="pt-BR" dirty="0" smtClean="0"/>
          </a:p>
          <a:p>
            <a:r>
              <a:rPr lang="pt-BR" dirty="0" smtClean="0"/>
              <a:t>Assim </a:t>
            </a:r>
            <a:r>
              <a:rPr lang="pt-BR" dirty="0"/>
              <a:t>a função pode ser reduzida  para:</a:t>
            </a:r>
          </a:p>
          <a:p>
            <a:r>
              <a:rPr lang="pt-BR" dirty="0"/>
              <a:t>	</a:t>
            </a:r>
            <a:r>
              <a:rPr lang="pt-BR" b="1" dirty="0"/>
              <a:t>F(n)=4n</a:t>
            </a:r>
            <a:endParaRPr lang="pt-BR" dirty="0"/>
          </a:p>
          <a:p>
            <a:r>
              <a:rPr lang="pt-BR" dirty="0"/>
              <a:t>- Constantes que multiplicam o termo n da função também  devem ser descartadas</a:t>
            </a:r>
          </a:p>
          <a:p>
            <a:r>
              <a:rPr lang="pt-BR" dirty="0"/>
              <a:t>- Isso faz sentido se pensarmos em diferentes linguagens de programação. Por exemplo, a seguinte linha de código em pascal</a:t>
            </a:r>
          </a:p>
          <a:p>
            <a:r>
              <a:rPr lang="pt-BR" dirty="0"/>
              <a:t>	M:=A[i];</a:t>
            </a:r>
          </a:p>
          <a:p>
            <a:r>
              <a:rPr lang="pt-BR" dirty="0"/>
              <a:t>Equivale ao seguinte código em C</a:t>
            </a:r>
          </a:p>
          <a:p>
            <a:r>
              <a:rPr lang="pt-BR" dirty="0"/>
              <a:t>	</a:t>
            </a:r>
            <a:r>
              <a:rPr lang="pt-BR" dirty="0" err="1"/>
              <a:t>If</a:t>
            </a:r>
            <a:r>
              <a:rPr lang="pt-BR" dirty="0"/>
              <a:t>( i&gt;=0 &amp;&amp; i&lt;n)</a:t>
            </a:r>
          </a:p>
          <a:p>
            <a:r>
              <a:rPr lang="pt-BR" dirty="0"/>
              <a:t>		M=A[i];</a:t>
            </a:r>
          </a:p>
          <a:p>
            <a:r>
              <a:rPr lang="pt-BR" dirty="0"/>
              <a:t>- O acesso a um elemento do vetor </a:t>
            </a:r>
          </a:p>
          <a:p>
            <a:r>
              <a:rPr lang="pt-BR" dirty="0"/>
              <a:t>	- pascal : 3 instruções  (etapas de verificação)</a:t>
            </a:r>
          </a:p>
          <a:p>
            <a:r>
              <a:rPr lang="pt-BR" dirty="0"/>
              <a:t>	- C: 1 instrução(sem etapa de verificação)</a:t>
            </a:r>
          </a:p>
          <a:p>
            <a:r>
              <a:rPr lang="pt-BR" dirty="0"/>
              <a:t> </a:t>
            </a:r>
            <a:r>
              <a:rPr lang="pt-BR" dirty="0" smtClean="0"/>
              <a:t>- </a:t>
            </a:r>
            <a:r>
              <a:rPr lang="pt-BR" dirty="0"/>
              <a:t>Ignorar essas constantes de multiplicação equivale a ignorar as particularidades de cada linguagem e compilador e analisar apenas a ideia do algoritmo.</a:t>
            </a:r>
          </a:p>
          <a:p>
            <a:r>
              <a:rPr lang="pt-BR" dirty="0"/>
              <a:t>-Assim nossa função pode ser reduzida para:</a:t>
            </a:r>
          </a:p>
          <a:p>
            <a:r>
              <a:rPr lang="pt-BR" dirty="0"/>
              <a:t>	</a:t>
            </a:r>
            <a:r>
              <a:rPr lang="pt-BR" b="1" dirty="0"/>
              <a:t>F(n)=n</a:t>
            </a:r>
            <a:endParaRPr lang="pt-BR" dirty="0"/>
          </a:p>
          <a:p>
            <a:r>
              <a:rPr lang="pt-BR" dirty="0"/>
              <a:t>	Isso descreve o comportamento do algoritmo</a:t>
            </a:r>
          </a:p>
          <a:p>
            <a:r>
              <a:rPr lang="pt-BR" dirty="0"/>
              <a:t>-Descartando todos os termos constantes e mantendo apenas o de maior crescimento, obtemos apenas o comportamento assintótico.</a:t>
            </a:r>
          </a:p>
          <a:p>
            <a:r>
              <a:rPr lang="pt-BR" dirty="0"/>
              <a:t>- Trata-se do comportamento de uma função f(n) quando n tende ao infinito.</a:t>
            </a:r>
          </a:p>
          <a:p>
            <a:r>
              <a:rPr lang="pt-BR" dirty="0"/>
              <a:t>- Isso acontece porque o termo que possui o maior expoente domina o comportamento da função f(n) quando n tende ao infinito.</a:t>
            </a:r>
          </a:p>
        </p:txBody>
      </p:sp>
    </p:spTree>
    <p:extLst>
      <p:ext uri="{BB962C8B-B14F-4D97-AF65-F5344CB8AC3E}">
        <p14:creationId xmlns:p14="http://schemas.microsoft.com/office/powerpoint/2010/main" val="406042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332657"/>
            <a:ext cx="8229600" cy="3528391"/>
          </a:xfrm>
        </p:spPr>
        <p:txBody>
          <a:bodyPr/>
          <a:lstStyle/>
          <a:p>
            <a:r>
              <a:rPr lang="pt-BR" dirty="0" smtClean="0"/>
              <a:t>Exemplos:</a:t>
            </a:r>
          </a:p>
          <a:p>
            <a:r>
              <a:rPr lang="pt-BR" dirty="0" smtClean="0"/>
              <a:t>F(n)=30				</a:t>
            </a:r>
            <a:r>
              <a:rPr lang="pt-BR" dirty="0" smtClean="0">
                <a:sym typeface="Wingdings" panose="05000000000000000000" pitchFamily="2" charset="2"/>
              </a:rPr>
              <a:t> </a:t>
            </a:r>
            <a:r>
              <a:rPr lang="pt-BR" dirty="0" smtClean="0"/>
              <a:t>F(n)=1</a:t>
            </a:r>
          </a:p>
          <a:p>
            <a:r>
              <a:rPr lang="pt-BR" dirty="0" smtClean="0"/>
              <a:t>F(n)=3n + 2			</a:t>
            </a:r>
            <a:r>
              <a:rPr lang="pt-BR" dirty="0" smtClean="0">
                <a:sym typeface="Wingdings" panose="05000000000000000000" pitchFamily="2" charset="2"/>
              </a:rPr>
              <a:t> </a:t>
            </a:r>
            <a:r>
              <a:rPr lang="pt-BR" dirty="0" smtClean="0"/>
              <a:t>F(n)=n</a:t>
            </a:r>
          </a:p>
          <a:p>
            <a:r>
              <a:rPr lang="pt-BR" dirty="0" smtClean="0"/>
              <a:t>F(n)=2 + 3n + n</a:t>
            </a:r>
            <a:r>
              <a:rPr lang="pt-BR" baseline="30000" dirty="0" smtClean="0"/>
              <a:t>2		</a:t>
            </a:r>
            <a:r>
              <a:rPr lang="pt-BR" dirty="0" smtClean="0">
                <a:sym typeface="Wingdings" panose="05000000000000000000" pitchFamily="2" charset="2"/>
              </a:rPr>
              <a:t> </a:t>
            </a:r>
            <a:r>
              <a:rPr lang="pt-BR" dirty="0" smtClean="0"/>
              <a:t>F(n)= n</a:t>
            </a:r>
            <a:r>
              <a:rPr lang="pt-BR" baseline="30000" dirty="0" smtClean="0"/>
              <a:t>2</a:t>
            </a:r>
          </a:p>
          <a:p>
            <a:r>
              <a:rPr lang="pt-BR" dirty="0" smtClean="0"/>
              <a:t>F(n)=n</a:t>
            </a:r>
            <a:r>
              <a:rPr lang="pt-BR" baseline="30000" dirty="0" smtClean="0"/>
              <a:t>3 </a:t>
            </a:r>
            <a:r>
              <a:rPr lang="pt-BR" dirty="0" smtClean="0"/>
              <a:t>+ 500n + 1200	</a:t>
            </a:r>
            <a:r>
              <a:rPr lang="pt-BR" dirty="0" smtClean="0">
                <a:sym typeface="Wingdings" panose="05000000000000000000" pitchFamily="2" charset="2"/>
              </a:rPr>
              <a:t> </a:t>
            </a:r>
            <a:r>
              <a:rPr lang="pt-BR" dirty="0" smtClean="0"/>
              <a:t>F(n)= n</a:t>
            </a:r>
            <a:r>
              <a:rPr lang="pt-BR" baseline="30000" dirty="0" smtClean="0"/>
              <a:t>3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755576" y="4725144"/>
            <a:ext cx="75608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ym typeface="Wingdings" panose="05000000000000000000" pitchFamily="2" charset="2"/>
              </a:rPr>
              <a:t>OBS: Podemos excluir todos os termos menos importante das funções, e considerar apenas o que tiver maior grau, pois o mesmo poderá impactar  nos demais termos da função. </a:t>
            </a:r>
          </a:p>
        </p:txBody>
      </p:sp>
    </p:spTree>
    <p:extLst>
      <p:ext uri="{BB962C8B-B14F-4D97-AF65-F5344CB8AC3E}">
        <p14:creationId xmlns:p14="http://schemas.microsoft.com/office/powerpoint/2010/main" val="406042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algn="ctr"/>
            <a:r>
              <a:rPr lang="pt-BR" sz="2400" b="1" dirty="0"/>
              <a:t>Análise assintótica de algoritmos</a:t>
            </a:r>
            <a:endParaRPr lang="pt-BR" sz="2400" b="1" dirty="0" smtClean="0"/>
          </a:p>
          <a:p>
            <a:pPr algn="just"/>
            <a:r>
              <a:rPr lang="pt-BR" sz="2400" dirty="0"/>
              <a:t>G</a:t>
            </a:r>
            <a:r>
              <a:rPr lang="pt-BR" sz="2400" dirty="0" smtClean="0"/>
              <a:t>eralmente </a:t>
            </a:r>
            <a:r>
              <a:rPr lang="pt-BR" sz="2400" dirty="0"/>
              <a:t>baseada em uma descrição em </a:t>
            </a:r>
            <a:r>
              <a:rPr lang="pt-BR" sz="2400" dirty="0" err="1"/>
              <a:t>pseudo-código</a:t>
            </a:r>
            <a:r>
              <a:rPr lang="pt-BR" sz="2400" dirty="0"/>
              <a:t> (ao invés </a:t>
            </a:r>
            <a:r>
              <a:rPr lang="pt-BR" sz="2400" dirty="0" smtClean="0"/>
              <a:t>de código </a:t>
            </a:r>
            <a:r>
              <a:rPr lang="pt-BR" sz="2400" dirty="0"/>
              <a:t>fonte em determinada linguagem)</a:t>
            </a:r>
          </a:p>
          <a:p>
            <a:pPr algn="just"/>
            <a:r>
              <a:rPr lang="pt-BR" sz="2400" b="1" dirty="0">
                <a:solidFill>
                  <a:srgbClr val="FF0000"/>
                </a:solidFill>
              </a:rPr>
              <a:t>caracteriza a complexidade de tempo como uma função </a:t>
            </a:r>
            <a:r>
              <a:rPr lang="pt-BR" sz="2400" b="1" dirty="0" smtClean="0">
                <a:solidFill>
                  <a:srgbClr val="FF0000"/>
                </a:solidFill>
              </a:rPr>
              <a:t>do tamanho </a:t>
            </a:r>
            <a:r>
              <a:rPr lang="pt-BR" sz="2400" b="1" dirty="0">
                <a:solidFill>
                  <a:srgbClr val="FF0000"/>
                </a:solidFill>
              </a:rPr>
              <a:t>da entrada, </a:t>
            </a:r>
            <a:r>
              <a:rPr lang="pt-BR" sz="2400" b="1" dirty="0" smtClean="0">
                <a:solidFill>
                  <a:srgbClr val="FF0000"/>
                </a:solidFill>
              </a:rPr>
              <a:t>n</a:t>
            </a:r>
          </a:p>
          <a:p>
            <a:pPr algn="just"/>
            <a:r>
              <a:rPr lang="pt-BR" sz="2400" dirty="0" smtClean="0"/>
              <a:t> um </a:t>
            </a:r>
            <a:r>
              <a:rPr lang="pt-BR" sz="2400" dirty="0"/>
              <a:t>algoritmo </a:t>
            </a:r>
            <a:r>
              <a:rPr lang="pt-BR" sz="2400" dirty="0" err="1"/>
              <a:t>assintoticamente</a:t>
            </a:r>
            <a:r>
              <a:rPr lang="pt-BR" sz="2400" dirty="0"/>
              <a:t> mais </a:t>
            </a:r>
            <a:r>
              <a:rPr lang="pt-BR" sz="2400" dirty="0" smtClean="0"/>
              <a:t>eficiente </a:t>
            </a:r>
            <a:r>
              <a:rPr lang="pt-BR" sz="2400" dirty="0"/>
              <a:t>é a melhor escolha </a:t>
            </a:r>
            <a:r>
              <a:rPr lang="pt-BR" sz="2400" dirty="0" smtClean="0"/>
              <a:t>para todas </a:t>
            </a:r>
            <a:r>
              <a:rPr lang="pt-BR" sz="2400" dirty="0"/>
              <a:t>as entradas, exceto as de tamanho pequeno.</a:t>
            </a:r>
          </a:p>
          <a:p>
            <a:pPr algn="just"/>
            <a:r>
              <a:rPr lang="pt-BR" sz="2400" dirty="0"/>
              <a:t>permite analisar a complexidade de um algoritmo independente </a:t>
            </a:r>
            <a:r>
              <a:rPr lang="pt-BR" sz="2400" dirty="0" smtClean="0"/>
              <a:t>do sistema </a:t>
            </a:r>
            <a:r>
              <a:rPr lang="pt-BR" sz="2400" dirty="0"/>
              <a:t>computacional </a:t>
            </a:r>
            <a:r>
              <a:rPr lang="pt-BR" sz="2400" dirty="0" smtClean="0"/>
              <a:t>utilizado</a:t>
            </a:r>
          </a:p>
          <a:p>
            <a:pPr algn="just"/>
            <a:r>
              <a:rPr lang="pt-BR" sz="2400" dirty="0" smtClean="0"/>
              <a:t>Notações O  </a:t>
            </a:r>
            <a:r>
              <a:rPr lang="el-GR" sz="2400" dirty="0" smtClean="0"/>
              <a:t>Θ</a:t>
            </a:r>
            <a:r>
              <a:rPr lang="pt-BR" sz="2400" dirty="0" smtClean="0"/>
              <a:t>  </a:t>
            </a:r>
            <a:r>
              <a:rPr lang="el-GR" sz="2400" dirty="0" smtClean="0"/>
              <a:t>Ω</a:t>
            </a:r>
            <a:r>
              <a:rPr lang="pt-BR" sz="2400" dirty="0" smtClean="0"/>
              <a:t> </a:t>
            </a:r>
            <a:r>
              <a:rPr lang="el-GR" sz="2400" dirty="0" smtClean="0"/>
              <a:t>ω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06042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196752"/>
            <a:ext cx="8185185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ângulo 2"/>
          <p:cNvSpPr/>
          <p:nvPr/>
        </p:nvSpPr>
        <p:spPr>
          <a:xfrm>
            <a:off x="587833" y="4221088"/>
            <a:ext cx="80648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Valores das funções log n, n, n log n, n</a:t>
            </a:r>
            <a:r>
              <a:rPr lang="pt-BR" baseline="30000" dirty="0"/>
              <a:t>2</a:t>
            </a:r>
            <a:r>
              <a:rPr lang="pt-BR" dirty="0"/>
              <a:t> e n</a:t>
            </a:r>
            <a:r>
              <a:rPr lang="pt-BR" baseline="30000" dirty="0"/>
              <a:t>3</a:t>
            </a:r>
            <a:r>
              <a:rPr lang="pt-BR" dirty="0"/>
              <a:t> para n entre 100 e 1 milhão.</a:t>
            </a:r>
          </a:p>
          <a:p>
            <a:r>
              <a:rPr lang="pt-BR" dirty="0"/>
              <a:t>Cada função domina a anterior, e esse efeito aumenta com o valor de n. (Para simplificar</a:t>
            </a:r>
            <a:r>
              <a:rPr lang="pt-BR" dirty="0" smtClean="0"/>
              <a:t>, usamos </a:t>
            </a:r>
            <a:r>
              <a:rPr lang="pt-BR" dirty="0"/>
              <a:t>o logaritmo na base 10; o efeito é conceitualmente o mesmo se </a:t>
            </a:r>
            <a:r>
              <a:rPr lang="pt-BR" dirty="0" smtClean="0"/>
              <a:t>usarmos logaritmo </a:t>
            </a:r>
            <a:r>
              <a:rPr lang="pt-BR" dirty="0"/>
              <a:t>na base 2.)</a:t>
            </a:r>
          </a:p>
        </p:txBody>
      </p:sp>
    </p:spTree>
    <p:extLst>
      <p:ext uri="{BB962C8B-B14F-4D97-AF65-F5344CB8AC3E}">
        <p14:creationId xmlns:p14="http://schemas.microsoft.com/office/powerpoint/2010/main" val="406042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92696"/>
            <a:ext cx="7500510" cy="2712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212976"/>
            <a:ext cx="5599367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042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pt-BR" b="1" dirty="0"/>
              <a:t>Notações </a:t>
            </a:r>
            <a:r>
              <a:rPr lang="pt-BR" b="1" dirty="0" smtClean="0"/>
              <a:t>O, ou big O</a:t>
            </a:r>
          </a:p>
          <a:p>
            <a:r>
              <a:rPr lang="pt-BR" dirty="0" smtClean="0"/>
              <a:t>Ao analisarmos um algoritmo devemos analisar o pior caso do algoritmo, ou seja:</a:t>
            </a:r>
          </a:p>
          <a:p>
            <a:r>
              <a:rPr lang="pt-BR" dirty="0" smtClean="0"/>
              <a:t>Com o maior número de instruções a ser executado, pois isso garante que se tivermos uma grande quantidade de dados , saberemos  o quão péssimo  pode ser o pior caso de execução deste algoritmo .</a:t>
            </a:r>
          </a:p>
          <a:p>
            <a:r>
              <a:rPr lang="pt-BR" dirty="0" smtClean="0"/>
              <a:t>O custo do algoritmo está diretamente relacionada quantidade de instruções que o algoritmo vai executar com determinada entrada n para o pior caso.</a:t>
            </a:r>
          </a:p>
          <a:p>
            <a:r>
              <a:rPr lang="pt-BR" dirty="0" smtClean="0"/>
              <a:t>neste caso , a notação </a:t>
            </a:r>
            <a:r>
              <a:rPr lang="pt-BR" b="1" dirty="0" smtClean="0"/>
              <a:t>O</a:t>
            </a:r>
            <a:r>
              <a:rPr lang="pt-BR" dirty="0" smtClean="0"/>
              <a:t> diz que  </a:t>
            </a:r>
            <a:r>
              <a:rPr lang="pt-BR" b="1" dirty="0" smtClean="0"/>
              <a:t>custo do algoritmo</a:t>
            </a:r>
            <a:r>
              <a:rPr lang="pt-BR" dirty="0" smtClean="0"/>
              <a:t> é o seu </a:t>
            </a:r>
            <a:r>
              <a:rPr lang="pt-BR" b="1" dirty="0" smtClean="0"/>
              <a:t>limite superior</a:t>
            </a:r>
            <a:r>
              <a:rPr lang="pt-BR" dirty="0" smtClean="0"/>
              <a:t>.</a:t>
            </a:r>
          </a:p>
          <a:p>
            <a:r>
              <a:rPr lang="pt-BR" dirty="0" smtClean="0"/>
              <a:t>Custo do algoritmo &lt;= limite assintótico superior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582945" y="476672"/>
            <a:ext cx="45651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Notação assintótica: O</a:t>
            </a:r>
          </a:p>
        </p:txBody>
      </p:sp>
    </p:spTree>
    <p:extLst>
      <p:ext uri="{BB962C8B-B14F-4D97-AF65-F5344CB8AC3E}">
        <p14:creationId xmlns:p14="http://schemas.microsoft.com/office/powerpoint/2010/main" val="406042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Funções reduzidas		Notação  O</a:t>
            </a:r>
          </a:p>
          <a:p>
            <a:r>
              <a:rPr lang="pt-BR" dirty="0" smtClean="0"/>
              <a:t>F(n)=1			</a:t>
            </a:r>
            <a:r>
              <a:rPr lang="pt-BR" dirty="0" smtClean="0">
                <a:sym typeface="Wingdings" panose="05000000000000000000" pitchFamily="2" charset="2"/>
              </a:rPr>
              <a:t>		O(1)</a:t>
            </a:r>
            <a:endParaRPr lang="pt-BR" dirty="0" smtClean="0"/>
          </a:p>
          <a:p>
            <a:r>
              <a:rPr lang="pt-BR" dirty="0" smtClean="0"/>
              <a:t>F(n)=n			</a:t>
            </a:r>
            <a:r>
              <a:rPr lang="pt-BR" dirty="0" smtClean="0">
                <a:sym typeface="Wingdings" panose="05000000000000000000" pitchFamily="2" charset="2"/>
              </a:rPr>
              <a:t>		O(n)</a:t>
            </a:r>
            <a:endParaRPr lang="pt-BR" dirty="0" smtClean="0"/>
          </a:p>
          <a:p>
            <a:r>
              <a:rPr lang="pt-BR" dirty="0" smtClean="0"/>
              <a:t>F(n)= n</a:t>
            </a:r>
            <a:r>
              <a:rPr lang="pt-BR" baseline="30000" dirty="0" smtClean="0"/>
              <a:t>2			</a:t>
            </a:r>
            <a:r>
              <a:rPr lang="pt-BR" dirty="0" smtClean="0">
                <a:sym typeface="Wingdings" panose="05000000000000000000" pitchFamily="2" charset="2"/>
              </a:rPr>
              <a:t>		O(n</a:t>
            </a:r>
            <a:r>
              <a:rPr lang="pt-BR" baseline="30000" dirty="0" smtClean="0">
                <a:sym typeface="Wingdings" panose="05000000000000000000" pitchFamily="2" charset="2"/>
              </a:rPr>
              <a:t>2</a:t>
            </a:r>
            <a:r>
              <a:rPr lang="pt-BR" dirty="0" smtClean="0">
                <a:sym typeface="Wingdings" panose="05000000000000000000" pitchFamily="2" charset="2"/>
              </a:rPr>
              <a:t>)</a:t>
            </a:r>
          </a:p>
          <a:p>
            <a:r>
              <a:rPr lang="pt-BR" dirty="0" smtClean="0"/>
              <a:t>F(n)= n</a:t>
            </a:r>
            <a:r>
              <a:rPr lang="pt-BR" baseline="30000" dirty="0" smtClean="0"/>
              <a:t>3</a:t>
            </a:r>
            <a:r>
              <a:rPr lang="pt-BR" dirty="0" smtClean="0">
                <a:sym typeface="Wingdings" panose="05000000000000000000" pitchFamily="2" charset="2"/>
              </a:rPr>
              <a:t> 					O(</a:t>
            </a:r>
            <a:r>
              <a:rPr lang="pt-BR" dirty="0" smtClean="0"/>
              <a:t>n</a:t>
            </a:r>
            <a:r>
              <a:rPr lang="pt-BR" baseline="30000" dirty="0" smtClean="0"/>
              <a:t>3</a:t>
            </a:r>
            <a:r>
              <a:rPr lang="pt-BR" dirty="0" smtClean="0">
                <a:sym typeface="Wingdings" panose="05000000000000000000" pitchFamily="2" charset="2"/>
              </a:rPr>
              <a:t>)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582945" y="476672"/>
            <a:ext cx="45651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Notação assintótica: O</a:t>
            </a:r>
          </a:p>
        </p:txBody>
      </p:sp>
    </p:spTree>
    <p:extLst>
      <p:ext uri="{BB962C8B-B14F-4D97-AF65-F5344CB8AC3E}">
        <p14:creationId xmlns:p14="http://schemas.microsoft.com/office/powerpoint/2010/main" val="406042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98464"/>
            <a:ext cx="8403956" cy="4190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042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507288" cy="1612776"/>
          </a:xfrm>
        </p:spPr>
        <p:txBody>
          <a:bodyPr>
            <a:noAutofit/>
          </a:bodyPr>
          <a:lstStyle/>
          <a:p>
            <a:r>
              <a:rPr lang="pt-BR" sz="1600" dirty="0" smtClean="0"/>
              <a:t>Demonstre que 5x+3 =O(n)</a:t>
            </a:r>
          </a:p>
          <a:p>
            <a:r>
              <a:rPr lang="pt-BR" sz="1600" dirty="0" smtClean="0"/>
              <a:t>5n + 3 ≤ c * n</a:t>
            </a:r>
          </a:p>
          <a:p>
            <a:r>
              <a:rPr lang="pt-BR" sz="1600" dirty="0" smtClean="0"/>
              <a:t>3 ≤  -5n + (c *n)</a:t>
            </a:r>
          </a:p>
          <a:p>
            <a:r>
              <a:rPr lang="pt-BR" sz="1600" dirty="0"/>
              <a:t>3 ≤  </a:t>
            </a:r>
            <a:r>
              <a:rPr lang="pt-BR" sz="1600" dirty="0" smtClean="0"/>
              <a:t>n(c -5)</a:t>
            </a:r>
          </a:p>
          <a:p>
            <a:r>
              <a:rPr lang="pt-BR" sz="1600" dirty="0"/>
              <a:t>3 </a:t>
            </a:r>
            <a:r>
              <a:rPr lang="pt-BR" sz="1600" dirty="0" smtClean="0"/>
              <a:t>≤3n</a:t>
            </a:r>
          </a:p>
          <a:p>
            <a:r>
              <a:rPr lang="pt-BR" sz="1600" dirty="0" smtClean="0"/>
              <a:t>1 ≤n</a:t>
            </a:r>
          </a:p>
          <a:p>
            <a:r>
              <a:rPr lang="pt-BR" sz="1600" dirty="0" smtClean="0"/>
              <a:t>Considerando c=8 teremos </a:t>
            </a:r>
            <a:r>
              <a:rPr lang="pt-BR" sz="1600" dirty="0"/>
              <a:t>3 ≤  </a:t>
            </a:r>
            <a:r>
              <a:rPr lang="pt-BR" sz="1600" dirty="0" smtClean="0"/>
              <a:t>3n  logo  ∀ n</a:t>
            </a:r>
            <a:r>
              <a:rPr lang="pt-BR" sz="1600" dirty="0">
                <a:sym typeface="Wingdings" panose="05000000000000000000" pitchFamily="2" charset="2"/>
              </a:rPr>
              <a:t> ≥</a:t>
            </a:r>
            <a:r>
              <a:rPr lang="pt-BR" sz="1600" dirty="0"/>
              <a:t> </a:t>
            </a:r>
            <a:r>
              <a:rPr lang="pt-BR" sz="1600" dirty="0" smtClean="0"/>
              <a:t>1 =n</a:t>
            </a:r>
            <a:r>
              <a:rPr lang="pt-BR" sz="1600" baseline="-25000" dirty="0" smtClean="0"/>
              <a:t>0</a:t>
            </a:r>
          </a:p>
          <a:p>
            <a:endParaRPr lang="pt-BR" sz="1600" dirty="0"/>
          </a:p>
          <a:p>
            <a:endParaRPr lang="pt-BR" sz="16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645024"/>
            <a:ext cx="3076575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/>
          <p:cNvSpPr/>
          <p:nvPr/>
        </p:nvSpPr>
        <p:spPr>
          <a:xfrm>
            <a:off x="582945" y="476672"/>
            <a:ext cx="45651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Notação assintótica: O</a:t>
            </a:r>
          </a:p>
        </p:txBody>
      </p:sp>
    </p:spTree>
    <p:extLst>
      <p:ext uri="{BB962C8B-B14F-4D97-AF65-F5344CB8AC3E}">
        <p14:creationId xmlns:p14="http://schemas.microsoft.com/office/powerpoint/2010/main" val="406042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4784"/>
          </a:xfrm>
        </p:spPr>
        <p:txBody>
          <a:bodyPr>
            <a:normAutofit/>
          </a:bodyPr>
          <a:lstStyle/>
          <a:p>
            <a:r>
              <a:rPr lang="pt-BR" sz="2400" dirty="0"/>
              <a:t>complexidade </a:t>
            </a:r>
            <a:r>
              <a:rPr lang="pt-BR" sz="2400" dirty="0" smtClean="0"/>
              <a:t>linear: a </a:t>
            </a:r>
            <a:r>
              <a:rPr lang="pt-BR" sz="2400" dirty="0"/>
              <a:t>complexidade cresce linearmente com o tempo - quanto maior o número de entradas, maior a complexidade.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413373"/>
            <a:ext cx="6191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13" y="4221088"/>
            <a:ext cx="3580939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357" y="3942384"/>
            <a:ext cx="3518575" cy="1695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5"/>
          <p:cNvSpPr/>
          <p:nvPr/>
        </p:nvSpPr>
        <p:spPr>
          <a:xfrm>
            <a:off x="582945" y="476672"/>
            <a:ext cx="45651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Notação assintótica: O</a:t>
            </a:r>
          </a:p>
        </p:txBody>
      </p:sp>
    </p:spTree>
    <p:extLst>
      <p:ext uri="{BB962C8B-B14F-4D97-AF65-F5344CB8AC3E}">
        <p14:creationId xmlns:p14="http://schemas.microsoft.com/office/powerpoint/2010/main" val="406042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03648" y="1556792"/>
            <a:ext cx="6400800" cy="2232248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Aula 2</a:t>
            </a:r>
          </a:p>
          <a:p>
            <a:r>
              <a:rPr lang="pt-BR" dirty="0" smtClean="0"/>
              <a:t>Contando Instruções</a:t>
            </a:r>
          </a:p>
          <a:p>
            <a:r>
              <a:rPr lang="pt-BR" dirty="0" smtClean="0"/>
              <a:t>Analise assintótica</a:t>
            </a:r>
          </a:p>
          <a:p>
            <a:r>
              <a:rPr lang="pt-BR" dirty="0" smtClean="0"/>
              <a:t>Notação Big 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4827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/>
          <a:lstStyle/>
          <a:p>
            <a:r>
              <a:rPr lang="pt-BR" dirty="0"/>
              <a:t>complexidade </a:t>
            </a:r>
            <a:r>
              <a:rPr lang="pt-BR" dirty="0" smtClean="0"/>
              <a:t>quadrática </a:t>
            </a:r>
            <a:r>
              <a:rPr lang="pt-BR" dirty="0"/>
              <a:t>complexidade dobra o número de entradas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3012407"/>
            <a:ext cx="747479" cy="56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3895724"/>
            <a:ext cx="4381263" cy="21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847513"/>
            <a:ext cx="3128036" cy="2173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5"/>
          <p:cNvSpPr/>
          <p:nvPr/>
        </p:nvSpPr>
        <p:spPr>
          <a:xfrm>
            <a:off x="582945" y="476672"/>
            <a:ext cx="45651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Notação assintótica: O</a:t>
            </a:r>
          </a:p>
        </p:txBody>
      </p:sp>
    </p:spTree>
    <p:extLst>
      <p:ext uri="{BB962C8B-B14F-4D97-AF65-F5344CB8AC3E}">
        <p14:creationId xmlns:p14="http://schemas.microsoft.com/office/powerpoint/2010/main" val="406042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3"/>
          </a:xfrm>
        </p:spPr>
        <p:txBody>
          <a:bodyPr>
            <a:normAutofit/>
          </a:bodyPr>
          <a:lstStyle/>
          <a:p>
            <a:r>
              <a:rPr lang="pt-BR" sz="2400" dirty="0"/>
              <a:t>complexidade </a:t>
            </a:r>
            <a:r>
              <a:rPr lang="pt-BR" sz="2400" dirty="0" smtClean="0"/>
              <a:t>constante:</a:t>
            </a:r>
          </a:p>
          <a:p>
            <a:r>
              <a:rPr lang="pt-BR" sz="2400" dirty="0" smtClean="0"/>
              <a:t>Não </a:t>
            </a:r>
            <a:r>
              <a:rPr lang="pt-BR" sz="2400" dirty="0"/>
              <a:t>importa o tamanho da entrada, a complexidade permanece a mesma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248024"/>
            <a:ext cx="793194" cy="68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4293096"/>
            <a:ext cx="3528393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068960"/>
            <a:ext cx="2951981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5"/>
          <p:cNvSpPr/>
          <p:nvPr/>
        </p:nvSpPr>
        <p:spPr>
          <a:xfrm>
            <a:off x="582945" y="476672"/>
            <a:ext cx="45651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Notação assintótica: O</a:t>
            </a:r>
          </a:p>
        </p:txBody>
      </p:sp>
    </p:spTree>
    <p:extLst>
      <p:ext uri="{BB962C8B-B14F-4D97-AF65-F5344CB8AC3E}">
        <p14:creationId xmlns:p14="http://schemas.microsoft.com/office/powerpoint/2010/main" val="406042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6792"/>
          </a:xfrm>
        </p:spPr>
        <p:txBody>
          <a:bodyPr>
            <a:normAutofit/>
          </a:bodyPr>
          <a:lstStyle/>
          <a:p>
            <a:r>
              <a:rPr lang="pt-BR" sz="2400" dirty="0"/>
              <a:t>complexidade </a:t>
            </a:r>
            <a:r>
              <a:rPr lang="pt-BR" sz="2400" dirty="0" smtClean="0"/>
              <a:t>exponencial:</a:t>
            </a:r>
          </a:p>
          <a:p>
            <a:r>
              <a:rPr lang="pt-BR" sz="2400" dirty="0" smtClean="0"/>
              <a:t>Complexidade </a:t>
            </a:r>
            <a:r>
              <a:rPr lang="pt-BR" sz="2400" dirty="0"/>
              <a:t>dobra a cada adição ao conjunto de dados de </a:t>
            </a:r>
            <a:r>
              <a:rPr lang="pt-BR" sz="2400" dirty="0" smtClean="0"/>
              <a:t>entrada.</a:t>
            </a:r>
            <a:endParaRPr lang="pt-BR" sz="24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221088"/>
            <a:ext cx="4098880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038475"/>
            <a:ext cx="991190" cy="60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221088"/>
            <a:ext cx="3088754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5"/>
          <p:cNvSpPr/>
          <p:nvPr/>
        </p:nvSpPr>
        <p:spPr>
          <a:xfrm>
            <a:off x="582945" y="476672"/>
            <a:ext cx="45651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Notação assintótica: O</a:t>
            </a:r>
          </a:p>
        </p:txBody>
      </p:sp>
    </p:spTree>
    <p:extLst>
      <p:ext uri="{BB962C8B-B14F-4D97-AF65-F5344CB8AC3E}">
        <p14:creationId xmlns:p14="http://schemas.microsoft.com/office/powerpoint/2010/main" val="406042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68759"/>
          </a:xfrm>
        </p:spPr>
        <p:txBody>
          <a:bodyPr>
            <a:normAutofit/>
          </a:bodyPr>
          <a:lstStyle/>
          <a:p>
            <a:r>
              <a:rPr lang="pt-BR" sz="2400" dirty="0"/>
              <a:t>complexidade </a:t>
            </a:r>
            <a:r>
              <a:rPr lang="pt-BR" sz="2400" dirty="0" smtClean="0"/>
              <a:t>logarítmica:</a:t>
            </a:r>
          </a:p>
          <a:p>
            <a:r>
              <a:rPr lang="pt-BR" sz="2400" dirty="0" smtClean="0"/>
              <a:t>A </a:t>
            </a:r>
            <a:r>
              <a:rPr lang="pt-BR" sz="2400" dirty="0"/>
              <a:t>complexidade aumenta linearmente enquanto a entrada aumenta exponencialmente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104649"/>
            <a:ext cx="1066145" cy="54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624" y="4149080"/>
            <a:ext cx="2991328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807909"/>
            <a:ext cx="3539032" cy="2141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5"/>
          <p:cNvSpPr/>
          <p:nvPr/>
        </p:nvSpPr>
        <p:spPr>
          <a:xfrm>
            <a:off x="582945" y="476672"/>
            <a:ext cx="45651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Notação assintótica: O</a:t>
            </a:r>
          </a:p>
        </p:txBody>
      </p:sp>
    </p:spTree>
    <p:extLst>
      <p:ext uri="{BB962C8B-B14F-4D97-AF65-F5344CB8AC3E}">
        <p14:creationId xmlns:p14="http://schemas.microsoft.com/office/powerpoint/2010/main" val="406042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2195736" y="18864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b="1" dirty="0"/>
              <a:t>Lista de Exercícios N°1</a:t>
            </a:r>
          </a:p>
          <a:p>
            <a:pPr algn="ctr"/>
            <a:r>
              <a:rPr lang="pt-BR" dirty="0"/>
              <a:t>Análise Assintótica de algoritmos</a:t>
            </a:r>
          </a:p>
        </p:txBody>
      </p:sp>
      <p:sp>
        <p:nvSpPr>
          <p:cNvPr id="4" name="Retângulo 3"/>
          <p:cNvSpPr/>
          <p:nvPr/>
        </p:nvSpPr>
        <p:spPr>
          <a:xfrm>
            <a:off x="539552" y="980728"/>
            <a:ext cx="77048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pt-BR" sz="1400" dirty="0" smtClean="0"/>
              <a:t>Expresse </a:t>
            </a:r>
            <a:r>
              <a:rPr lang="pt-BR" sz="1400" dirty="0"/>
              <a:t>a função </a:t>
            </a:r>
            <a:r>
              <a:rPr lang="pt-BR" sz="1400" i="1" dirty="0"/>
              <a:t>n</a:t>
            </a:r>
            <a:r>
              <a:rPr lang="pt-BR" sz="1400" i="1" baseline="30000" dirty="0"/>
              <a:t>3</a:t>
            </a:r>
            <a:r>
              <a:rPr lang="pt-BR" sz="1400" i="1" dirty="0"/>
              <a:t>/1000 – 100n</a:t>
            </a:r>
            <a:r>
              <a:rPr lang="pt-BR" sz="1400" i="1" baseline="30000" dirty="0"/>
              <a:t>2</a:t>
            </a:r>
            <a:r>
              <a:rPr lang="pt-BR" sz="1400" i="1" dirty="0"/>
              <a:t> – 100n +3 </a:t>
            </a:r>
            <a:r>
              <a:rPr lang="pt-BR" sz="1400" dirty="0"/>
              <a:t>em termos da </a:t>
            </a:r>
            <a:r>
              <a:rPr lang="pt-BR" sz="1400" dirty="0" smtClean="0"/>
              <a:t>notação O</a:t>
            </a:r>
          </a:p>
          <a:p>
            <a:r>
              <a:rPr lang="pt-BR" sz="1400" dirty="0" smtClean="0"/>
              <a:t> </a:t>
            </a:r>
            <a:r>
              <a:rPr lang="pt-BR" sz="1400" b="1" dirty="0" smtClean="0">
                <a:solidFill>
                  <a:srgbClr val="FF0000"/>
                </a:solidFill>
              </a:rPr>
              <a:t>O(n</a:t>
            </a:r>
            <a:r>
              <a:rPr lang="pt-BR" sz="1400" b="1" baseline="30000" dirty="0" smtClean="0">
                <a:solidFill>
                  <a:srgbClr val="FF0000"/>
                </a:solidFill>
              </a:rPr>
              <a:t>3</a:t>
            </a:r>
            <a:r>
              <a:rPr lang="pt-BR" sz="1400" b="1" dirty="0" smtClean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AutoNum type="arabicPeriod"/>
            </a:pPr>
            <a:endParaRPr lang="pt-BR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68" y="1412776"/>
            <a:ext cx="46291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5"/>
          <p:cNvSpPr/>
          <p:nvPr/>
        </p:nvSpPr>
        <p:spPr>
          <a:xfrm>
            <a:off x="521668" y="2228670"/>
            <a:ext cx="79387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4. Dois </a:t>
            </a:r>
            <a:r>
              <a:rPr lang="pt-BR" dirty="0"/>
              <a:t>algoritmos A e B possuem complexidade n</a:t>
            </a:r>
            <a:r>
              <a:rPr lang="pt-BR" baseline="30000" dirty="0"/>
              <a:t>5</a:t>
            </a:r>
            <a:r>
              <a:rPr lang="pt-BR" dirty="0"/>
              <a:t> e 2</a:t>
            </a:r>
            <a:r>
              <a:rPr lang="pt-BR" baseline="30000" dirty="0"/>
              <a:t>n</a:t>
            </a:r>
            <a:r>
              <a:rPr lang="pt-BR" dirty="0"/>
              <a:t> respectivamente.</a:t>
            </a:r>
          </a:p>
          <a:p>
            <a:r>
              <a:rPr lang="pt-BR" dirty="0"/>
              <a:t>Você utilizaria o algoritmo B ao invés do A, em qual caso. Exemplifique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85569"/>
            <a:ext cx="7056784" cy="343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042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475656" y="764704"/>
            <a:ext cx="4056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7. Prove </a:t>
            </a:r>
            <a:r>
              <a:rPr lang="pt-BR" dirty="0"/>
              <a:t>que 2</a:t>
            </a:r>
            <a:r>
              <a:rPr lang="pt-BR" baseline="30000" dirty="0"/>
              <a:t>n</a:t>
            </a:r>
            <a:r>
              <a:rPr lang="pt-BR" dirty="0"/>
              <a:t> é O(3</a:t>
            </a:r>
            <a:r>
              <a:rPr lang="pt-BR" baseline="30000" dirty="0"/>
              <a:t>n</a:t>
            </a:r>
            <a:r>
              <a:rPr lang="pt-BR" dirty="0"/>
              <a:t>), mas 3n não é 2</a:t>
            </a:r>
            <a:r>
              <a:rPr lang="pt-BR" baseline="30000" dirty="0"/>
              <a:t>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149663"/>
            <a:ext cx="4310799" cy="2135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173779"/>
            <a:ext cx="2808312" cy="2474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719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11560" y="548680"/>
            <a:ext cx="3727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Contando instruções de um algoritmo</a:t>
            </a:r>
          </a:p>
        </p:txBody>
      </p:sp>
      <p:sp>
        <p:nvSpPr>
          <p:cNvPr id="5" name="Retângulo 4"/>
          <p:cNvSpPr/>
          <p:nvPr/>
        </p:nvSpPr>
        <p:spPr>
          <a:xfrm>
            <a:off x="4339055" y="126876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Considerando as instruções simples (Uma instrução que pode ser executada diretamente pela CPU ou próximo)</a:t>
            </a:r>
          </a:p>
        </p:txBody>
      </p:sp>
      <p:sp>
        <p:nvSpPr>
          <p:cNvPr id="6" name="Retângulo 5"/>
          <p:cNvSpPr/>
          <p:nvPr/>
        </p:nvSpPr>
        <p:spPr>
          <a:xfrm>
            <a:off x="395536" y="2106722"/>
            <a:ext cx="69127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1	</a:t>
            </a:r>
            <a:r>
              <a:rPr lang="pt-BR" b="1" dirty="0" err="1"/>
              <a:t>Int</a:t>
            </a:r>
            <a:r>
              <a:rPr lang="pt-BR" b="1" dirty="0"/>
              <a:t> </a:t>
            </a:r>
            <a:r>
              <a:rPr lang="pt-BR" b="1" dirty="0" smtClean="0"/>
              <a:t>M=A1[0];                                  -</a:t>
            </a:r>
            <a:r>
              <a:rPr lang="pt-BR" b="1" dirty="0" smtClean="0">
                <a:sym typeface="Wingdings" panose="05000000000000000000" pitchFamily="2" charset="2"/>
              </a:rPr>
              <a:t>1</a:t>
            </a:r>
            <a:endParaRPr lang="pt-BR" dirty="0"/>
          </a:p>
          <a:p>
            <a:r>
              <a:rPr lang="pt-BR" b="1" dirty="0"/>
              <a:t>2	For (i=0; i&lt;n; i</a:t>
            </a:r>
            <a:r>
              <a:rPr lang="pt-BR" b="1" dirty="0" smtClean="0"/>
              <a:t>++{                        </a:t>
            </a:r>
            <a:r>
              <a:rPr lang="pt-BR" b="1" dirty="0" smtClean="0">
                <a:sym typeface="Wingdings" panose="05000000000000000000" pitchFamily="2" charset="2"/>
              </a:rPr>
              <a:t> 1 +1 +n + n =2n+2= 2(n+1)</a:t>
            </a:r>
            <a:endParaRPr lang="pt-BR" dirty="0"/>
          </a:p>
          <a:p>
            <a:r>
              <a:rPr lang="pt-BR" b="1" dirty="0"/>
              <a:t>3		</a:t>
            </a:r>
            <a:r>
              <a:rPr lang="pt-BR" b="1" dirty="0" err="1"/>
              <a:t>If</a:t>
            </a:r>
            <a:r>
              <a:rPr lang="pt-BR" b="1" dirty="0"/>
              <a:t> (A[i] &gt;= M) </a:t>
            </a:r>
            <a:r>
              <a:rPr lang="pt-BR" b="1" dirty="0" smtClean="0"/>
              <a:t>{           </a:t>
            </a:r>
            <a:r>
              <a:rPr lang="pt-BR" b="1" dirty="0" smtClean="0">
                <a:sym typeface="Wingdings" panose="05000000000000000000" pitchFamily="2" charset="2"/>
              </a:rPr>
              <a:t> n</a:t>
            </a:r>
            <a:endParaRPr lang="pt-BR" dirty="0"/>
          </a:p>
          <a:p>
            <a:r>
              <a:rPr lang="pt-BR" b="1" dirty="0"/>
              <a:t>4		M=A[i</a:t>
            </a:r>
            <a:r>
              <a:rPr lang="pt-BR" b="1" dirty="0" smtClean="0"/>
              <a:t>]                       </a:t>
            </a:r>
            <a:r>
              <a:rPr lang="pt-BR" b="1" dirty="0" smtClean="0">
                <a:sym typeface="Wingdings" panose="05000000000000000000" pitchFamily="2" charset="2"/>
              </a:rPr>
              <a:t>  n</a:t>
            </a:r>
            <a:endParaRPr lang="pt-BR" dirty="0"/>
          </a:p>
          <a:p>
            <a:r>
              <a:rPr lang="pt-BR" b="1" dirty="0"/>
              <a:t>5		}</a:t>
            </a:r>
            <a:endParaRPr lang="pt-BR" dirty="0"/>
          </a:p>
          <a:p>
            <a:pPr marL="342900" indent="-342900">
              <a:buAutoNum type="arabicPlain" startAt="6"/>
            </a:pPr>
            <a:r>
              <a:rPr lang="pt-BR" b="1" dirty="0" smtClean="0"/>
              <a:t>}</a:t>
            </a:r>
          </a:p>
          <a:p>
            <a:pPr marL="342900" indent="-342900">
              <a:buFontTx/>
              <a:buAutoNum type="arabicPlain" startAt="6"/>
            </a:pPr>
            <a:r>
              <a:rPr lang="pt-BR" dirty="0" smtClean="0"/>
              <a:t>A1=[1,2,3,4]                                           f(n)=  </a:t>
            </a:r>
            <a:r>
              <a:rPr lang="pt-BR" b="1" dirty="0" smtClean="0"/>
              <a:t>3 + 4n</a:t>
            </a:r>
            <a:r>
              <a:rPr lang="pt-BR" dirty="0" smtClean="0"/>
              <a:t>     </a:t>
            </a:r>
          </a:p>
          <a:p>
            <a:pPr marL="342900" indent="-342900">
              <a:buAutoNum type="arabicPlain" startAt="6"/>
            </a:pP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251521" y="4415046"/>
            <a:ext cx="865953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Linha 1, uma Instrução  </a:t>
            </a:r>
            <a:r>
              <a:rPr lang="pt-BR" b="1" dirty="0"/>
              <a:t>M=A[0]</a:t>
            </a:r>
            <a:endParaRPr lang="pt-BR" dirty="0"/>
          </a:p>
          <a:p>
            <a:r>
              <a:rPr lang="pt-BR" dirty="0"/>
              <a:t>Linha 2: 2 Instruções , o comando precisa ser inicializado: 1 Instrução</a:t>
            </a:r>
            <a:r>
              <a:rPr lang="pt-BR" b="1" dirty="0"/>
              <a:t> (i=0)</a:t>
            </a:r>
            <a:r>
              <a:rPr lang="pt-BR" dirty="0"/>
              <a:t>; Mesmo que o </a:t>
            </a:r>
            <a:r>
              <a:rPr lang="pt-BR" dirty="0" smtClean="0"/>
              <a:t>vetor tenha </a:t>
            </a:r>
            <a:r>
              <a:rPr lang="pt-BR" dirty="0"/>
              <a:t>tamanho zero, ao menos uma comparação será executada (i&lt;n), o que custa   mais uma instrução;</a:t>
            </a:r>
          </a:p>
          <a:p>
            <a:r>
              <a:rPr lang="pt-BR" dirty="0"/>
              <a:t>Temos 2n de instruções, pois precisamos executar uma instrução de incremento  </a:t>
            </a:r>
            <a:r>
              <a:rPr lang="pt-BR" b="1" dirty="0"/>
              <a:t>(i++) </a:t>
            </a:r>
            <a:r>
              <a:rPr lang="pt-BR" dirty="0"/>
              <a:t>e mais uma de comparação  para verificar se vamos continuar no laço </a:t>
            </a:r>
            <a:r>
              <a:rPr lang="pt-BR" b="1" dirty="0"/>
              <a:t>(I&lt;n).</a:t>
            </a:r>
            <a:endParaRPr lang="pt-BR" dirty="0"/>
          </a:p>
          <a:p>
            <a:r>
              <a:rPr lang="pt-BR" b="1" dirty="0"/>
              <a:t> </a:t>
            </a:r>
            <a:r>
              <a:rPr lang="pt-BR" dirty="0"/>
              <a:t>O laço for será executado </a:t>
            </a:r>
            <a:r>
              <a:rPr lang="pt-BR" b="1" dirty="0"/>
              <a:t>“n”</a:t>
            </a:r>
            <a:r>
              <a:rPr lang="pt-BR" dirty="0"/>
              <a:t> vezes. Assim  duas  instruções também serão executadas “n” vezes... </a:t>
            </a:r>
            <a:r>
              <a:rPr lang="pt-BR" b="1" dirty="0"/>
              <a:t>2n </a:t>
            </a:r>
            <a:r>
              <a:rPr lang="pt-BR" dirty="0"/>
              <a:t> </a:t>
            </a:r>
          </a:p>
          <a:p>
            <a:r>
              <a:rPr lang="pt-BR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896323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23528" y="889844"/>
            <a:ext cx="85689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Custo dominante  no pior caso do algoritmo</a:t>
            </a:r>
          </a:p>
          <a:p>
            <a:endParaRPr lang="pt-BR" dirty="0" smtClean="0"/>
          </a:p>
          <a:p>
            <a:r>
              <a:rPr lang="pt-BR" dirty="0" smtClean="0"/>
              <a:t>Teremos que o algoritmo precisa executar   3+2n instruções:</a:t>
            </a:r>
          </a:p>
          <a:p>
            <a:r>
              <a:rPr lang="pt-BR" dirty="0" smtClean="0"/>
              <a:t>	- 3 instruções antes de iniciar o laço </a:t>
            </a:r>
            <a:r>
              <a:rPr lang="pt-BR" b="1" dirty="0" smtClean="0"/>
              <a:t>for</a:t>
            </a:r>
          </a:p>
          <a:p>
            <a:r>
              <a:rPr lang="pt-BR" dirty="0" smtClean="0"/>
              <a:t>	- 2 instruções ao final de cada laço for, o qual é executado </a:t>
            </a:r>
            <a:r>
              <a:rPr lang="pt-BR" b="1" dirty="0" smtClean="0"/>
              <a:t>n</a:t>
            </a:r>
            <a:r>
              <a:rPr lang="pt-BR" dirty="0" smtClean="0"/>
              <a:t> vezes</a:t>
            </a:r>
          </a:p>
          <a:p>
            <a:r>
              <a:rPr lang="pt-BR" dirty="0" smtClean="0"/>
              <a:t>- Assim, considerando um laço vazio, podemos definir uma função matemática que representa o custo do algoritmo em relação ao tamanho do vetor de entrada  f(n)=2n+3.</a:t>
            </a:r>
          </a:p>
          <a:p>
            <a:endParaRPr lang="pt-BR" b="1" dirty="0" smtClean="0"/>
          </a:p>
          <a:p>
            <a:r>
              <a:rPr lang="pt-BR" b="1" dirty="0" smtClean="0"/>
              <a:t>Contando as instruções restantes do for:</a:t>
            </a:r>
            <a:endParaRPr lang="pt-BR" dirty="0" smtClean="0"/>
          </a:p>
          <a:p>
            <a:r>
              <a:rPr lang="pt-BR" dirty="0" smtClean="0"/>
              <a:t>- O comando </a:t>
            </a:r>
            <a:r>
              <a:rPr lang="pt-BR" dirty="0" err="1" smtClean="0"/>
              <a:t>If</a:t>
            </a:r>
            <a:r>
              <a:rPr lang="pt-BR" dirty="0" smtClean="0"/>
              <a:t> :  </a:t>
            </a:r>
            <a:r>
              <a:rPr lang="pt-BR" b="1" dirty="0" smtClean="0"/>
              <a:t>uma</a:t>
            </a:r>
            <a:r>
              <a:rPr lang="pt-BR" dirty="0" smtClean="0"/>
              <a:t> instrução ao acessar o valor e a sua comparação </a:t>
            </a:r>
            <a:r>
              <a:rPr lang="pt-BR" b="1" dirty="0" smtClean="0"/>
              <a:t>(A[i] &gt;=M)</a:t>
            </a:r>
            <a:endParaRPr lang="pt-BR" dirty="0" smtClean="0"/>
          </a:p>
          <a:p>
            <a:r>
              <a:rPr lang="pt-BR" dirty="0" smtClean="0"/>
              <a:t>- Dentro do </a:t>
            </a:r>
            <a:r>
              <a:rPr lang="pt-BR" dirty="0" err="1" smtClean="0"/>
              <a:t>If</a:t>
            </a:r>
            <a:r>
              <a:rPr lang="pt-BR" dirty="0" smtClean="0"/>
              <a:t>:  </a:t>
            </a:r>
            <a:r>
              <a:rPr lang="pt-BR" b="1" dirty="0" smtClean="0"/>
              <a:t>uma</a:t>
            </a:r>
            <a:r>
              <a:rPr lang="pt-BR" dirty="0" smtClean="0"/>
              <a:t> instrução, acessar o valor do vetor  e o atribui a outra variável </a:t>
            </a:r>
            <a:r>
              <a:rPr lang="pt-BR" b="1" dirty="0" smtClean="0"/>
              <a:t> M= A[i]</a:t>
            </a:r>
            <a:r>
              <a:rPr lang="pt-BR" dirty="0" smtClean="0"/>
              <a:t>, porém , sua execução depende do resultado da comparação feita pelo IF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0426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23528" y="134630"/>
            <a:ext cx="83529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Custo dominante  ou pior caso do algoritmo</a:t>
            </a:r>
          </a:p>
          <a:p>
            <a:r>
              <a:rPr lang="pt-BR" dirty="0"/>
              <a:t>- Antes bastava saber o tamanho do vetor n, para definir a função de custo f(n).</a:t>
            </a:r>
          </a:p>
          <a:p>
            <a:r>
              <a:rPr lang="pt-BR" dirty="0"/>
              <a:t>Agora temos que considerar também o conteúdo do vetor.</a:t>
            </a:r>
          </a:p>
          <a:p>
            <a:r>
              <a:rPr lang="pt-BR" dirty="0"/>
              <a:t>- Exemplo: </a:t>
            </a:r>
          </a:p>
          <a:p>
            <a:r>
              <a:rPr lang="pt-BR" dirty="0"/>
              <a:t>	A1=[1,2,3,4]</a:t>
            </a:r>
          </a:p>
          <a:p>
            <a:r>
              <a:rPr lang="pt-BR" dirty="0"/>
              <a:t>	A2=[4,3,2,1]</a:t>
            </a:r>
          </a:p>
          <a:p>
            <a:r>
              <a:rPr lang="pt-BR" dirty="0"/>
              <a:t>	- Com o vetor A1, teremos mais instruções. O comando IF é sempre verdadeiro</a:t>
            </a:r>
          </a:p>
          <a:p>
            <a:r>
              <a:rPr lang="pt-BR" dirty="0"/>
              <a:t>	- Com o vetor A2, atribuição nunca será executada, pois o comando </a:t>
            </a:r>
            <a:r>
              <a:rPr lang="pt-BR" dirty="0" err="1"/>
              <a:t>If</a:t>
            </a:r>
            <a:r>
              <a:rPr lang="pt-BR" dirty="0"/>
              <a:t> é sempre falso.</a:t>
            </a:r>
          </a:p>
        </p:txBody>
      </p:sp>
      <p:sp>
        <p:nvSpPr>
          <p:cNvPr id="3" name="Retângulo 2"/>
          <p:cNvSpPr/>
          <p:nvPr/>
        </p:nvSpPr>
        <p:spPr>
          <a:xfrm>
            <a:off x="395536" y="3125867"/>
            <a:ext cx="79208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Considerando o pior caso possível , teremos o maior número de instruções executadas.</a:t>
            </a:r>
          </a:p>
          <a:p>
            <a:r>
              <a:rPr lang="pt-BR" dirty="0"/>
              <a:t>Para isso o vetor tem que ter valores crescentes, então o valor de M, sempre será  substituído.</a:t>
            </a:r>
          </a:p>
          <a:p>
            <a:r>
              <a:rPr lang="pt-BR" dirty="0"/>
              <a:t>O laço </a:t>
            </a:r>
            <a:r>
              <a:rPr lang="pt-BR" b="1" dirty="0"/>
              <a:t>for</a:t>
            </a:r>
            <a:r>
              <a:rPr lang="pt-BR" dirty="0"/>
              <a:t> sempre executa as </a:t>
            </a:r>
            <a:r>
              <a:rPr lang="pt-BR" b="1" dirty="0"/>
              <a:t>2</a:t>
            </a:r>
            <a:r>
              <a:rPr lang="pt-BR" dirty="0"/>
              <a:t> instruções que estão dentro dele</a:t>
            </a:r>
          </a:p>
          <a:p>
            <a:r>
              <a:rPr lang="pt-BR" dirty="0"/>
              <a:t>Assim, a função custo do algoritmo será:</a:t>
            </a:r>
          </a:p>
          <a:p>
            <a:r>
              <a:rPr lang="pt-BR" dirty="0"/>
              <a:t>  F(n)= 3  +2n +2n </a:t>
            </a:r>
            <a:r>
              <a:rPr lang="pt-BR" dirty="0">
                <a:sym typeface="Wingdings"/>
              </a:rPr>
              <a:t></a:t>
            </a:r>
            <a:r>
              <a:rPr lang="pt-BR" dirty="0"/>
              <a:t> f(n)= 3 +4n</a:t>
            </a:r>
          </a:p>
        </p:txBody>
      </p:sp>
      <p:sp>
        <p:nvSpPr>
          <p:cNvPr id="4" name="Retângulo 3"/>
          <p:cNvSpPr/>
          <p:nvPr/>
        </p:nvSpPr>
        <p:spPr>
          <a:xfrm>
            <a:off x="395536" y="5301208"/>
            <a:ext cx="79208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Essa função representa o custo do algoritmo em relação ao tamanho do vetor n de entrada no pior caso.</a:t>
            </a:r>
          </a:p>
          <a:p>
            <a:r>
              <a:rPr lang="pt-BR" dirty="0"/>
              <a:t>Essa  é a </a:t>
            </a:r>
            <a:r>
              <a:rPr lang="pt-BR" b="1" dirty="0"/>
              <a:t>função de complexidade de tempo</a:t>
            </a:r>
            <a:r>
              <a:rPr lang="pt-BR" dirty="0"/>
              <a:t>. Ela nós dá uma ideia do </a:t>
            </a:r>
            <a:r>
              <a:rPr lang="pt-BR" b="1" dirty="0"/>
              <a:t>custo de execução do algoritmo</a:t>
            </a:r>
            <a:r>
              <a:rPr lang="pt-BR" dirty="0"/>
              <a:t> para um problema de tamanho </a:t>
            </a:r>
            <a:r>
              <a:rPr lang="pt-BR" b="1" dirty="0"/>
              <a:t>n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0426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55576" y="1443841"/>
            <a:ext cx="7776864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Comportamento Assintótico</a:t>
            </a:r>
          </a:p>
          <a:p>
            <a:r>
              <a:rPr lang="pt-BR" sz="2000" b="1" dirty="0"/>
              <a:t>Dúvida</a:t>
            </a:r>
          </a:p>
          <a:p>
            <a:r>
              <a:rPr lang="pt-BR" dirty="0"/>
              <a:t>Será que todos os</a:t>
            </a:r>
            <a:r>
              <a:rPr lang="pt-BR" b="1" dirty="0"/>
              <a:t> termos da função f são necessários para termos uma noção do custo</a:t>
            </a:r>
            <a:r>
              <a:rPr lang="pt-BR" dirty="0"/>
              <a:t>?</a:t>
            </a:r>
          </a:p>
          <a:p>
            <a:r>
              <a:rPr lang="pt-BR" dirty="0"/>
              <a:t>-Nem todos os termos são necessários . </a:t>
            </a:r>
          </a:p>
          <a:p>
            <a:r>
              <a:rPr lang="pt-BR" dirty="0"/>
              <a:t>-Podemos descartar certos termos na função e manter apenas os que nos dizem o que acontece com a função quando o tamanho dos dados de entrada n cresce muito.</a:t>
            </a:r>
          </a:p>
          <a:p>
            <a:r>
              <a:rPr lang="pt-BR" dirty="0"/>
              <a:t>- Se um algoritmo é mais rápido do que o outro para um grande conjunto de dados de entrada, é muito provável que ele continue sendo também mais rápido em conjunto de dados menor.</a:t>
            </a:r>
          </a:p>
        </p:txBody>
      </p:sp>
    </p:spTree>
    <p:extLst>
      <p:ext uri="{BB962C8B-B14F-4D97-AF65-F5344CB8AC3E}">
        <p14:creationId xmlns:p14="http://schemas.microsoft.com/office/powerpoint/2010/main" val="4060426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pt-BR" sz="2400" b="1" dirty="0" smtClean="0"/>
              <a:t>Análise assintótica</a:t>
            </a:r>
            <a:r>
              <a:rPr lang="pt-BR" sz="2400" dirty="0" smtClean="0"/>
              <a:t>: Em analise de algoritmo, </a:t>
            </a:r>
            <a:r>
              <a:rPr lang="pt-BR" sz="2400" dirty="0"/>
              <a:t>é</a:t>
            </a:r>
            <a:r>
              <a:rPr lang="pt-BR" sz="2400" dirty="0" smtClean="0"/>
              <a:t> um método de descrever o comportamento de limites .</a:t>
            </a:r>
          </a:p>
          <a:p>
            <a:pPr algn="just"/>
            <a:r>
              <a:rPr lang="pt-BR" sz="2400" dirty="0" smtClean="0"/>
              <a:t>O que tem haver entre limite com analise de algoritmo? Procuramos saber como uma  função de complexidade  de tempo se comporta quando  n tende a infinito.</a:t>
            </a:r>
          </a:p>
          <a:p>
            <a:pPr algn="just"/>
            <a:r>
              <a:rPr lang="pt-BR" sz="2400" dirty="0" smtClean="0"/>
              <a:t>Se o algoritmo processa uma pequena quantidade de dados  isso é uma informação especifica, mas processa uma grande quantidade de dados tendendo ao infinito, essa complexidade de tempo pode se alterar</a:t>
            </a:r>
          </a:p>
          <a:p>
            <a:pPr algn="just"/>
            <a:endParaRPr lang="pt-BR" sz="2400" dirty="0"/>
          </a:p>
        </p:txBody>
      </p:sp>
      <p:sp>
        <p:nvSpPr>
          <p:cNvPr id="3" name="Retângulo 2"/>
          <p:cNvSpPr/>
          <p:nvPr/>
        </p:nvSpPr>
        <p:spPr>
          <a:xfrm>
            <a:off x="899592" y="764704"/>
            <a:ext cx="31683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Análise assintótica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060426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971600" y="1470272"/>
            <a:ext cx="777686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Exemplo: um algoritmo pode consumir 200n unidades de tempo no melhor caso e 10n</a:t>
            </a:r>
            <a:r>
              <a:rPr lang="pt-BR" baseline="30000" dirty="0" smtClean="0"/>
              <a:t>2</a:t>
            </a:r>
            <a:r>
              <a:rPr lang="pt-BR" dirty="0" smtClean="0"/>
              <a:t> + 100n unidades no pior. (À primeira vista, pode parecer que há algo errado com esse exemplo pois 200n é maior que 10n</a:t>
            </a:r>
            <a:r>
              <a:rPr lang="pt-BR" baseline="30000" dirty="0" smtClean="0"/>
              <a:t>2</a:t>
            </a:r>
            <a:r>
              <a:rPr lang="pt-BR" dirty="0" smtClean="0"/>
              <a:t> + 100n para valores pequenos de n.</a:t>
            </a:r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 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Isso chama a atenção para um detalhe importante: só estamos interessados nos valores grandes de n.)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144408"/>
              </p:ext>
            </p:extLst>
          </p:nvPr>
        </p:nvGraphicFramePr>
        <p:xfrm>
          <a:off x="1907704" y="2636912"/>
          <a:ext cx="6192689" cy="12241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37965"/>
                <a:gridCol w="1238681"/>
                <a:gridCol w="1238681"/>
                <a:gridCol w="1238681"/>
                <a:gridCol w="1238681"/>
              </a:tblGrid>
              <a:tr h="4080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Valores de n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2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20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80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200n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400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800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2000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4000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80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10n</a:t>
                      </a:r>
                      <a:r>
                        <a:rPr lang="pt-BR" sz="1100" baseline="30000">
                          <a:effectLst/>
                        </a:rPr>
                        <a:t>2</a:t>
                      </a:r>
                      <a:r>
                        <a:rPr lang="pt-BR" sz="1100">
                          <a:effectLst/>
                        </a:rPr>
                        <a:t>+100n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240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560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2000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6000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42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880120"/>
            <a:ext cx="8229600" cy="4925144"/>
          </a:xfrm>
        </p:spPr>
        <p:txBody>
          <a:bodyPr>
            <a:normAutofit/>
          </a:bodyPr>
          <a:lstStyle/>
          <a:p>
            <a:r>
              <a:rPr lang="pt-BR" sz="2000" dirty="0" smtClean="0"/>
              <a:t>Comportamento assintótico:</a:t>
            </a:r>
          </a:p>
          <a:p>
            <a:r>
              <a:rPr lang="pt-BR" sz="2000" dirty="0" smtClean="0"/>
              <a:t>Descartamos os termos constantes  menos significativos e matemos apenas o que cresce mais rápido à medida que o n é maior.</a:t>
            </a:r>
          </a:p>
          <a:p>
            <a:r>
              <a:rPr lang="pt-BR" sz="2000" dirty="0" smtClean="0"/>
              <a:t>Exemplo: Considere  a 4n+3</a:t>
            </a:r>
          </a:p>
          <a:p>
            <a:r>
              <a:rPr lang="pt-BR" sz="2000" dirty="0" smtClean="0"/>
              <a:t>1º redução</a:t>
            </a:r>
          </a:p>
          <a:p>
            <a:r>
              <a:rPr lang="pt-BR" sz="2000" dirty="0"/>
              <a:t>- O termo </a:t>
            </a:r>
            <a:r>
              <a:rPr lang="pt-BR" sz="2000" b="1" dirty="0"/>
              <a:t>3</a:t>
            </a:r>
            <a:r>
              <a:rPr lang="pt-BR" sz="2000" dirty="0"/>
              <a:t> é uma constante de inicialização, não se altera a medida que o n aumenta.</a:t>
            </a:r>
          </a:p>
          <a:p>
            <a:r>
              <a:rPr lang="pt-BR" sz="2000" dirty="0" smtClean="0"/>
              <a:t>4n+3</a:t>
            </a:r>
            <a:r>
              <a:rPr lang="pt-BR" sz="2000" dirty="0" smtClean="0">
                <a:sym typeface="Wingdings" panose="05000000000000000000" pitchFamily="2" charset="2"/>
              </a:rPr>
              <a:t> 4n </a:t>
            </a:r>
          </a:p>
          <a:p>
            <a:endParaRPr lang="pt-BR" sz="2000" dirty="0" smtClean="0">
              <a:sym typeface="Wingdings" panose="05000000000000000000" pitchFamily="2" charset="2"/>
            </a:endParaRPr>
          </a:p>
          <a:p>
            <a:endParaRPr lang="pt-BR" sz="2000" dirty="0" smtClean="0">
              <a:sym typeface="Wingdings" panose="05000000000000000000" pitchFamily="2" charset="2"/>
            </a:endParaRPr>
          </a:p>
          <a:p>
            <a:endParaRPr lang="pt-BR" sz="1900" dirty="0" smtClean="0">
              <a:sym typeface="Wingdings" panose="05000000000000000000" pitchFamily="2" charset="2"/>
            </a:endParaRPr>
          </a:p>
          <a:p>
            <a:endParaRPr lang="pt-BR" sz="1900" dirty="0" smtClean="0">
              <a:sym typeface="Wingdings" panose="05000000000000000000" pitchFamily="2" charset="2"/>
            </a:endParaRPr>
          </a:p>
          <a:p>
            <a:endParaRPr lang="pt-BR" sz="1900" dirty="0" smtClean="0">
              <a:sym typeface="Wingdings" panose="05000000000000000000" pitchFamily="2" charset="2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042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</TotalTime>
  <Words>1143</Words>
  <Application>Microsoft Office PowerPoint</Application>
  <PresentationFormat>Apresentação na tela (4:3)</PresentationFormat>
  <Paragraphs>165</Paragraphs>
  <Slides>25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PROFESSOR</dc:creator>
  <cp:lastModifiedBy>PROFESSOR</cp:lastModifiedBy>
  <cp:revision>23</cp:revision>
  <dcterms:created xsi:type="dcterms:W3CDTF">2021-08-03T20:55:16Z</dcterms:created>
  <dcterms:modified xsi:type="dcterms:W3CDTF">2022-05-03T21:13:20Z</dcterms:modified>
</cp:coreProperties>
</file>