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0" r:id="rId23"/>
    <p:sldId id="291" r:id="rId24"/>
    <p:sldId id="292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87" r:id="rId35"/>
    <p:sldId id="288" r:id="rId36"/>
    <p:sldId id="289" r:id="rId37"/>
    <p:sldId id="285" r:id="rId38"/>
    <p:sldId id="293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D3258-4C9D-4326-994C-AE2D3545E4FE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9257E-0330-4F94-9CE5-06E58DB9C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5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9257E-0330-4F94-9CE5-06E58DB9CF8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55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9257E-0330-4F94-9CE5-06E58DB9CF8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63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9257E-0330-4F94-9CE5-06E58DB9CF8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26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9257E-0330-4F94-9CE5-06E58DB9CF8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9257E-0330-4F94-9CE5-06E58DB9CF8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13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9257E-0330-4F94-9CE5-06E58DB9CF8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40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65E-BB47-4C5F-ABB3-27194724F4A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0EF-6AD6-4242-B50E-265021618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0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65E-BB47-4C5F-ABB3-27194724F4A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0EF-6AD6-4242-B50E-265021618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65E-BB47-4C5F-ABB3-27194724F4A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0EF-6AD6-4242-B50E-265021618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63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65E-BB47-4C5F-ABB3-27194724F4A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0EF-6AD6-4242-B50E-265021618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12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65E-BB47-4C5F-ABB3-27194724F4A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0EF-6AD6-4242-B50E-265021618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65E-BB47-4C5F-ABB3-27194724F4A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0EF-6AD6-4242-B50E-265021618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96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65E-BB47-4C5F-ABB3-27194724F4A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0EF-6AD6-4242-B50E-265021618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9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65E-BB47-4C5F-ABB3-27194724F4A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0EF-6AD6-4242-B50E-265021618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09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65E-BB47-4C5F-ABB3-27194724F4A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0EF-6AD6-4242-B50E-265021618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3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65E-BB47-4C5F-ABB3-27194724F4A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0EF-6AD6-4242-B50E-265021618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38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65E-BB47-4C5F-ABB3-27194724F4A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C0EF-6AD6-4242-B50E-265021618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73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D65E-BB47-4C5F-ABB3-27194724F4A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C0EF-6AD6-4242-B50E-265021618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42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pt-BR" dirty="0" smtClean="0"/>
              <a:t>Algoritmo Estrutura de Dados 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1752600"/>
          </a:xfrm>
        </p:spPr>
        <p:txBody>
          <a:bodyPr/>
          <a:lstStyle/>
          <a:p>
            <a:r>
              <a:rPr lang="pt-BR" dirty="0" smtClean="0"/>
              <a:t>Noção assintótica Θ </a:t>
            </a:r>
            <a:r>
              <a:rPr lang="el-GR" b="1" dirty="0" smtClean="0"/>
              <a:t>Ω</a:t>
            </a:r>
            <a:r>
              <a:rPr lang="pt-BR" dirty="0" smtClean="0"/>
              <a:t> </a:t>
            </a:r>
          </a:p>
          <a:p>
            <a:r>
              <a:rPr lang="pt-BR" dirty="0" smtClean="0"/>
              <a:t>Aula III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15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860519"/>
            <a:ext cx="7900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Da mesma forma, também é correto afirmar que </a:t>
            </a:r>
            <a:r>
              <a:rPr lang="pt-BR" b="1" dirty="0">
                <a:solidFill>
                  <a:srgbClr val="FF0000"/>
                </a:solidFill>
              </a:rPr>
              <a:t>5n</a:t>
            </a:r>
            <a:r>
              <a:rPr lang="pt-BR" b="1" baseline="30000" dirty="0">
                <a:solidFill>
                  <a:srgbClr val="FF0000"/>
                </a:solidFill>
              </a:rPr>
              <a:t>2</a:t>
            </a:r>
            <a:r>
              <a:rPr lang="pt-BR" b="1" dirty="0">
                <a:solidFill>
                  <a:srgbClr val="FF0000"/>
                </a:solidFill>
              </a:rPr>
              <a:t>-n-3</a:t>
            </a:r>
            <a:r>
              <a:rPr lang="pt-BR" dirty="0"/>
              <a:t> é </a:t>
            </a:r>
            <a:r>
              <a:rPr lang="pt-BR" b="1" dirty="0">
                <a:solidFill>
                  <a:srgbClr val="0070C0"/>
                </a:solidFill>
              </a:rPr>
              <a:t>Ω(n</a:t>
            </a:r>
            <a:r>
              <a:rPr lang="pt-BR" b="1" dirty="0"/>
              <a:t>)</a:t>
            </a:r>
            <a:r>
              <a:rPr lang="pt-BR" dirty="0"/>
              <a:t>, pois a função </a:t>
            </a:r>
            <a:r>
              <a:rPr lang="pt-BR" b="1" dirty="0" smtClean="0">
                <a:solidFill>
                  <a:srgbClr val="FF0000"/>
                </a:solidFill>
              </a:rPr>
              <a:t>5n</a:t>
            </a:r>
            <a:r>
              <a:rPr lang="pt-BR" b="1" baseline="30000" dirty="0" smtClean="0">
                <a:solidFill>
                  <a:srgbClr val="FF0000"/>
                </a:solidFill>
              </a:rPr>
              <a:t>2</a:t>
            </a:r>
            <a:r>
              <a:rPr lang="pt-BR" b="1" dirty="0" smtClean="0">
                <a:solidFill>
                  <a:srgbClr val="FF0000"/>
                </a:solidFill>
              </a:rPr>
              <a:t>-n-3</a:t>
            </a:r>
            <a:r>
              <a:rPr lang="pt-BR" dirty="0"/>
              <a:t> nunca apresentará um comportamento de crescimento que seja ultrapassado por um comportamento linear. Desta forma, </a:t>
            </a:r>
            <a:r>
              <a:rPr lang="pt-BR" b="1" dirty="0">
                <a:solidFill>
                  <a:srgbClr val="0070C0"/>
                </a:solidFill>
              </a:rPr>
              <a:t>Ω(n</a:t>
            </a:r>
            <a:r>
              <a:rPr lang="pt-BR" b="1" dirty="0"/>
              <a:t>)</a:t>
            </a:r>
            <a:r>
              <a:rPr lang="pt-BR" dirty="0"/>
              <a:t> também se apresenta como um limite assintótico inferior: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570956"/>
            <a:ext cx="65627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1" y="511512"/>
            <a:ext cx="8005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Agora, seria </a:t>
            </a:r>
            <a:r>
              <a:rPr lang="pt-BR" b="1" dirty="0"/>
              <a:t>errado dizer que</a:t>
            </a:r>
            <a:r>
              <a:rPr lang="pt-BR" dirty="0"/>
              <a:t> </a:t>
            </a:r>
            <a:r>
              <a:rPr lang="pt-BR" b="1" dirty="0">
                <a:solidFill>
                  <a:srgbClr val="FF0000"/>
                </a:solidFill>
              </a:rPr>
              <a:t>5n</a:t>
            </a:r>
            <a:r>
              <a:rPr lang="pt-BR" b="1" baseline="30000" dirty="0">
                <a:solidFill>
                  <a:srgbClr val="FF0000"/>
                </a:solidFill>
              </a:rPr>
              <a:t>2</a:t>
            </a:r>
            <a:r>
              <a:rPr lang="pt-BR" b="1" dirty="0">
                <a:solidFill>
                  <a:srgbClr val="FF0000"/>
                </a:solidFill>
              </a:rPr>
              <a:t>-n-3</a:t>
            </a:r>
            <a:r>
              <a:rPr lang="pt-BR" dirty="0"/>
              <a:t> é </a:t>
            </a:r>
            <a:r>
              <a:rPr lang="pt-BR" b="1" dirty="0">
                <a:solidFill>
                  <a:srgbClr val="0070C0"/>
                </a:solidFill>
              </a:rPr>
              <a:t>Ω(n</a:t>
            </a:r>
            <a:r>
              <a:rPr lang="pt-BR" b="1" baseline="30000" dirty="0">
                <a:solidFill>
                  <a:srgbClr val="0070C0"/>
                </a:solidFill>
              </a:rPr>
              <a:t>3</a:t>
            </a:r>
            <a:r>
              <a:rPr lang="pt-BR" b="1" dirty="0"/>
              <a:t>)</a:t>
            </a:r>
            <a:r>
              <a:rPr lang="pt-BR" dirty="0"/>
              <a:t>, pois a função </a:t>
            </a:r>
            <a:r>
              <a:rPr lang="pt-BR" b="1" dirty="0" smtClean="0">
                <a:solidFill>
                  <a:srgbClr val="FF0000"/>
                </a:solidFill>
              </a:rPr>
              <a:t>5n</a:t>
            </a:r>
            <a:r>
              <a:rPr lang="pt-BR" b="1" baseline="30000" dirty="0" smtClean="0">
                <a:solidFill>
                  <a:srgbClr val="FF0000"/>
                </a:solidFill>
              </a:rPr>
              <a:t>2</a:t>
            </a:r>
            <a:r>
              <a:rPr lang="pt-BR" b="1" dirty="0" smtClean="0">
                <a:solidFill>
                  <a:srgbClr val="FF0000"/>
                </a:solidFill>
              </a:rPr>
              <a:t>-n-3</a:t>
            </a:r>
            <a:r>
              <a:rPr lang="pt-BR" dirty="0"/>
              <a:t> nunca crescerá a ponto de ultrapassar o comportamento cúbico. Desta forma, </a:t>
            </a:r>
            <a:r>
              <a:rPr lang="pt-BR" b="1" dirty="0">
                <a:solidFill>
                  <a:srgbClr val="0070C0"/>
                </a:solidFill>
              </a:rPr>
              <a:t>Ω(n</a:t>
            </a:r>
            <a:r>
              <a:rPr lang="pt-BR" b="1" baseline="30000" dirty="0">
                <a:solidFill>
                  <a:srgbClr val="0070C0"/>
                </a:solidFill>
              </a:rPr>
              <a:t>3</a:t>
            </a:r>
            <a:r>
              <a:rPr lang="pt-BR" b="1" dirty="0"/>
              <a:t>)</a:t>
            </a:r>
            <a:r>
              <a:rPr lang="pt-BR" dirty="0"/>
              <a:t> </a:t>
            </a:r>
            <a:r>
              <a:rPr lang="pt-BR" b="1" dirty="0"/>
              <a:t>não se apresenta</a:t>
            </a:r>
            <a:r>
              <a:rPr lang="pt-BR" dirty="0"/>
              <a:t> como um limite assintótico inferior: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2138908"/>
            <a:ext cx="64865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1196752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Resumindo</a:t>
            </a:r>
            <a:r>
              <a:rPr lang="pt-BR" b="1" dirty="0" smtClean="0"/>
              <a:t>:</a:t>
            </a:r>
          </a:p>
          <a:p>
            <a:endParaRPr lang="pt-BR" b="1" dirty="0"/>
          </a:p>
          <a:p>
            <a:r>
              <a:rPr lang="pt-BR" b="1" dirty="0"/>
              <a:t>5n</a:t>
            </a:r>
            <a:r>
              <a:rPr lang="pt-BR" b="1" baseline="30000" dirty="0"/>
              <a:t>2</a:t>
            </a:r>
            <a:r>
              <a:rPr lang="pt-BR" b="1" dirty="0"/>
              <a:t>-n-3</a:t>
            </a:r>
            <a:r>
              <a:rPr lang="pt-BR" dirty="0"/>
              <a:t> não é </a:t>
            </a:r>
            <a:r>
              <a:rPr lang="pt-BR" b="1" dirty="0"/>
              <a:t>Ω(n3)</a:t>
            </a:r>
            <a:r>
              <a:rPr lang="pt-BR" dirty="0"/>
              <a:t>, pois </a:t>
            </a:r>
            <a:r>
              <a:rPr lang="pt-BR" b="1" dirty="0"/>
              <a:t>não</a:t>
            </a:r>
            <a:r>
              <a:rPr lang="pt-BR" dirty="0"/>
              <a:t> pode superar (limitar inferiormente) uma função cúbica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5n</a:t>
            </a:r>
            <a:r>
              <a:rPr lang="pt-BR" b="1" baseline="30000" dirty="0"/>
              <a:t>2</a:t>
            </a:r>
            <a:r>
              <a:rPr lang="pt-BR" b="1" dirty="0"/>
              <a:t>-n-3</a:t>
            </a:r>
            <a:r>
              <a:rPr lang="pt-BR" dirty="0"/>
              <a:t> é </a:t>
            </a:r>
            <a:r>
              <a:rPr lang="pt-BR" b="1" dirty="0"/>
              <a:t>Ω(n2)</a:t>
            </a:r>
            <a:r>
              <a:rPr lang="pt-BR" dirty="0"/>
              <a:t>, pois pode superar (limitar inferiormente) uma função quadrática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5n</a:t>
            </a:r>
            <a:r>
              <a:rPr lang="pt-BR" b="1" baseline="30000" dirty="0"/>
              <a:t>2</a:t>
            </a:r>
            <a:r>
              <a:rPr lang="pt-BR" b="1" dirty="0"/>
              <a:t>-n-3</a:t>
            </a:r>
            <a:r>
              <a:rPr lang="pt-BR" dirty="0"/>
              <a:t> é </a:t>
            </a:r>
            <a:r>
              <a:rPr lang="pt-BR" b="1" dirty="0"/>
              <a:t>Ω(n)</a:t>
            </a:r>
            <a:r>
              <a:rPr lang="pt-BR" dirty="0"/>
              <a:t>, pois pode superar (limitar inferiormente) uma função linear.</a:t>
            </a:r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26064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Definição matemática formal da notação </a:t>
            </a:r>
            <a:r>
              <a:rPr lang="pt-BR" b="1" dirty="0" smtClean="0"/>
              <a:t> </a:t>
            </a:r>
            <a:r>
              <a:rPr lang="pt-BR" b="1" dirty="0"/>
              <a:t>Ômega</a:t>
            </a:r>
          </a:p>
          <a:p>
            <a:r>
              <a:rPr lang="pt-BR" dirty="0"/>
              <a:t>Dada duas funções de complexidade de tempo de algoritmos: </a:t>
            </a:r>
            <a:r>
              <a:rPr lang="pt-BR" b="1" dirty="0"/>
              <a:t>f(n)</a:t>
            </a:r>
            <a:r>
              <a:rPr lang="pt-BR" dirty="0"/>
              <a:t> e </a:t>
            </a:r>
            <a:r>
              <a:rPr lang="pt-BR" b="1" dirty="0"/>
              <a:t>g(n)</a:t>
            </a:r>
            <a:r>
              <a:rPr lang="pt-BR" dirty="0"/>
              <a:t>. A definição matemática formal estabelece que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fontAlgn="base"/>
            <a:r>
              <a:rPr lang="pt-BR" b="1" dirty="0"/>
              <a:t>f(n) = Ω(g(n))</a:t>
            </a:r>
            <a:r>
              <a:rPr lang="pt-BR" dirty="0"/>
              <a:t> (lê-se “f de n é Ômega de g de n”) se existirem constantes positivas </a:t>
            </a:r>
            <a:r>
              <a:rPr lang="pt-BR" b="1" dirty="0"/>
              <a:t>c</a:t>
            </a:r>
            <a:r>
              <a:rPr lang="pt-BR" dirty="0"/>
              <a:t> e </a:t>
            </a:r>
            <a:r>
              <a:rPr lang="pt-BR" b="1" dirty="0"/>
              <a:t>n</a:t>
            </a:r>
            <a:r>
              <a:rPr lang="pt-BR" b="1" baseline="-25000" dirty="0"/>
              <a:t>0</a:t>
            </a:r>
            <a:r>
              <a:rPr lang="pt-BR" dirty="0"/>
              <a:t>, tais que </a:t>
            </a:r>
            <a:r>
              <a:rPr lang="pt-BR" b="1" dirty="0"/>
              <a:t>f(n) ≥ </a:t>
            </a:r>
            <a:r>
              <a:rPr lang="pt-BR" b="1" dirty="0" err="1"/>
              <a:t>c.g</a:t>
            </a:r>
            <a:r>
              <a:rPr lang="pt-BR" b="1" dirty="0"/>
              <a:t>(n)</a:t>
            </a:r>
            <a:r>
              <a:rPr lang="pt-BR" dirty="0"/>
              <a:t> para todos os </a:t>
            </a:r>
            <a:r>
              <a:rPr lang="pt-BR" b="1" dirty="0"/>
              <a:t>n ≥ </a:t>
            </a:r>
            <a:r>
              <a:rPr lang="pt-BR" b="1" dirty="0" smtClean="0"/>
              <a:t>n</a:t>
            </a:r>
            <a:r>
              <a:rPr lang="pt-BR" b="1" baseline="-25000" dirty="0" smtClean="0"/>
              <a:t>0</a:t>
            </a:r>
            <a:r>
              <a:rPr lang="pt-BR" dirty="0" smtClean="0"/>
              <a:t>.</a:t>
            </a:r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474345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Exemplo </a:t>
            </a:r>
            <a:r>
              <a:rPr lang="pt-BR" b="1" dirty="0"/>
              <a:t>do uso matemático da notação </a:t>
            </a:r>
            <a:r>
              <a:rPr lang="pt-BR" b="1" dirty="0" smtClean="0"/>
              <a:t> </a:t>
            </a:r>
            <a:r>
              <a:rPr lang="pt-BR" b="1" dirty="0"/>
              <a:t>Ômega</a:t>
            </a:r>
          </a:p>
          <a:p>
            <a:r>
              <a:rPr lang="pt-BR" dirty="0" smtClean="0"/>
              <a:t>Seja a definição da função  </a:t>
            </a:r>
            <a:r>
              <a:rPr lang="pt-BR" dirty="0"/>
              <a:t>que </a:t>
            </a:r>
            <a:r>
              <a:rPr lang="pt-BR" b="1" dirty="0"/>
              <a:t>4n+1 = Ω(n)</a:t>
            </a:r>
            <a:r>
              <a:rPr lang="pt-BR" dirty="0"/>
              <a:t> (lê-se “é Ômega de n”).</a:t>
            </a:r>
          </a:p>
          <a:p>
            <a:r>
              <a:rPr lang="pt-BR" dirty="0"/>
              <a:t>Pela definição, tudo o que precisamos fazer é demonstrar que existe uma constante positiva </a:t>
            </a:r>
            <a:r>
              <a:rPr lang="pt-BR" b="1" dirty="0"/>
              <a:t>c</a:t>
            </a:r>
            <a:r>
              <a:rPr lang="pt-BR" dirty="0"/>
              <a:t> e um valor positivo </a:t>
            </a:r>
            <a:r>
              <a:rPr lang="pt-BR" b="1" dirty="0" smtClean="0"/>
              <a:t> n</a:t>
            </a:r>
            <a:r>
              <a:rPr lang="pt-BR" b="1" baseline="-25000" dirty="0" smtClean="0"/>
              <a:t>0 </a:t>
            </a:r>
            <a:r>
              <a:rPr lang="pt-BR" dirty="0"/>
              <a:t> inicial de forma que, para todos os valores de </a:t>
            </a:r>
            <a:r>
              <a:rPr lang="pt-BR" b="1" dirty="0"/>
              <a:t>n</a:t>
            </a:r>
            <a:r>
              <a:rPr lang="pt-BR" dirty="0"/>
              <a:t> maiores ou igual a </a:t>
            </a:r>
            <a:r>
              <a:rPr lang="pt-BR" b="1" dirty="0"/>
              <a:t>n</a:t>
            </a:r>
            <a:r>
              <a:rPr lang="pt-BR" b="1" baseline="-25000" dirty="0"/>
              <a:t>0</a:t>
            </a:r>
            <a:r>
              <a:rPr lang="pt-BR" dirty="0"/>
              <a:t>, </a:t>
            </a:r>
            <a:r>
              <a:rPr lang="pt-BR" dirty="0" smtClean="0"/>
              <a:t> </a:t>
            </a:r>
            <a:r>
              <a:rPr lang="pt-BR" b="1" dirty="0" smtClean="0"/>
              <a:t>4n+1</a:t>
            </a:r>
            <a:r>
              <a:rPr lang="pt-BR" dirty="0"/>
              <a:t> sempre seja </a:t>
            </a:r>
            <a:r>
              <a:rPr lang="pt-BR" b="1" dirty="0"/>
              <a:t>maior ou igual</a:t>
            </a:r>
            <a:r>
              <a:rPr lang="pt-BR" dirty="0"/>
              <a:t> a </a:t>
            </a:r>
            <a:r>
              <a:rPr lang="pt-BR" b="1" dirty="0"/>
              <a:t>c</a:t>
            </a:r>
            <a:r>
              <a:rPr lang="pt-BR" dirty="0"/>
              <a:t> multiplicado por </a:t>
            </a:r>
            <a:r>
              <a:rPr lang="pt-BR" b="1" dirty="0"/>
              <a:t>n</a:t>
            </a:r>
            <a:r>
              <a:rPr lang="pt-BR" dirty="0"/>
              <a:t>.</a:t>
            </a:r>
          </a:p>
          <a:p>
            <a:r>
              <a:rPr lang="pt-BR" dirty="0"/>
              <a:t>Em resumo: precisamos provar que </a:t>
            </a:r>
            <a:r>
              <a:rPr lang="pt-BR" b="1" dirty="0"/>
              <a:t>4n+1 ≥ </a:t>
            </a:r>
            <a:r>
              <a:rPr lang="pt-BR" b="1" dirty="0" err="1"/>
              <a:t>c.n</a:t>
            </a:r>
            <a:r>
              <a:rPr lang="pt-BR" dirty="0"/>
              <a:t>, para uma constante </a:t>
            </a:r>
            <a:r>
              <a:rPr lang="pt-BR" b="1" dirty="0"/>
              <a:t>c</a:t>
            </a:r>
            <a:r>
              <a:rPr lang="pt-BR" dirty="0"/>
              <a:t> positiva e um valor </a:t>
            </a:r>
            <a:r>
              <a:rPr lang="pt-BR" b="1" dirty="0" smtClean="0"/>
              <a:t> n</a:t>
            </a:r>
            <a:r>
              <a:rPr lang="pt-BR" b="1" baseline="-25000" dirty="0" smtClean="0"/>
              <a:t>0 </a:t>
            </a:r>
            <a:r>
              <a:rPr lang="pt-BR" dirty="0"/>
              <a:t> inicial positivo.</a:t>
            </a:r>
          </a:p>
          <a:p>
            <a:r>
              <a:rPr lang="pt-BR" dirty="0"/>
              <a:t>Para tanto, a primeira decisão que precisamos tomar é escolher um valor para a constante </a:t>
            </a:r>
            <a:r>
              <a:rPr lang="pt-BR" b="1" dirty="0"/>
              <a:t>c</a:t>
            </a:r>
            <a:r>
              <a:rPr lang="pt-BR" dirty="0"/>
              <a:t>. Neste caso, vamos considerar </a:t>
            </a:r>
            <a:r>
              <a:rPr lang="pt-BR" b="1" dirty="0"/>
              <a:t>c</a:t>
            </a:r>
            <a:r>
              <a:rPr lang="pt-BR" dirty="0"/>
              <a:t> igual ao valor </a:t>
            </a:r>
            <a:r>
              <a:rPr lang="pt-BR" b="1" dirty="0"/>
              <a:t>4</a:t>
            </a:r>
            <a:r>
              <a:rPr lang="pt-BR" dirty="0"/>
              <a:t>. Observe abaixo uma tabela que mostra os resultados da desigualdade para </a:t>
            </a:r>
            <a:r>
              <a:rPr lang="pt-BR" b="1" dirty="0"/>
              <a:t>c=4</a:t>
            </a:r>
            <a:r>
              <a:rPr lang="pt-BR" dirty="0"/>
              <a:t> e para alguns valores de </a:t>
            </a:r>
            <a:r>
              <a:rPr lang="pt-BR" b="1" dirty="0"/>
              <a:t>n</a:t>
            </a:r>
            <a:r>
              <a:rPr lang="pt-BR" dirty="0"/>
              <a:t>: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9218" name="Picture 2" descr="https://algol.dev/wp-content/uploads/2020/10/omega_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533" y="3429000"/>
            <a:ext cx="30289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7301140" y="356372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4n+1 ≥ </a:t>
            </a:r>
            <a:r>
              <a:rPr lang="pt-BR" b="1" dirty="0" err="1" smtClean="0"/>
              <a:t>c.n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620688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Observe que, para todos os valores de </a:t>
            </a:r>
            <a:r>
              <a:rPr lang="pt-BR" b="1" dirty="0"/>
              <a:t>n</a:t>
            </a:r>
            <a:r>
              <a:rPr lang="pt-BR" dirty="0"/>
              <a:t> expressos na tabela, a função do algoritmo </a:t>
            </a:r>
            <a:r>
              <a:rPr lang="pt-BR" b="1" dirty="0"/>
              <a:t>4n+1</a:t>
            </a:r>
            <a:r>
              <a:rPr lang="pt-BR" dirty="0"/>
              <a:t> é sempre uma unidade maior que </a:t>
            </a:r>
            <a:r>
              <a:rPr lang="pt-BR" b="1" dirty="0" err="1"/>
              <a:t>c.n</a:t>
            </a:r>
            <a:r>
              <a:rPr lang="pt-BR" dirty="0"/>
              <a:t>. Quando plotamos um gráfico para ambas as funções, visualizamos com maior clareza como a função </a:t>
            </a:r>
            <a:r>
              <a:rPr lang="pt-BR" b="1" dirty="0"/>
              <a:t>4n+1</a:t>
            </a:r>
            <a:r>
              <a:rPr lang="pt-BR" dirty="0"/>
              <a:t> cresce mais que a função </a:t>
            </a:r>
            <a:r>
              <a:rPr lang="pt-BR" b="1" dirty="0" err="1"/>
              <a:t>c.n</a:t>
            </a:r>
            <a:r>
              <a:rPr lang="pt-BR" dirty="0"/>
              <a:t>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066925"/>
            <a:ext cx="67151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67544" y="5169966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Isso significa que </a:t>
            </a:r>
            <a:r>
              <a:rPr lang="pt-BR" b="1" dirty="0"/>
              <a:t>Ω(n)</a:t>
            </a:r>
            <a:r>
              <a:rPr lang="pt-BR" dirty="0"/>
              <a:t> representa um limite assintótico inferior para a função </a:t>
            </a:r>
            <a:r>
              <a:rPr lang="pt-BR" b="1" dirty="0"/>
              <a:t>4n+1</a:t>
            </a:r>
            <a:r>
              <a:rPr lang="pt-BR" dirty="0"/>
              <a:t>, ou seja, existe uma constante </a:t>
            </a:r>
            <a:r>
              <a:rPr lang="pt-BR" b="1" dirty="0"/>
              <a:t>c=4</a:t>
            </a:r>
            <a:r>
              <a:rPr lang="pt-BR" dirty="0"/>
              <a:t> e um </a:t>
            </a:r>
            <a:r>
              <a:rPr lang="pt-BR" b="1" dirty="0"/>
              <a:t>n</a:t>
            </a:r>
            <a:r>
              <a:rPr lang="pt-BR" b="1" baseline="-25000" dirty="0"/>
              <a:t>0</a:t>
            </a:r>
            <a:r>
              <a:rPr lang="pt-BR" b="1" dirty="0"/>
              <a:t>=1</a:t>
            </a:r>
            <a:r>
              <a:rPr lang="pt-BR" dirty="0"/>
              <a:t>, tal que </a:t>
            </a:r>
            <a:r>
              <a:rPr lang="pt-BR" b="1" dirty="0"/>
              <a:t>4n+1 ≥ </a:t>
            </a:r>
            <a:r>
              <a:rPr lang="pt-BR" b="1" dirty="0" err="1"/>
              <a:t>c.n</a:t>
            </a:r>
            <a:r>
              <a:rPr lang="pt-BR" dirty="0"/>
              <a:t> para todos os valores de </a:t>
            </a:r>
            <a:r>
              <a:rPr lang="pt-BR" b="1" dirty="0"/>
              <a:t>n</a:t>
            </a:r>
            <a:r>
              <a:rPr lang="pt-BR" dirty="0"/>
              <a:t> maiores ou igual a </a:t>
            </a:r>
            <a:r>
              <a:rPr lang="pt-BR" b="1" dirty="0"/>
              <a:t>n</a:t>
            </a:r>
            <a:r>
              <a:rPr lang="pt-BR" b="1" baseline="-25000" dirty="0"/>
              <a:t>0</a:t>
            </a:r>
            <a:r>
              <a:rPr lang="pt-BR" dirty="0"/>
              <a:t>. Desta forma, está provado que, de fato, </a:t>
            </a:r>
            <a:r>
              <a:rPr lang="pt-BR" b="1" dirty="0"/>
              <a:t>4n+1 = Ω(n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612845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Exemplo 2:  </a:t>
            </a:r>
            <a:r>
              <a:rPr lang="pt-BR" b="1" dirty="0"/>
              <a:t>uso matemático da notação </a:t>
            </a:r>
            <a:r>
              <a:rPr lang="pt-BR" b="1" dirty="0" smtClean="0"/>
              <a:t> </a:t>
            </a:r>
            <a:r>
              <a:rPr lang="pt-BR" b="1" dirty="0"/>
              <a:t>Ômega</a:t>
            </a:r>
          </a:p>
          <a:p>
            <a:r>
              <a:rPr lang="pt-BR" dirty="0"/>
              <a:t>Vamos tentar demonstrar pela definição que </a:t>
            </a:r>
            <a:r>
              <a:rPr lang="pt-BR" b="1" dirty="0"/>
              <a:t>5n</a:t>
            </a:r>
            <a:r>
              <a:rPr lang="pt-BR" b="1" baseline="30000" dirty="0"/>
              <a:t>2</a:t>
            </a:r>
            <a:r>
              <a:rPr lang="pt-BR" b="1" dirty="0"/>
              <a:t>-n-3 = </a:t>
            </a:r>
            <a:r>
              <a:rPr lang="pt-BR" b="1" dirty="0" smtClean="0"/>
              <a:t>Ω(n</a:t>
            </a:r>
            <a:r>
              <a:rPr lang="pt-BR" b="1" baseline="30000" dirty="0" smtClean="0"/>
              <a:t>2</a:t>
            </a:r>
            <a:r>
              <a:rPr lang="pt-BR" b="1" dirty="0" smtClean="0"/>
              <a:t>)</a:t>
            </a:r>
            <a:r>
              <a:rPr lang="pt-BR" dirty="0"/>
              <a:t> (lê-se “é Ômega de n ao quadrado”).</a:t>
            </a:r>
          </a:p>
          <a:p>
            <a:r>
              <a:rPr lang="pt-BR" dirty="0"/>
              <a:t>Pela definição, tudo o que precisamos fazer é demonstrar que existe uma constante positiva </a:t>
            </a:r>
            <a:r>
              <a:rPr lang="pt-BR" b="1" dirty="0"/>
              <a:t>c</a:t>
            </a:r>
            <a:r>
              <a:rPr lang="pt-BR" dirty="0"/>
              <a:t> e um valor positivo </a:t>
            </a:r>
            <a:r>
              <a:rPr lang="pt-BR" b="1" dirty="0"/>
              <a:t>n</a:t>
            </a:r>
            <a:r>
              <a:rPr lang="pt-BR" b="1" baseline="-25000" dirty="0"/>
              <a:t>0</a:t>
            </a:r>
            <a:r>
              <a:rPr lang="pt-BR" dirty="0"/>
              <a:t> inicial de forma que, para todos os valores de </a:t>
            </a:r>
            <a:r>
              <a:rPr lang="pt-BR" b="1" dirty="0"/>
              <a:t>n</a:t>
            </a:r>
            <a:r>
              <a:rPr lang="pt-BR" dirty="0"/>
              <a:t> maiores ou igual a </a:t>
            </a:r>
            <a:r>
              <a:rPr lang="pt-BR" b="1" dirty="0" smtClean="0"/>
              <a:t> n</a:t>
            </a:r>
            <a:r>
              <a:rPr lang="pt-BR" b="1" baseline="-25000" dirty="0" smtClean="0"/>
              <a:t>0</a:t>
            </a:r>
            <a:r>
              <a:rPr lang="pt-BR" dirty="0" smtClean="0"/>
              <a:t>, </a:t>
            </a:r>
            <a:r>
              <a:rPr lang="pt-BR" dirty="0"/>
              <a:t> </a:t>
            </a:r>
            <a:r>
              <a:rPr lang="pt-BR" b="1" dirty="0" smtClean="0"/>
              <a:t>5n</a:t>
            </a:r>
            <a:r>
              <a:rPr lang="pt-BR" b="1" baseline="30000" dirty="0" smtClean="0"/>
              <a:t>2</a:t>
            </a:r>
            <a:r>
              <a:rPr lang="pt-BR" b="1" dirty="0" smtClean="0"/>
              <a:t>-n-3</a:t>
            </a:r>
            <a:r>
              <a:rPr lang="pt-BR" dirty="0"/>
              <a:t> sempre seja </a:t>
            </a:r>
            <a:r>
              <a:rPr lang="pt-BR" b="1" dirty="0"/>
              <a:t>maior ou igual</a:t>
            </a:r>
            <a:r>
              <a:rPr lang="pt-BR" dirty="0"/>
              <a:t> a </a:t>
            </a:r>
            <a:r>
              <a:rPr lang="pt-BR" b="1" dirty="0"/>
              <a:t>c</a:t>
            </a:r>
            <a:r>
              <a:rPr lang="pt-BR" dirty="0"/>
              <a:t> multiplicado por </a:t>
            </a:r>
            <a:r>
              <a:rPr lang="pt-BR" b="1" dirty="0"/>
              <a:t>n</a:t>
            </a:r>
            <a:r>
              <a:rPr lang="pt-BR" b="1" baseline="30000" dirty="0"/>
              <a:t>2</a:t>
            </a:r>
            <a:r>
              <a:rPr lang="pt-BR" dirty="0"/>
              <a:t>.</a:t>
            </a:r>
          </a:p>
          <a:p>
            <a:r>
              <a:rPr lang="pt-BR" dirty="0"/>
              <a:t>Em resumo, precisamos provar que </a:t>
            </a:r>
            <a:r>
              <a:rPr lang="pt-BR" b="1" dirty="0" smtClean="0"/>
              <a:t>5n</a:t>
            </a:r>
            <a:r>
              <a:rPr lang="pt-BR" b="1" baseline="30000" dirty="0" smtClean="0"/>
              <a:t>2</a:t>
            </a:r>
            <a:r>
              <a:rPr lang="pt-BR" b="1" dirty="0" smtClean="0"/>
              <a:t>-n-3 </a:t>
            </a:r>
            <a:r>
              <a:rPr lang="pt-BR" b="1" dirty="0"/>
              <a:t>≥ c.n</a:t>
            </a:r>
            <a:r>
              <a:rPr lang="pt-BR" b="1" baseline="30000" dirty="0"/>
              <a:t>2</a:t>
            </a:r>
            <a:r>
              <a:rPr lang="pt-BR" dirty="0"/>
              <a:t>, para uma constante </a:t>
            </a:r>
            <a:r>
              <a:rPr lang="pt-BR" b="1" dirty="0"/>
              <a:t>c</a:t>
            </a:r>
            <a:r>
              <a:rPr lang="pt-BR" dirty="0"/>
              <a:t> e um valor </a:t>
            </a:r>
            <a:r>
              <a:rPr lang="pt-BR" b="1" dirty="0" smtClean="0"/>
              <a:t> n</a:t>
            </a:r>
            <a:r>
              <a:rPr lang="pt-BR" b="1" baseline="-25000" dirty="0" smtClean="0"/>
              <a:t>0 </a:t>
            </a:r>
            <a:r>
              <a:rPr lang="pt-BR" dirty="0"/>
              <a:t> inicial.</a:t>
            </a:r>
          </a:p>
          <a:p>
            <a:r>
              <a:rPr lang="pt-BR" dirty="0"/>
              <a:t>Novamente, precisamos escolher um valor para a constante </a:t>
            </a:r>
            <a:r>
              <a:rPr lang="pt-BR" b="1" dirty="0"/>
              <a:t>c</a:t>
            </a:r>
            <a:r>
              <a:rPr lang="pt-BR" dirty="0"/>
              <a:t>. Neste caso, também vamos considerar </a:t>
            </a:r>
            <a:r>
              <a:rPr lang="pt-BR" b="1" dirty="0"/>
              <a:t>c</a:t>
            </a:r>
            <a:r>
              <a:rPr lang="pt-BR" dirty="0"/>
              <a:t> igual ao valor </a:t>
            </a:r>
            <a:r>
              <a:rPr lang="pt-BR" b="1" dirty="0"/>
              <a:t>4</a:t>
            </a:r>
            <a:r>
              <a:rPr lang="pt-BR" dirty="0"/>
              <a:t>. Observe abaixo uma tabela que mostra os resultados da desigualdade para </a:t>
            </a:r>
            <a:r>
              <a:rPr lang="pt-BR" b="1" dirty="0"/>
              <a:t>c=4</a:t>
            </a:r>
            <a:r>
              <a:rPr lang="pt-BR" dirty="0"/>
              <a:t> e para alguns valores de </a:t>
            </a:r>
            <a:r>
              <a:rPr lang="pt-BR" b="1" dirty="0"/>
              <a:t>n</a:t>
            </a:r>
            <a:r>
              <a:rPr lang="pt-BR" dirty="0"/>
              <a:t>:</a:t>
            </a:r>
          </a:p>
        </p:txBody>
      </p:sp>
      <p:pic>
        <p:nvPicPr>
          <p:cNvPr id="12290" name="Picture 2" descr="https://algol.dev/wp-content/uploads/2020/10/omega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933056"/>
            <a:ext cx="36099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54868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Observe que, para todos os valores de </a:t>
            </a:r>
            <a:r>
              <a:rPr lang="pt-BR" b="1" dirty="0"/>
              <a:t>n&gt;2</a:t>
            </a:r>
            <a:r>
              <a:rPr lang="pt-BR" dirty="0"/>
              <a:t> expressos na tabela, a função do algoritmo </a:t>
            </a:r>
            <a:r>
              <a:rPr lang="pt-BR" b="1" dirty="0" smtClean="0"/>
              <a:t>5n</a:t>
            </a:r>
            <a:r>
              <a:rPr lang="pt-BR" b="1" baseline="30000" dirty="0" smtClean="0"/>
              <a:t>2</a:t>
            </a:r>
            <a:r>
              <a:rPr lang="pt-BR" b="1" dirty="0" smtClean="0"/>
              <a:t>-n-3</a:t>
            </a:r>
            <a:r>
              <a:rPr lang="pt-BR" dirty="0"/>
              <a:t> é cada vez maior que </a:t>
            </a:r>
            <a:r>
              <a:rPr lang="pt-BR" b="1" dirty="0"/>
              <a:t>c</a:t>
            </a:r>
            <a:r>
              <a:rPr lang="pt-BR" b="1" dirty="0" smtClean="0"/>
              <a:t>. n</a:t>
            </a:r>
            <a:r>
              <a:rPr lang="pt-BR" b="1" baseline="30000" dirty="0" smtClean="0"/>
              <a:t>2</a:t>
            </a:r>
            <a:r>
              <a:rPr lang="pt-BR" dirty="0" smtClean="0"/>
              <a:t>. </a:t>
            </a:r>
            <a:r>
              <a:rPr lang="pt-BR" dirty="0"/>
              <a:t>Quando plotamos um gráfico para ambas as funções, visualizamos com maior clareza como a função </a:t>
            </a:r>
            <a:r>
              <a:rPr lang="pt-BR" b="1" dirty="0"/>
              <a:t>5n</a:t>
            </a:r>
            <a:r>
              <a:rPr lang="pt-BR" b="1" baseline="30000" dirty="0"/>
              <a:t>2</a:t>
            </a:r>
            <a:r>
              <a:rPr lang="pt-BR" b="1" dirty="0"/>
              <a:t>-n-3</a:t>
            </a:r>
            <a:r>
              <a:rPr lang="pt-BR" dirty="0"/>
              <a:t> cresce mais que a função </a:t>
            </a:r>
            <a:r>
              <a:rPr lang="pt-BR" b="1" dirty="0"/>
              <a:t>c.n</a:t>
            </a:r>
            <a:r>
              <a:rPr lang="pt-BR" b="1" baseline="30000" dirty="0"/>
              <a:t>2</a:t>
            </a:r>
            <a:r>
              <a:rPr lang="pt-BR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844824"/>
            <a:ext cx="65436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683568" y="5180999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Isso significa que </a:t>
            </a:r>
            <a:r>
              <a:rPr lang="pt-BR" b="1" dirty="0" smtClean="0"/>
              <a:t>Ω(n</a:t>
            </a:r>
            <a:r>
              <a:rPr lang="pt-BR" b="1" baseline="30000" dirty="0" smtClean="0"/>
              <a:t>2</a:t>
            </a:r>
            <a:r>
              <a:rPr lang="pt-BR" b="1" dirty="0" smtClean="0"/>
              <a:t>)</a:t>
            </a:r>
            <a:r>
              <a:rPr lang="pt-BR" dirty="0"/>
              <a:t> representa um limite assintótico inferior para a função </a:t>
            </a:r>
            <a:r>
              <a:rPr lang="pt-BR" b="1" dirty="0" smtClean="0"/>
              <a:t>5n</a:t>
            </a:r>
            <a:r>
              <a:rPr lang="pt-BR" b="1" baseline="30000" dirty="0" smtClean="0"/>
              <a:t>2</a:t>
            </a:r>
            <a:r>
              <a:rPr lang="pt-BR" b="1" dirty="0" smtClean="0"/>
              <a:t>-n-3</a:t>
            </a:r>
            <a:r>
              <a:rPr lang="pt-BR" dirty="0"/>
              <a:t>. ou seja, existe uma constante </a:t>
            </a:r>
            <a:r>
              <a:rPr lang="pt-BR" b="1" dirty="0"/>
              <a:t>c=4</a:t>
            </a:r>
            <a:r>
              <a:rPr lang="pt-BR" dirty="0"/>
              <a:t> e um </a:t>
            </a:r>
            <a:r>
              <a:rPr lang="pt-BR" b="1" dirty="0"/>
              <a:t>n</a:t>
            </a:r>
            <a:r>
              <a:rPr lang="pt-BR" b="1" baseline="-25000" dirty="0"/>
              <a:t>0</a:t>
            </a:r>
            <a:r>
              <a:rPr lang="pt-BR" b="1" dirty="0"/>
              <a:t>=1</a:t>
            </a:r>
            <a:r>
              <a:rPr lang="pt-BR" dirty="0"/>
              <a:t>, tal que </a:t>
            </a:r>
            <a:r>
              <a:rPr lang="pt-BR" b="1" dirty="0" smtClean="0"/>
              <a:t>5n</a:t>
            </a:r>
            <a:r>
              <a:rPr lang="pt-BR" b="1" baseline="30000" dirty="0" smtClean="0"/>
              <a:t>2</a:t>
            </a:r>
            <a:r>
              <a:rPr lang="pt-BR" b="1" dirty="0" smtClean="0"/>
              <a:t>-n-3</a:t>
            </a:r>
            <a:r>
              <a:rPr lang="pt-BR" b="1" dirty="0"/>
              <a:t> ≥ c</a:t>
            </a:r>
            <a:r>
              <a:rPr lang="pt-BR" b="1" dirty="0" smtClean="0"/>
              <a:t>. n</a:t>
            </a:r>
            <a:r>
              <a:rPr lang="pt-BR" b="1" baseline="30000" dirty="0" smtClean="0"/>
              <a:t>2</a:t>
            </a:r>
            <a:r>
              <a:rPr lang="pt-BR" dirty="0"/>
              <a:t> para todos os valores de </a:t>
            </a:r>
            <a:r>
              <a:rPr lang="pt-BR" b="1" dirty="0"/>
              <a:t>n</a:t>
            </a:r>
            <a:r>
              <a:rPr lang="pt-BR" dirty="0"/>
              <a:t> maiores ou igual a </a:t>
            </a:r>
            <a:r>
              <a:rPr lang="pt-BR" b="1" dirty="0" smtClean="0"/>
              <a:t>n</a:t>
            </a:r>
            <a:r>
              <a:rPr lang="pt-BR" b="1" baseline="-25000" dirty="0" smtClean="0"/>
              <a:t>0</a:t>
            </a:r>
            <a:r>
              <a:rPr lang="pt-BR" dirty="0" smtClean="0"/>
              <a:t>. </a:t>
            </a:r>
            <a:r>
              <a:rPr lang="pt-BR" dirty="0"/>
              <a:t>Desta forma, está provado que, de fato, </a:t>
            </a:r>
            <a:r>
              <a:rPr lang="pt-BR" b="1" dirty="0" smtClean="0"/>
              <a:t>5n</a:t>
            </a:r>
            <a:r>
              <a:rPr lang="pt-BR" b="1" baseline="30000" dirty="0" smtClean="0"/>
              <a:t>2</a:t>
            </a:r>
            <a:r>
              <a:rPr lang="pt-BR" b="1" dirty="0" smtClean="0"/>
              <a:t>-n-3</a:t>
            </a:r>
            <a:r>
              <a:rPr lang="pt-BR" b="1" dirty="0"/>
              <a:t> = </a:t>
            </a:r>
            <a:r>
              <a:rPr lang="pt-BR" b="1" dirty="0" smtClean="0"/>
              <a:t>Ω(n</a:t>
            </a:r>
            <a:r>
              <a:rPr lang="pt-BR" b="1" baseline="30000" dirty="0" smtClean="0"/>
              <a:t>2</a:t>
            </a:r>
            <a:r>
              <a:rPr lang="pt-BR" b="1" dirty="0" smtClean="0"/>
              <a:t>)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704885"/>
            <a:ext cx="83162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Exemplo 3: </a:t>
            </a:r>
            <a:r>
              <a:rPr lang="pt-BR" b="1" dirty="0"/>
              <a:t>uma tentativa frustrada</a:t>
            </a:r>
          </a:p>
          <a:p>
            <a:r>
              <a:rPr lang="pt-BR" dirty="0"/>
              <a:t>Vamos tentar demonstrar pela definição que </a:t>
            </a:r>
            <a:r>
              <a:rPr lang="pt-BR" b="1" dirty="0"/>
              <a:t>2n+1 = </a:t>
            </a:r>
            <a:r>
              <a:rPr lang="pt-BR" b="1" dirty="0" smtClean="0"/>
              <a:t>Ω(n</a:t>
            </a:r>
            <a:r>
              <a:rPr lang="pt-BR" b="1" baseline="30000" dirty="0" smtClean="0"/>
              <a:t>2</a:t>
            </a:r>
            <a:r>
              <a:rPr lang="pt-BR" b="1" dirty="0" smtClean="0"/>
              <a:t>).</a:t>
            </a:r>
            <a:endParaRPr lang="pt-BR" dirty="0"/>
          </a:p>
          <a:p>
            <a:r>
              <a:rPr lang="pt-BR" dirty="0"/>
              <a:t>Pela definição, tudo o que precisamos fazer é demonstrar que existe uma constante positiva </a:t>
            </a:r>
            <a:r>
              <a:rPr lang="pt-BR" b="1" dirty="0"/>
              <a:t>c</a:t>
            </a:r>
            <a:r>
              <a:rPr lang="pt-BR" dirty="0"/>
              <a:t> e um valor </a:t>
            </a:r>
            <a:r>
              <a:rPr lang="pt-BR" b="1" dirty="0" smtClean="0"/>
              <a:t> n</a:t>
            </a:r>
            <a:r>
              <a:rPr lang="pt-BR" b="1" baseline="-25000" dirty="0" smtClean="0"/>
              <a:t>0 </a:t>
            </a:r>
            <a:r>
              <a:rPr lang="pt-BR" dirty="0"/>
              <a:t> inicial de forma que, para todos os valores de </a:t>
            </a:r>
            <a:r>
              <a:rPr lang="pt-BR" b="1" dirty="0"/>
              <a:t>n</a:t>
            </a:r>
            <a:r>
              <a:rPr lang="pt-BR" dirty="0"/>
              <a:t> maiores que </a:t>
            </a:r>
            <a:r>
              <a:rPr lang="pt-BR" b="1" dirty="0" smtClean="0"/>
              <a:t> n</a:t>
            </a:r>
            <a:r>
              <a:rPr lang="pt-BR" b="1" baseline="-25000" dirty="0" smtClean="0"/>
              <a:t>0</a:t>
            </a:r>
            <a:r>
              <a:rPr lang="pt-BR" dirty="0" smtClean="0"/>
              <a:t>,</a:t>
            </a:r>
            <a:r>
              <a:rPr lang="pt-BR" dirty="0"/>
              <a:t> </a:t>
            </a:r>
            <a:r>
              <a:rPr lang="pt-BR" b="1" dirty="0"/>
              <a:t>2n+1</a:t>
            </a:r>
            <a:r>
              <a:rPr lang="pt-BR" dirty="0"/>
              <a:t> sempre seja </a:t>
            </a:r>
            <a:r>
              <a:rPr lang="pt-BR" b="1" dirty="0"/>
              <a:t>maior ou igual</a:t>
            </a:r>
            <a:r>
              <a:rPr lang="pt-BR" dirty="0"/>
              <a:t> a </a:t>
            </a:r>
            <a:r>
              <a:rPr lang="pt-BR" b="1" dirty="0"/>
              <a:t>c</a:t>
            </a:r>
            <a:r>
              <a:rPr lang="pt-BR" dirty="0"/>
              <a:t> multiplicado por </a:t>
            </a:r>
            <a:r>
              <a:rPr lang="pt-BR" b="1" dirty="0" smtClean="0"/>
              <a:t>n</a:t>
            </a:r>
            <a:r>
              <a:rPr lang="pt-BR" b="1" baseline="30000" dirty="0" smtClean="0"/>
              <a:t>2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Em resumo, precisamos provar que </a:t>
            </a:r>
            <a:r>
              <a:rPr lang="pt-BR" b="1" dirty="0"/>
              <a:t>2n+1 ≥ c.n</a:t>
            </a:r>
            <a:r>
              <a:rPr lang="pt-BR" b="1" baseline="30000" dirty="0"/>
              <a:t>2</a:t>
            </a:r>
            <a:r>
              <a:rPr lang="pt-BR" dirty="0"/>
              <a:t>, para uma constante </a:t>
            </a:r>
            <a:r>
              <a:rPr lang="pt-BR" b="1" dirty="0"/>
              <a:t>c</a:t>
            </a:r>
            <a:r>
              <a:rPr lang="pt-BR" dirty="0"/>
              <a:t> e um valor </a:t>
            </a:r>
            <a:r>
              <a:rPr lang="pt-BR" b="1" dirty="0"/>
              <a:t>n</a:t>
            </a:r>
            <a:r>
              <a:rPr lang="pt-BR" b="1" baseline="-25000" dirty="0"/>
              <a:t>0</a:t>
            </a:r>
            <a:r>
              <a:rPr lang="pt-BR" dirty="0"/>
              <a:t> inicial.</a:t>
            </a:r>
          </a:p>
          <a:p>
            <a:r>
              <a:rPr lang="pt-BR" dirty="0"/>
              <a:t>À primeira vista, percebe-se que </a:t>
            </a:r>
            <a:r>
              <a:rPr lang="pt-BR" b="1" dirty="0"/>
              <a:t>2n+1</a:t>
            </a:r>
            <a:r>
              <a:rPr lang="pt-BR" dirty="0"/>
              <a:t> possui comportamento linear e </a:t>
            </a:r>
            <a:r>
              <a:rPr lang="pt-BR" b="1" dirty="0"/>
              <a:t>c</a:t>
            </a:r>
            <a:r>
              <a:rPr lang="pt-BR" b="1" dirty="0" smtClean="0"/>
              <a:t>. n</a:t>
            </a:r>
            <a:r>
              <a:rPr lang="pt-BR" b="1" baseline="30000" dirty="0" smtClean="0"/>
              <a:t>2</a:t>
            </a:r>
            <a:r>
              <a:rPr lang="pt-BR" dirty="0"/>
              <a:t> possui comportamento quadrático. Por isso somos tentados a afirmar que essa demonstração é falsa, pois uma função quadrática (</a:t>
            </a:r>
            <a:r>
              <a:rPr lang="pt-BR" b="1" dirty="0"/>
              <a:t>c</a:t>
            </a:r>
            <a:r>
              <a:rPr lang="pt-BR" b="1" dirty="0" smtClean="0"/>
              <a:t>. n</a:t>
            </a:r>
            <a:r>
              <a:rPr lang="pt-BR" b="1" baseline="30000" dirty="0" smtClean="0"/>
              <a:t>2</a:t>
            </a:r>
            <a:r>
              <a:rPr lang="pt-BR" dirty="0" smtClean="0"/>
              <a:t>) </a:t>
            </a:r>
            <a:r>
              <a:rPr lang="pt-BR" dirty="0"/>
              <a:t>não pode representar um limite assintótico inferior para uma função linear (</a:t>
            </a:r>
            <a:r>
              <a:rPr lang="pt-BR" b="1" dirty="0"/>
              <a:t>2n+1</a:t>
            </a:r>
            <a:r>
              <a:rPr lang="pt-BR" dirty="0"/>
              <a:t>). Mas vamos realizar uma análise mais aprofundada para perceber o motivo dessa impossibilidade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Vamos realizar algumas transformações algébricas no âmbito de isolar a constante </a:t>
            </a:r>
            <a:r>
              <a:rPr lang="pt-BR" b="1" dirty="0"/>
              <a:t>c</a:t>
            </a:r>
            <a:r>
              <a:rPr lang="pt-BR" dirty="0"/>
              <a:t> na inequação e perceber os seus possíveis valores: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algol.dev/wp-content/uploads/2020/10/omega_x3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76672"/>
            <a:ext cx="460851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827584" y="3740839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inequação resultante já nos mostra a impossibilidade de existir alguma constante </a:t>
            </a:r>
            <a:r>
              <a:rPr lang="pt-BR" b="1" dirty="0"/>
              <a:t>c</a:t>
            </a:r>
            <a:r>
              <a:rPr lang="pt-BR" dirty="0"/>
              <a:t> que torne a expressão válida para grandes valores de </a:t>
            </a:r>
            <a:r>
              <a:rPr lang="pt-BR" b="1" dirty="0"/>
              <a:t>n</a:t>
            </a:r>
            <a:r>
              <a:rPr lang="pt-BR" dirty="0"/>
              <a:t> </a:t>
            </a:r>
            <a:r>
              <a:rPr lang="pt-BR" b="1" dirty="0"/>
              <a:t>(n→∞)</a:t>
            </a:r>
            <a:r>
              <a:rPr lang="pt-BR" dirty="0"/>
              <a:t>, pois, independentemente do quão grande for o valor de </a:t>
            </a:r>
            <a:r>
              <a:rPr lang="pt-BR" b="1" dirty="0"/>
              <a:t>c</a:t>
            </a:r>
            <a:r>
              <a:rPr lang="pt-BR" dirty="0"/>
              <a:t>, o denominador </a:t>
            </a:r>
            <a:r>
              <a:rPr lang="pt-BR" b="1" dirty="0"/>
              <a:t>n2</a:t>
            </a:r>
            <a:r>
              <a:rPr lang="pt-BR" dirty="0"/>
              <a:t> sempre irá tornar o resultado da função cada vez menor.</a:t>
            </a:r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620688"/>
            <a:ext cx="7992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 smtClean="0"/>
              <a:t>A </a:t>
            </a:r>
            <a:r>
              <a:rPr lang="pt-BR" sz="2000" b="1" dirty="0"/>
              <a:t>notação </a:t>
            </a:r>
            <a:r>
              <a:rPr lang="pt-BR" sz="2000" b="1" dirty="0" smtClean="0"/>
              <a:t>Ω:</a:t>
            </a:r>
          </a:p>
          <a:p>
            <a:pPr algn="just"/>
            <a:r>
              <a:rPr lang="pt-BR" sz="2000" dirty="0" smtClean="0"/>
              <a:t>Nos </a:t>
            </a:r>
            <a:r>
              <a:rPr lang="pt-BR" sz="2000" dirty="0"/>
              <a:t>fornece uma simbologia simplificada para representar um limite inferior de desempenho para um algoritmo. Um limite mínimo de tempo que um algoritmo leva para ser executado. Ou seja, a notação Ω é o inverso da notação Big O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r>
              <a:rPr lang="pt-BR" sz="2000" dirty="0"/>
              <a:t>Da mesma maneira que a notação </a:t>
            </a:r>
            <a:r>
              <a:rPr lang="pt-BR" sz="2000" i="1" dirty="0"/>
              <a:t>O </a:t>
            </a:r>
            <a:r>
              <a:rPr lang="pt-BR" sz="2000" dirty="0"/>
              <a:t>fornece um limite assintótico </a:t>
            </a:r>
            <a:r>
              <a:rPr lang="pt-BR" sz="2000" i="1" dirty="0"/>
              <a:t>superior </a:t>
            </a:r>
            <a:r>
              <a:rPr lang="pt-BR" sz="2000" dirty="0"/>
              <a:t>para uma função, a notação Ω nos </a:t>
            </a:r>
            <a:r>
              <a:rPr lang="pt-BR" sz="2000" dirty="0" smtClean="0"/>
              <a:t>dá um </a:t>
            </a:r>
            <a:r>
              <a:rPr lang="pt-BR" sz="2000" b="1" i="1" dirty="0"/>
              <a:t>limite assintótico inferior</a:t>
            </a:r>
            <a:r>
              <a:rPr lang="pt-BR" sz="2000" dirty="0"/>
              <a:t>. Para uma determinada função </a:t>
            </a:r>
            <a:r>
              <a:rPr lang="pt-BR" sz="2000" i="1" dirty="0"/>
              <a:t>g</a:t>
            </a:r>
            <a:r>
              <a:rPr lang="pt-BR" sz="2000" dirty="0"/>
              <a:t>(</a:t>
            </a:r>
            <a:r>
              <a:rPr lang="pt-BR" sz="2000" i="1" dirty="0"/>
              <a:t>n</a:t>
            </a:r>
            <a:r>
              <a:rPr lang="pt-BR" sz="2000" dirty="0"/>
              <a:t>), denotamos por Ω( </a:t>
            </a:r>
            <a:r>
              <a:rPr lang="pt-BR" sz="2000" i="1" dirty="0"/>
              <a:t>g</a:t>
            </a:r>
            <a:r>
              <a:rPr lang="pt-BR" sz="2000" dirty="0"/>
              <a:t>(</a:t>
            </a:r>
            <a:r>
              <a:rPr lang="pt-BR" sz="2000" i="1" dirty="0"/>
              <a:t>n</a:t>
            </a:r>
            <a:r>
              <a:rPr lang="pt-BR" sz="2000" dirty="0"/>
              <a:t>)) (lê-se “ômega grande </a:t>
            </a:r>
            <a:r>
              <a:rPr lang="pt-BR" sz="2000" dirty="0" smtClean="0"/>
              <a:t>de </a:t>
            </a:r>
            <a:r>
              <a:rPr lang="pt-BR" sz="2000" i="1" dirty="0" smtClean="0"/>
              <a:t>g </a:t>
            </a:r>
            <a:r>
              <a:rPr lang="pt-BR" sz="2000" dirty="0"/>
              <a:t>de </a:t>
            </a:r>
            <a:r>
              <a:rPr lang="pt-BR" sz="2000" i="1" dirty="0"/>
              <a:t>n</a:t>
            </a:r>
            <a:r>
              <a:rPr lang="pt-BR" sz="2000" dirty="0"/>
              <a:t>” ou, às vezes, “ômega de </a:t>
            </a:r>
            <a:r>
              <a:rPr lang="pt-BR" sz="2000" i="1" dirty="0"/>
              <a:t>g </a:t>
            </a:r>
            <a:r>
              <a:rPr lang="pt-BR" sz="2000" dirty="0"/>
              <a:t>de </a:t>
            </a:r>
            <a:r>
              <a:rPr lang="pt-BR" sz="2000" i="1" dirty="0"/>
              <a:t>n</a:t>
            </a:r>
            <a:r>
              <a:rPr lang="pt-BR" sz="2000" dirty="0"/>
              <a:t>”) o conjunto de </a:t>
            </a:r>
            <a:r>
              <a:rPr lang="pt-BR" sz="2000" dirty="0" smtClean="0"/>
              <a:t>funções.</a:t>
            </a: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72008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222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860519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Observe na tabela abaixo como o valor da função fica cada vez menor quando comparado com o valor de </a:t>
            </a:r>
            <a:r>
              <a:rPr lang="pt-BR" b="1" dirty="0"/>
              <a:t>c</a:t>
            </a:r>
            <a:r>
              <a:rPr lang="pt-BR" dirty="0"/>
              <a:t> (considerando </a:t>
            </a:r>
            <a:r>
              <a:rPr lang="pt-BR" b="1" dirty="0"/>
              <a:t>c=1</a:t>
            </a:r>
            <a:r>
              <a:rPr lang="pt-BR" dirty="0"/>
              <a:t>, que é o seu valor mínimo). Pode-se perceber que os valores da função se aproximam de zero ao passo que o valor de </a:t>
            </a:r>
            <a:r>
              <a:rPr lang="pt-BR" b="1" dirty="0"/>
              <a:t>n</a:t>
            </a:r>
            <a:r>
              <a:rPr lang="pt-BR" dirty="0"/>
              <a:t> cresce.</a:t>
            </a:r>
          </a:p>
        </p:txBody>
      </p:sp>
      <p:pic>
        <p:nvPicPr>
          <p:cNvPr id="15362" name="Picture 2" descr="https://algol.dev/wp-content/uploads/2020/10/omega_x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802" y="2060848"/>
            <a:ext cx="31813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827584" y="4941168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Ou seja, mesmo com o menor valor possível para a constante </a:t>
            </a:r>
            <a:r>
              <a:rPr lang="pt-BR" b="1" dirty="0"/>
              <a:t>c</a:t>
            </a:r>
            <a:r>
              <a:rPr lang="pt-BR" dirty="0"/>
              <a:t>, a função sempre irá diminuir a ponto de se tornar menor que a constante.</a:t>
            </a:r>
          </a:p>
          <a:p>
            <a:r>
              <a:rPr lang="pt-BR" dirty="0"/>
              <a:t>Portanto, não conseguimos demonstrar o nosso objetivo. Não existe uma constante </a:t>
            </a:r>
            <a:r>
              <a:rPr lang="pt-BR" b="1" dirty="0"/>
              <a:t>c</a:t>
            </a:r>
            <a:r>
              <a:rPr lang="pt-BR" dirty="0"/>
              <a:t> e um </a:t>
            </a:r>
            <a:r>
              <a:rPr lang="pt-BR" b="1" dirty="0"/>
              <a:t>n</a:t>
            </a:r>
            <a:r>
              <a:rPr lang="pt-BR" b="1" baseline="-25000" dirty="0"/>
              <a:t>0</a:t>
            </a:r>
            <a:r>
              <a:rPr lang="pt-BR" dirty="0"/>
              <a:t>, tal que </a:t>
            </a:r>
            <a:r>
              <a:rPr lang="pt-BR" b="1" dirty="0"/>
              <a:t>2n+1 ≥ c.n</a:t>
            </a:r>
            <a:r>
              <a:rPr lang="pt-BR" b="1" baseline="30000" dirty="0"/>
              <a:t>2</a:t>
            </a:r>
            <a:r>
              <a:rPr lang="pt-BR" dirty="0"/>
              <a:t> para todos os valores de </a:t>
            </a:r>
            <a:r>
              <a:rPr lang="pt-BR" b="1" dirty="0"/>
              <a:t>n</a:t>
            </a:r>
            <a:r>
              <a:rPr lang="pt-BR" dirty="0"/>
              <a:t> maiores ou igual a </a:t>
            </a:r>
            <a:r>
              <a:rPr lang="pt-BR" b="1" dirty="0" smtClean="0"/>
              <a:t>n</a:t>
            </a:r>
            <a:r>
              <a:rPr lang="pt-BR" b="1" baseline="-25000" dirty="0" smtClean="0"/>
              <a:t>0</a:t>
            </a:r>
            <a:r>
              <a:rPr lang="pt-BR" dirty="0" smtClean="0"/>
              <a:t>. </a:t>
            </a:r>
            <a:r>
              <a:rPr lang="pt-BR" dirty="0"/>
              <a:t>Desta forma, está provado que, de fato, </a:t>
            </a:r>
            <a:r>
              <a:rPr lang="pt-BR" b="1" dirty="0"/>
              <a:t>2n+1 ≠ Ω(n</a:t>
            </a:r>
            <a:r>
              <a:rPr lang="pt-BR" b="1" baseline="30000" dirty="0"/>
              <a:t>2</a:t>
            </a:r>
            <a:r>
              <a:rPr lang="pt-BR" b="1" dirty="0"/>
              <a:t>)</a:t>
            </a:r>
            <a:r>
              <a:rPr lang="pt-BR" dirty="0"/>
              <a:t> (lê-se “</a:t>
            </a:r>
            <a:r>
              <a:rPr lang="pt-BR" b="1" dirty="0"/>
              <a:t>não</a:t>
            </a:r>
            <a:r>
              <a:rPr lang="pt-BR" dirty="0"/>
              <a:t> é Ômega de n ao quadrado”).</a:t>
            </a:r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43608" y="980728"/>
            <a:ext cx="712879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Exercícios</a:t>
            </a:r>
          </a:p>
          <a:p>
            <a:endParaRPr lang="pt-BR" b="1" dirty="0"/>
          </a:p>
          <a:p>
            <a:pPr>
              <a:lnSpc>
                <a:spcPct val="200000"/>
              </a:lnSpc>
            </a:pPr>
            <a:r>
              <a:rPr lang="pt-BR" dirty="0"/>
              <a:t>Tente demonstrar matematicamente que </a:t>
            </a:r>
            <a:r>
              <a:rPr lang="pt-BR" b="1" dirty="0"/>
              <a:t>n</a:t>
            </a:r>
            <a:r>
              <a:rPr lang="pt-BR" b="1" baseline="30000" dirty="0"/>
              <a:t>2</a:t>
            </a:r>
            <a:r>
              <a:rPr lang="pt-BR" b="1" dirty="0"/>
              <a:t>+800 = Ω(n)</a:t>
            </a:r>
            <a:r>
              <a:rPr lang="pt-BR" dirty="0"/>
              <a:t>.</a:t>
            </a:r>
          </a:p>
          <a:p>
            <a:pPr>
              <a:lnSpc>
                <a:spcPct val="200000"/>
              </a:lnSpc>
            </a:pPr>
            <a:r>
              <a:rPr lang="pt-BR" dirty="0"/>
              <a:t>Tente demonstrar matematicamente que </a:t>
            </a:r>
            <a:r>
              <a:rPr lang="pt-BR" b="1" dirty="0"/>
              <a:t>2n+10 = Ω(n)</a:t>
            </a:r>
            <a:r>
              <a:rPr lang="pt-BR" dirty="0"/>
              <a:t>.</a:t>
            </a:r>
          </a:p>
          <a:p>
            <a:pPr>
              <a:lnSpc>
                <a:spcPct val="200000"/>
              </a:lnSpc>
            </a:pPr>
            <a:r>
              <a:rPr lang="pt-BR" dirty="0"/>
              <a:t>Tente demonstrar matematicamente que </a:t>
            </a:r>
            <a:r>
              <a:rPr lang="pt-BR" b="1" dirty="0"/>
              <a:t>n+10 = Ω(n</a:t>
            </a:r>
            <a:r>
              <a:rPr lang="pt-BR" b="1" baseline="30000" dirty="0"/>
              <a:t>2</a:t>
            </a:r>
            <a:r>
              <a:rPr lang="pt-BR" b="1" dirty="0"/>
              <a:t>)</a:t>
            </a:r>
            <a:r>
              <a:rPr lang="pt-BR" dirty="0"/>
              <a:t>.</a:t>
            </a:r>
          </a:p>
          <a:p>
            <a:pPr>
              <a:lnSpc>
                <a:spcPct val="200000"/>
              </a:lnSpc>
            </a:pPr>
            <a:r>
              <a:rPr lang="pt-BR" dirty="0"/>
              <a:t>Tente demonstrar matematicamente que </a:t>
            </a:r>
            <a:r>
              <a:rPr lang="pt-BR" b="1" dirty="0"/>
              <a:t>7n-2 = Ω(1)</a:t>
            </a:r>
            <a:r>
              <a:rPr lang="pt-BR" dirty="0"/>
              <a:t>.</a:t>
            </a:r>
          </a:p>
          <a:p>
            <a:pPr>
              <a:lnSpc>
                <a:spcPct val="200000"/>
              </a:lnSpc>
            </a:pPr>
            <a:r>
              <a:rPr lang="pt-BR" dirty="0"/>
              <a:t>Tente demonstrar matematicamente que </a:t>
            </a:r>
            <a:r>
              <a:rPr lang="pt-BR" b="1" dirty="0"/>
              <a:t>n</a:t>
            </a:r>
            <a:r>
              <a:rPr lang="pt-BR" b="1" baseline="30000" dirty="0"/>
              <a:t>2</a:t>
            </a:r>
            <a:r>
              <a:rPr lang="pt-BR" b="1" dirty="0"/>
              <a:t>+20n+5 = Ω(n</a:t>
            </a:r>
            <a:r>
              <a:rPr lang="pt-BR" b="1" baseline="30000" dirty="0"/>
              <a:t>3</a:t>
            </a:r>
            <a:r>
              <a:rPr lang="pt-BR" b="1" dirty="0"/>
              <a:t>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83568" y="188640"/>
            <a:ext cx="77768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 smtClean="0"/>
              <a:t>Tente </a:t>
            </a:r>
            <a:r>
              <a:rPr lang="pt-BR" dirty="0"/>
              <a:t>demonstrar matematicamente que </a:t>
            </a:r>
            <a:r>
              <a:rPr lang="pt-BR" b="1" dirty="0"/>
              <a:t>n</a:t>
            </a:r>
            <a:r>
              <a:rPr lang="pt-BR" b="1" baseline="30000" dirty="0"/>
              <a:t>2</a:t>
            </a:r>
            <a:r>
              <a:rPr lang="pt-BR" b="1" dirty="0"/>
              <a:t>+800 = Ω(n</a:t>
            </a:r>
            <a:r>
              <a:rPr lang="pt-BR" b="1" dirty="0" smtClean="0"/>
              <a:t>)</a:t>
            </a:r>
            <a:r>
              <a:rPr lang="pt-BR" dirty="0" smtClean="0"/>
              <a:t>.</a:t>
            </a:r>
          </a:p>
          <a:p>
            <a:r>
              <a:rPr lang="pt-BR" b="1" dirty="0" err="1"/>
              <a:t>c.n</a:t>
            </a:r>
            <a:r>
              <a:rPr lang="pt-BR" b="1" dirty="0"/>
              <a:t>&lt;= n</a:t>
            </a:r>
            <a:r>
              <a:rPr lang="pt-BR" b="1" baseline="30000" dirty="0"/>
              <a:t>2</a:t>
            </a:r>
            <a:r>
              <a:rPr lang="pt-BR" b="1" dirty="0"/>
              <a:t>+800</a:t>
            </a:r>
            <a:endParaRPr lang="pt-BR" b="1" dirty="0" smtClean="0"/>
          </a:p>
          <a:p>
            <a:r>
              <a:rPr lang="pt-BR" b="1" dirty="0" smtClean="0"/>
              <a:t>n</a:t>
            </a:r>
            <a:r>
              <a:rPr lang="pt-BR" b="1" baseline="30000" dirty="0" smtClean="0"/>
              <a:t>2</a:t>
            </a:r>
            <a:r>
              <a:rPr lang="pt-BR" b="1" dirty="0" smtClean="0"/>
              <a:t>+800&gt;=</a:t>
            </a:r>
            <a:r>
              <a:rPr lang="pt-BR" b="1" dirty="0" err="1" smtClean="0"/>
              <a:t>c.n</a:t>
            </a:r>
            <a:r>
              <a:rPr lang="pt-BR" b="1" dirty="0" smtClean="0"/>
              <a:t>   </a:t>
            </a:r>
            <a:r>
              <a:rPr lang="pt-BR" b="1" dirty="0" err="1" smtClean="0"/>
              <a:t>c.n</a:t>
            </a:r>
            <a:r>
              <a:rPr lang="pt-BR" b="1" dirty="0" smtClean="0"/>
              <a:t>&lt;=</a:t>
            </a:r>
            <a:r>
              <a:rPr lang="pt-BR" b="1" dirty="0"/>
              <a:t> </a:t>
            </a:r>
            <a:r>
              <a:rPr lang="pt-BR" b="1" dirty="0" smtClean="0"/>
              <a:t>n</a:t>
            </a:r>
            <a:r>
              <a:rPr lang="pt-BR" b="1" baseline="30000" dirty="0" smtClean="0"/>
              <a:t>2</a:t>
            </a:r>
            <a:r>
              <a:rPr lang="pt-BR" b="1" dirty="0" smtClean="0"/>
              <a:t>+800== c&lt;=</a:t>
            </a:r>
            <a:r>
              <a:rPr lang="pt-BR" b="1" dirty="0"/>
              <a:t> </a:t>
            </a:r>
            <a:r>
              <a:rPr lang="pt-BR" b="1" dirty="0" smtClean="0"/>
              <a:t>n</a:t>
            </a:r>
            <a:r>
              <a:rPr lang="pt-BR" b="1" baseline="30000" dirty="0" smtClean="0"/>
              <a:t>2</a:t>
            </a:r>
            <a:r>
              <a:rPr lang="pt-BR" b="1" dirty="0" smtClean="0"/>
              <a:t>+800/n</a:t>
            </a:r>
          </a:p>
          <a:p>
            <a:endParaRPr lang="pt-BR" b="1" dirty="0" smtClean="0"/>
          </a:p>
          <a:p>
            <a:endParaRPr lang="pt-BR" dirty="0"/>
          </a:p>
          <a:p>
            <a:pPr>
              <a:lnSpc>
                <a:spcPct val="200000"/>
              </a:lnSpc>
            </a:pPr>
            <a:endParaRPr lang="pt-BR" dirty="0" smtClean="0"/>
          </a:p>
          <a:p>
            <a:pPr>
              <a:lnSpc>
                <a:spcPct val="200000"/>
              </a:lnSpc>
            </a:pPr>
            <a:endParaRPr lang="pt-BR" dirty="0" smtClean="0"/>
          </a:p>
          <a:p>
            <a:pPr>
              <a:lnSpc>
                <a:spcPct val="200000"/>
              </a:lnSpc>
            </a:pPr>
            <a:r>
              <a:rPr lang="pt-BR" dirty="0" smtClean="0"/>
              <a:t>Tente </a:t>
            </a:r>
            <a:r>
              <a:rPr lang="pt-BR" dirty="0"/>
              <a:t>demonstrar matematicamente que </a:t>
            </a:r>
            <a:r>
              <a:rPr lang="pt-BR" b="1" dirty="0"/>
              <a:t>2n+10 = Ω(n</a:t>
            </a:r>
            <a:r>
              <a:rPr lang="pt-BR" b="1" dirty="0" smtClean="0"/>
              <a:t>)</a:t>
            </a:r>
            <a:r>
              <a:rPr lang="pt-B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pt-BR" b="1" dirty="0" smtClean="0"/>
              <a:t>2n+10&gt;=</a:t>
            </a:r>
            <a:r>
              <a:rPr lang="pt-BR" b="1" dirty="0" err="1" smtClean="0"/>
              <a:t>c.n</a:t>
            </a:r>
            <a:r>
              <a:rPr lang="pt-BR" b="1" dirty="0" smtClean="0"/>
              <a:t>  </a:t>
            </a:r>
            <a:r>
              <a:rPr lang="pt-BR" b="1" dirty="0" smtClean="0">
                <a:sym typeface="Wingdings" panose="05000000000000000000" pitchFamily="2" charset="2"/>
              </a:rPr>
              <a:t> </a:t>
            </a:r>
          </a:p>
          <a:p>
            <a:r>
              <a:rPr lang="pt-BR" b="1" dirty="0">
                <a:solidFill>
                  <a:srgbClr val="FF0000"/>
                </a:solidFill>
              </a:rPr>
              <a:t>Ω(n)</a:t>
            </a:r>
            <a:r>
              <a:rPr lang="pt-BR" dirty="0">
                <a:solidFill>
                  <a:srgbClr val="FF0000"/>
                </a:solidFill>
              </a:rPr>
              <a:t> representa um limite assintótico inferior para a função </a:t>
            </a:r>
            <a:r>
              <a:rPr lang="pt-BR" b="1" dirty="0">
                <a:solidFill>
                  <a:srgbClr val="FF0000"/>
                </a:solidFill>
              </a:rPr>
              <a:t> n</a:t>
            </a:r>
            <a:r>
              <a:rPr lang="pt-BR" b="1" baseline="30000" dirty="0">
                <a:solidFill>
                  <a:srgbClr val="FF0000"/>
                </a:solidFill>
              </a:rPr>
              <a:t>2</a:t>
            </a:r>
            <a:r>
              <a:rPr lang="pt-BR" b="1" dirty="0">
                <a:solidFill>
                  <a:srgbClr val="FF0000"/>
                </a:solidFill>
              </a:rPr>
              <a:t>+800</a:t>
            </a:r>
            <a:r>
              <a:rPr lang="pt-BR" dirty="0">
                <a:solidFill>
                  <a:srgbClr val="FF0000"/>
                </a:solidFill>
              </a:rPr>
              <a:t>. ou seja, existe uma constante </a:t>
            </a:r>
            <a:r>
              <a:rPr lang="pt-BR" b="1" dirty="0">
                <a:solidFill>
                  <a:srgbClr val="FF0000"/>
                </a:solidFill>
              </a:rPr>
              <a:t>c=1</a:t>
            </a:r>
            <a:r>
              <a:rPr lang="pt-BR" dirty="0">
                <a:solidFill>
                  <a:srgbClr val="FF0000"/>
                </a:solidFill>
              </a:rPr>
              <a:t> e um </a:t>
            </a:r>
            <a:r>
              <a:rPr lang="pt-BR" b="1" dirty="0">
                <a:solidFill>
                  <a:srgbClr val="FF0000"/>
                </a:solidFill>
              </a:rPr>
              <a:t>n</a:t>
            </a:r>
            <a:r>
              <a:rPr lang="pt-BR" b="1" baseline="-25000" dirty="0">
                <a:solidFill>
                  <a:srgbClr val="FF0000"/>
                </a:solidFill>
              </a:rPr>
              <a:t>0</a:t>
            </a:r>
            <a:r>
              <a:rPr lang="pt-BR" b="1" dirty="0">
                <a:solidFill>
                  <a:srgbClr val="FF0000"/>
                </a:solidFill>
              </a:rPr>
              <a:t>=1</a:t>
            </a:r>
            <a:r>
              <a:rPr lang="pt-BR" dirty="0">
                <a:solidFill>
                  <a:srgbClr val="FF0000"/>
                </a:solidFill>
              </a:rPr>
              <a:t>, tal que 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/>
              <a:t>2n+10&gt;=</a:t>
            </a:r>
            <a:r>
              <a:rPr lang="pt-BR" b="1" dirty="0" err="1"/>
              <a:t>c.n</a:t>
            </a:r>
            <a:r>
              <a:rPr lang="pt-BR" b="1" dirty="0" smtClean="0">
                <a:solidFill>
                  <a:srgbClr val="FF0000"/>
                </a:solidFill>
              </a:rPr>
              <a:t>  </a:t>
            </a:r>
            <a:r>
              <a:rPr lang="pt-BR" dirty="0">
                <a:solidFill>
                  <a:srgbClr val="FF0000"/>
                </a:solidFill>
              </a:rPr>
              <a:t> para todos os valores de </a:t>
            </a:r>
            <a:r>
              <a:rPr lang="pt-BR" b="1" dirty="0">
                <a:solidFill>
                  <a:srgbClr val="FF0000"/>
                </a:solidFill>
              </a:rPr>
              <a:t>n</a:t>
            </a:r>
            <a:r>
              <a:rPr lang="pt-BR" dirty="0">
                <a:solidFill>
                  <a:srgbClr val="FF0000"/>
                </a:solidFill>
              </a:rPr>
              <a:t> maiores ou igual a </a:t>
            </a:r>
            <a:r>
              <a:rPr lang="pt-BR" b="1" dirty="0">
                <a:solidFill>
                  <a:srgbClr val="FF0000"/>
                </a:solidFill>
              </a:rPr>
              <a:t>n</a:t>
            </a:r>
            <a:r>
              <a:rPr lang="pt-BR" b="1" baseline="-25000" dirty="0">
                <a:solidFill>
                  <a:srgbClr val="FF0000"/>
                </a:solidFill>
              </a:rPr>
              <a:t>0</a:t>
            </a:r>
            <a:r>
              <a:rPr lang="pt-BR" dirty="0">
                <a:solidFill>
                  <a:srgbClr val="FF0000"/>
                </a:solidFill>
              </a:rPr>
              <a:t>. Desta forma, está provado que, de fato, 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/>
              <a:t>2n+10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= Ω(n)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Tente </a:t>
            </a:r>
            <a:r>
              <a:rPr lang="pt-BR" dirty="0"/>
              <a:t>demonstrar matematicamente que </a:t>
            </a:r>
            <a:r>
              <a:rPr lang="pt-BR" b="1" dirty="0"/>
              <a:t>n+10 = Ω(n</a:t>
            </a:r>
            <a:r>
              <a:rPr lang="pt-BR" b="1" baseline="30000" dirty="0"/>
              <a:t>2</a:t>
            </a:r>
            <a:r>
              <a:rPr lang="pt-BR" b="1" dirty="0"/>
              <a:t>)</a:t>
            </a:r>
            <a:r>
              <a:rPr lang="pt-BR" dirty="0"/>
              <a:t>.</a:t>
            </a:r>
          </a:p>
          <a:p>
            <a:pPr>
              <a:lnSpc>
                <a:spcPct val="200000"/>
              </a:lnSpc>
            </a:pPr>
            <a:r>
              <a:rPr lang="pt-BR" dirty="0"/>
              <a:t>Tente demonstrar matematicamente que </a:t>
            </a:r>
            <a:r>
              <a:rPr lang="pt-BR" b="1" dirty="0"/>
              <a:t>7n-2 = Ω(1)</a:t>
            </a:r>
            <a:r>
              <a:rPr lang="pt-BR" dirty="0"/>
              <a:t>.</a:t>
            </a:r>
          </a:p>
          <a:p>
            <a:pPr>
              <a:lnSpc>
                <a:spcPct val="200000"/>
              </a:lnSpc>
            </a:pPr>
            <a:r>
              <a:rPr lang="pt-BR" dirty="0"/>
              <a:t>Tente demonstrar matematicamente que </a:t>
            </a:r>
            <a:r>
              <a:rPr lang="pt-BR" b="1" dirty="0"/>
              <a:t>n</a:t>
            </a:r>
            <a:r>
              <a:rPr lang="pt-BR" b="1" baseline="30000" dirty="0"/>
              <a:t>2</a:t>
            </a:r>
            <a:r>
              <a:rPr lang="pt-BR" b="1" dirty="0"/>
              <a:t>+20n+5 = Ω(n</a:t>
            </a:r>
            <a:r>
              <a:rPr lang="pt-BR" b="1" baseline="30000" dirty="0"/>
              <a:t>3</a:t>
            </a:r>
            <a:r>
              <a:rPr lang="pt-BR" b="1" dirty="0"/>
              <a:t>)</a:t>
            </a:r>
            <a:r>
              <a:rPr lang="pt-BR" dirty="0"/>
              <a:t>.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84202"/>
              </p:ext>
            </p:extLst>
          </p:nvPr>
        </p:nvGraphicFramePr>
        <p:xfrm>
          <a:off x="6372201" y="1268760"/>
          <a:ext cx="2448271" cy="1246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1160"/>
                <a:gridCol w="863294"/>
                <a:gridCol w="482385"/>
                <a:gridCol w="591432"/>
              </a:tblGrid>
              <a:tr h="2492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</a:t>
                      </a:r>
                      <a:r>
                        <a:rPr lang="pt-BR" sz="1100" baseline="30000" dirty="0">
                          <a:effectLst/>
                        </a:rPr>
                        <a:t>2</a:t>
                      </a:r>
                      <a:r>
                        <a:rPr lang="pt-BR" sz="1100" dirty="0">
                          <a:effectLst/>
                        </a:rPr>
                        <a:t>+800/n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2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401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2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402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2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405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2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408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755576" y="1772816"/>
            <a:ext cx="55446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 </a:t>
            </a:r>
            <a:r>
              <a:rPr lang="pt-BR" sz="1600" b="1" dirty="0">
                <a:solidFill>
                  <a:srgbClr val="FF0000"/>
                </a:solidFill>
              </a:rPr>
              <a:t>Ω(n)</a:t>
            </a:r>
            <a:r>
              <a:rPr lang="pt-BR" sz="1600" dirty="0">
                <a:solidFill>
                  <a:srgbClr val="FF0000"/>
                </a:solidFill>
              </a:rPr>
              <a:t> representa um limite assintótico inferior para a função </a:t>
            </a:r>
            <a:r>
              <a:rPr lang="pt-BR" sz="1600" b="1" dirty="0">
                <a:solidFill>
                  <a:srgbClr val="FF0000"/>
                </a:solidFill>
              </a:rPr>
              <a:t> n</a:t>
            </a:r>
            <a:r>
              <a:rPr lang="pt-BR" sz="1600" b="1" baseline="30000" dirty="0">
                <a:solidFill>
                  <a:srgbClr val="FF0000"/>
                </a:solidFill>
              </a:rPr>
              <a:t>2</a:t>
            </a:r>
            <a:r>
              <a:rPr lang="pt-BR" sz="1600" b="1" dirty="0">
                <a:solidFill>
                  <a:srgbClr val="FF0000"/>
                </a:solidFill>
              </a:rPr>
              <a:t>+800</a:t>
            </a:r>
            <a:r>
              <a:rPr lang="pt-BR" sz="1600" dirty="0">
                <a:solidFill>
                  <a:srgbClr val="FF0000"/>
                </a:solidFill>
              </a:rPr>
              <a:t>. ou seja, existe uma constante </a:t>
            </a:r>
            <a:r>
              <a:rPr lang="pt-BR" sz="1600" b="1" dirty="0">
                <a:solidFill>
                  <a:srgbClr val="FF0000"/>
                </a:solidFill>
              </a:rPr>
              <a:t>c=1</a:t>
            </a:r>
            <a:r>
              <a:rPr lang="pt-BR" sz="1600" dirty="0">
                <a:solidFill>
                  <a:srgbClr val="FF0000"/>
                </a:solidFill>
              </a:rPr>
              <a:t> e um </a:t>
            </a:r>
            <a:r>
              <a:rPr lang="pt-BR" sz="1600" b="1" dirty="0">
                <a:solidFill>
                  <a:srgbClr val="FF0000"/>
                </a:solidFill>
              </a:rPr>
              <a:t>n</a:t>
            </a:r>
            <a:r>
              <a:rPr lang="pt-BR" sz="1600" b="1" baseline="-25000" dirty="0">
                <a:solidFill>
                  <a:srgbClr val="FF0000"/>
                </a:solidFill>
              </a:rPr>
              <a:t>0</a:t>
            </a:r>
            <a:r>
              <a:rPr lang="pt-BR" sz="1600" b="1" dirty="0">
                <a:solidFill>
                  <a:srgbClr val="FF0000"/>
                </a:solidFill>
              </a:rPr>
              <a:t>=1</a:t>
            </a:r>
            <a:r>
              <a:rPr lang="pt-BR" sz="1600" dirty="0">
                <a:solidFill>
                  <a:srgbClr val="FF0000"/>
                </a:solidFill>
              </a:rPr>
              <a:t>, tal que </a:t>
            </a:r>
            <a:r>
              <a:rPr lang="pt-BR" sz="1600" b="1" dirty="0">
                <a:solidFill>
                  <a:srgbClr val="FF0000"/>
                </a:solidFill>
              </a:rPr>
              <a:t> n</a:t>
            </a:r>
            <a:r>
              <a:rPr lang="pt-BR" sz="1600" b="1" baseline="30000" dirty="0">
                <a:solidFill>
                  <a:srgbClr val="FF0000"/>
                </a:solidFill>
              </a:rPr>
              <a:t>2</a:t>
            </a:r>
            <a:r>
              <a:rPr lang="pt-BR" sz="1600" b="1" dirty="0">
                <a:solidFill>
                  <a:srgbClr val="FF0000"/>
                </a:solidFill>
              </a:rPr>
              <a:t>+800&gt;=</a:t>
            </a:r>
            <a:r>
              <a:rPr lang="pt-BR" sz="1600" b="1" dirty="0" err="1">
                <a:solidFill>
                  <a:srgbClr val="FF0000"/>
                </a:solidFill>
              </a:rPr>
              <a:t>c.n</a:t>
            </a:r>
            <a:r>
              <a:rPr lang="pt-BR" sz="1600" b="1" dirty="0">
                <a:solidFill>
                  <a:srgbClr val="FF0000"/>
                </a:solidFill>
              </a:rPr>
              <a:t>  ou c&lt;= n</a:t>
            </a:r>
            <a:r>
              <a:rPr lang="pt-BR" sz="1600" b="1" baseline="30000" dirty="0">
                <a:solidFill>
                  <a:srgbClr val="FF0000"/>
                </a:solidFill>
              </a:rPr>
              <a:t>2</a:t>
            </a:r>
            <a:r>
              <a:rPr lang="pt-BR" sz="1600" b="1" dirty="0">
                <a:solidFill>
                  <a:srgbClr val="FF0000"/>
                </a:solidFill>
              </a:rPr>
              <a:t>+800/n </a:t>
            </a:r>
            <a:r>
              <a:rPr lang="pt-BR" sz="1600" dirty="0">
                <a:solidFill>
                  <a:srgbClr val="FF0000"/>
                </a:solidFill>
              </a:rPr>
              <a:t> para todos os valores de </a:t>
            </a:r>
            <a:r>
              <a:rPr lang="pt-BR" sz="1600" b="1" dirty="0">
                <a:solidFill>
                  <a:srgbClr val="FF0000"/>
                </a:solidFill>
              </a:rPr>
              <a:t>n</a:t>
            </a:r>
            <a:r>
              <a:rPr lang="pt-BR" sz="1600" dirty="0">
                <a:solidFill>
                  <a:srgbClr val="FF0000"/>
                </a:solidFill>
              </a:rPr>
              <a:t> maiores ou igual a </a:t>
            </a:r>
            <a:r>
              <a:rPr lang="pt-BR" sz="1600" b="1" dirty="0">
                <a:solidFill>
                  <a:srgbClr val="FF0000"/>
                </a:solidFill>
              </a:rPr>
              <a:t>n</a:t>
            </a:r>
            <a:r>
              <a:rPr lang="pt-BR" sz="1600" b="1" baseline="-25000" dirty="0">
                <a:solidFill>
                  <a:srgbClr val="FF0000"/>
                </a:solidFill>
              </a:rPr>
              <a:t>0</a:t>
            </a:r>
            <a:r>
              <a:rPr lang="pt-BR" sz="1600" dirty="0">
                <a:solidFill>
                  <a:srgbClr val="FF0000"/>
                </a:solidFill>
              </a:rPr>
              <a:t>. Desta forma, está provado que, de fato, </a:t>
            </a:r>
            <a:r>
              <a:rPr lang="pt-BR" sz="1600" b="1" dirty="0">
                <a:solidFill>
                  <a:srgbClr val="FF0000"/>
                </a:solidFill>
              </a:rPr>
              <a:t> n</a:t>
            </a:r>
            <a:r>
              <a:rPr lang="pt-BR" sz="1600" b="1" baseline="30000" dirty="0">
                <a:solidFill>
                  <a:srgbClr val="FF0000"/>
                </a:solidFill>
              </a:rPr>
              <a:t>2</a:t>
            </a:r>
            <a:r>
              <a:rPr lang="pt-BR" sz="1600" b="1" dirty="0">
                <a:solidFill>
                  <a:srgbClr val="FF0000"/>
                </a:solidFill>
              </a:rPr>
              <a:t>+800 = Ω(n)</a:t>
            </a:r>
            <a:r>
              <a:rPr lang="pt-BR" sz="1600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98407"/>
              </p:ext>
            </p:extLst>
          </p:nvPr>
        </p:nvGraphicFramePr>
        <p:xfrm>
          <a:off x="6660232" y="2924944"/>
          <a:ext cx="2052955" cy="963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625"/>
                <a:gridCol w="723900"/>
                <a:gridCol w="404495"/>
                <a:gridCol w="49593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2n+10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&gt;=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c.n 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56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67544" y="1772816"/>
            <a:ext cx="6480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Tente demonstrar matematicamente que </a:t>
            </a:r>
            <a:r>
              <a:rPr lang="pt-BR" b="1" dirty="0"/>
              <a:t>n+10 = Ω(n</a:t>
            </a:r>
            <a:r>
              <a:rPr lang="pt-BR" b="1" baseline="30000" dirty="0"/>
              <a:t>2</a:t>
            </a:r>
            <a:r>
              <a:rPr lang="pt-BR" b="1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pt-BR" b="1" dirty="0" smtClean="0"/>
              <a:t>n+10&gt;= c.n</a:t>
            </a:r>
            <a:r>
              <a:rPr lang="pt-BR" b="1" baseline="30000" dirty="0" smtClean="0"/>
              <a:t>2</a:t>
            </a:r>
            <a:r>
              <a:rPr lang="pt-BR" b="1" dirty="0" smtClean="0"/>
              <a:t> 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7491"/>
              </p:ext>
            </p:extLst>
          </p:nvPr>
        </p:nvGraphicFramePr>
        <p:xfrm>
          <a:off x="3735079" y="2636912"/>
          <a:ext cx="3978806" cy="1847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0713"/>
                <a:gridCol w="1402981"/>
                <a:gridCol w="783947"/>
                <a:gridCol w="961165"/>
              </a:tblGrid>
              <a:tr h="369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n+10&gt;=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c.n</a:t>
                      </a:r>
                      <a:r>
                        <a:rPr lang="pt-BR" sz="1100" baseline="30000">
                          <a:effectLst/>
                        </a:rPr>
                        <a:t>2</a:t>
                      </a:r>
                      <a:r>
                        <a:rPr lang="pt-BR" sz="1100">
                          <a:effectLst/>
                        </a:rPr>
                        <a:t> 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&gt;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&gt;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&gt;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9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9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&lt;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16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899592" y="4699010"/>
            <a:ext cx="7560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Ω(n</a:t>
            </a:r>
            <a:r>
              <a:rPr lang="pt-BR" b="1" baseline="30000" dirty="0"/>
              <a:t>2</a:t>
            </a:r>
            <a:r>
              <a:rPr lang="pt-BR" b="1" dirty="0"/>
              <a:t>) </a:t>
            </a:r>
            <a:r>
              <a:rPr lang="pt-BR" b="1" dirty="0" smtClean="0"/>
              <a:t>não </a:t>
            </a:r>
            <a:r>
              <a:rPr lang="pt-BR" dirty="0" smtClean="0">
                <a:solidFill>
                  <a:srgbClr val="FF0000"/>
                </a:solidFill>
              </a:rPr>
              <a:t>representa </a:t>
            </a:r>
            <a:r>
              <a:rPr lang="pt-BR" dirty="0">
                <a:solidFill>
                  <a:srgbClr val="FF0000"/>
                </a:solidFill>
              </a:rPr>
              <a:t>um limite assintótico inferior para a função 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/>
              <a:t>n+10</a:t>
            </a:r>
            <a:r>
              <a:rPr lang="pt-BR" dirty="0" smtClean="0">
                <a:solidFill>
                  <a:srgbClr val="FF0000"/>
                </a:solidFill>
              </a:rPr>
              <a:t>. </a:t>
            </a:r>
            <a:r>
              <a:rPr lang="pt-BR" dirty="0">
                <a:solidFill>
                  <a:srgbClr val="FF0000"/>
                </a:solidFill>
              </a:rPr>
              <a:t>ou seja, existe uma constante </a:t>
            </a:r>
            <a:r>
              <a:rPr lang="pt-BR" b="1" dirty="0">
                <a:solidFill>
                  <a:srgbClr val="FF0000"/>
                </a:solidFill>
              </a:rPr>
              <a:t>c=1</a:t>
            </a:r>
            <a:r>
              <a:rPr lang="pt-BR" dirty="0">
                <a:solidFill>
                  <a:srgbClr val="FF0000"/>
                </a:solidFill>
              </a:rPr>
              <a:t> e um </a:t>
            </a:r>
            <a:r>
              <a:rPr lang="pt-BR" b="1" dirty="0" smtClean="0">
                <a:solidFill>
                  <a:srgbClr val="FF0000"/>
                </a:solidFill>
              </a:rPr>
              <a:t>n</a:t>
            </a:r>
            <a:r>
              <a:rPr lang="pt-BR" b="1" baseline="-25000" dirty="0" smtClean="0">
                <a:solidFill>
                  <a:srgbClr val="FF0000"/>
                </a:solidFill>
              </a:rPr>
              <a:t>0</a:t>
            </a:r>
            <a:r>
              <a:rPr lang="pt-BR" b="1" dirty="0" smtClean="0">
                <a:solidFill>
                  <a:srgbClr val="FF0000"/>
                </a:solidFill>
              </a:rPr>
              <a:t>=4</a:t>
            </a:r>
            <a:r>
              <a:rPr lang="pt-BR" dirty="0" smtClean="0">
                <a:solidFill>
                  <a:srgbClr val="FF0000"/>
                </a:solidFill>
              </a:rPr>
              <a:t>, </a:t>
            </a:r>
            <a:r>
              <a:rPr lang="pt-BR" dirty="0">
                <a:solidFill>
                  <a:srgbClr val="FF0000"/>
                </a:solidFill>
              </a:rPr>
              <a:t>tal que 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smtClean="0"/>
              <a:t>n+10&lt; c.n</a:t>
            </a:r>
            <a:r>
              <a:rPr lang="pt-BR" b="1" baseline="30000" dirty="0" smtClean="0"/>
              <a:t>2</a:t>
            </a:r>
            <a:r>
              <a:rPr lang="pt-BR" b="1" dirty="0" smtClean="0">
                <a:solidFill>
                  <a:srgbClr val="FF0000"/>
                </a:solidFill>
              </a:rPr>
              <a:t>  </a:t>
            </a:r>
            <a:r>
              <a:rPr lang="pt-BR" dirty="0">
                <a:solidFill>
                  <a:srgbClr val="FF0000"/>
                </a:solidFill>
              </a:rPr>
              <a:t> para todos os valores de </a:t>
            </a:r>
            <a:r>
              <a:rPr lang="pt-BR" b="1" dirty="0">
                <a:solidFill>
                  <a:srgbClr val="FF0000"/>
                </a:solidFill>
              </a:rPr>
              <a:t>n</a:t>
            </a:r>
            <a:r>
              <a:rPr lang="pt-BR" dirty="0">
                <a:solidFill>
                  <a:srgbClr val="FF0000"/>
                </a:solidFill>
              </a:rPr>
              <a:t> maiores ou igual a </a:t>
            </a:r>
            <a:r>
              <a:rPr lang="pt-BR" b="1" dirty="0">
                <a:solidFill>
                  <a:srgbClr val="FF0000"/>
                </a:solidFill>
              </a:rPr>
              <a:t>n</a:t>
            </a:r>
            <a:r>
              <a:rPr lang="pt-BR" b="1" baseline="-25000" dirty="0">
                <a:solidFill>
                  <a:srgbClr val="FF0000"/>
                </a:solidFill>
              </a:rPr>
              <a:t>0</a:t>
            </a:r>
            <a:r>
              <a:rPr lang="pt-BR" dirty="0">
                <a:solidFill>
                  <a:srgbClr val="FF0000"/>
                </a:solidFill>
              </a:rPr>
              <a:t>. Desta forma, está provado que, de fato, 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smtClean="0"/>
              <a:t>n+10&lt;= </a:t>
            </a:r>
            <a:r>
              <a:rPr lang="pt-BR" b="1" dirty="0"/>
              <a:t>c.n</a:t>
            </a:r>
            <a:r>
              <a:rPr lang="pt-BR" b="1" baseline="30000" dirty="0"/>
              <a:t>2</a:t>
            </a:r>
            <a:r>
              <a:rPr lang="pt-BR" b="1" dirty="0"/>
              <a:t> </a:t>
            </a:r>
            <a:endParaRPr lang="pt-BR" dirty="0"/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0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692696"/>
            <a:ext cx="6606480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Tente demonstrar matematicamente que </a:t>
            </a:r>
            <a:r>
              <a:rPr lang="pt-BR" b="1" dirty="0"/>
              <a:t>n</a:t>
            </a:r>
            <a:r>
              <a:rPr lang="pt-BR" b="1" baseline="30000" dirty="0"/>
              <a:t>2</a:t>
            </a:r>
            <a:r>
              <a:rPr lang="pt-BR" b="1" dirty="0"/>
              <a:t>+20n+5 = Ω(n</a:t>
            </a:r>
            <a:r>
              <a:rPr lang="pt-BR" b="1" baseline="30000" dirty="0"/>
              <a:t>3</a:t>
            </a:r>
            <a:r>
              <a:rPr lang="pt-BR" b="1" dirty="0" smtClean="0"/>
              <a:t>)</a:t>
            </a:r>
            <a:r>
              <a:rPr lang="pt-B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pt-BR" b="1" dirty="0" smtClean="0"/>
              <a:t>n</a:t>
            </a:r>
            <a:r>
              <a:rPr lang="pt-BR" b="1" baseline="30000" dirty="0" smtClean="0"/>
              <a:t>2</a:t>
            </a:r>
            <a:r>
              <a:rPr lang="pt-BR" b="1" dirty="0" smtClean="0"/>
              <a:t>+20n+5&gt;=c.</a:t>
            </a:r>
            <a:r>
              <a:rPr lang="pt-BR" b="1" dirty="0"/>
              <a:t> </a:t>
            </a:r>
            <a:r>
              <a:rPr lang="pt-BR" b="1" dirty="0" smtClean="0"/>
              <a:t>n</a:t>
            </a:r>
            <a:r>
              <a:rPr lang="pt-BR" b="1" baseline="30000" dirty="0" smtClean="0"/>
              <a:t>3</a:t>
            </a:r>
          </a:p>
          <a:p>
            <a:pPr>
              <a:lnSpc>
                <a:spcPct val="200000"/>
              </a:lnSpc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67544" y="2060848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Ω(n</a:t>
            </a:r>
            <a:r>
              <a:rPr lang="pt-BR" b="1" baseline="30000" dirty="0">
                <a:solidFill>
                  <a:srgbClr val="FF0000"/>
                </a:solidFill>
              </a:rPr>
              <a:t>3</a:t>
            </a:r>
            <a:r>
              <a:rPr lang="pt-BR" b="1" dirty="0" smtClean="0">
                <a:solidFill>
                  <a:srgbClr val="FF0000"/>
                </a:solidFill>
              </a:rPr>
              <a:t>) não  é a função </a:t>
            </a:r>
            <a:r>
              <a:rPr lang="pt-BR" b="1" dirty="0" err="1" smtClean="0">
                <a:solidFill>
                  <a:srgbClr val="FF0000"/>
                </a:solidFill>
              </a:rPr>
              <a:t>assintotica</a:t>
            </a:r>
            <a:r>
              <a:rPr lang="pt-BR" b="1" dirty="0" smtClean="0">
                <a:solidFill>
                  <a:srgbClr val="FF0000"/>
                </a:solidFill>
              </a:rPr>
              <a:t> para a função n</a:t>
            </a:r>
            <a:r>
              <a:rPr lang="pt-BR" b="1" baseline="30000" dirty="0" smtClean="0">
                <a:solidFill>
                  <a:srgbClr val="FF0000"/>
                </a:solidFill>
              </a:rPr>
              <a:t>2</a:t>
            </a:r>
            <a:r>
              <a:rPr lang="pt-BR" b="1" dirty="0" smtClean="0">
                <a:solidFill>
                  <a:srgbClr val="FF0000"/>
                </a:solidFill>
              </a:rPr>
              <a:t>+20n+5, pois para c1 = 1 e n&gt;= 6, </a:t>
            </a:r>
            <a:r>
              <a:rPr lang="pt-BR" b="1" dirty="0">
                <a:solidFill>
                  <a:srgbClr val="FF0000"/>
                </a:solidFill>
              </a:rPr>
              <a:t>Ω(n</a:t>
            </a:r>
            <a:r>
              <a:rPr lang="pt-BR" b="1" baseline="30000" dirty="0">
                <a:solidFill>
                  <a:srgbClr val="FF0000"/>
                </a:solidFill>
              </a:rPr>
              <a:t>3</a:t>
            </a:r>
            <a:r>
              <a:rPr lang="pt-BR" b="1" dirty="0" smtClean="0">
                <a:solidFill>
                  <a:srgbClr val="FF0000"/>
                </a:solidFill>
              </a:rPr>
              <a:t>) é superior a função  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62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836712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Da maneira mais objetiva possível, a notação Θ nos fornece uma simbologia simplificada para representar um </a:t>
            </a:r>
            <a:r>
              <a:rPr lang="pt-BR" b="1" dirty="0"/>
              <a:t>limite justo</a:t>
            </a:r>
            <a:r>
              <a:rPr lang="pt-BR" dirty="0"/>
              <a:t> de desempenho para um algoritmo. Um </a:t>
            </a:r>
            <a:r>
              <a:rPr lang="pt-BR" b="1" dirty="0"/>
              <a:t>limite exato</a:t>
            </a:r>
            <a:r>
              <a:rPr lang="pt-BR" dirty="0"/>
              <a:t> de tempo que um algoritmo leva para ser executado. Ou seja, a notação Θ representa o ponto de encontro entre as notações Ω (limite inferior) e Big O (limite superior).</a:t>
            </a:r>
          </a:p>
        </p:txBody>
      </p:sp>
      <p:sp>
        <p:nvSpPr>
          <p:cNvPr id="3" name="Retângulo 2"/>
          <p:cNvSpPr/>
          <p:nvPr/>
        </p:nvSpPr>
        <p:spPr>
          <a:xfrm>
            <a:off x="539552" y="2551837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notação Θ limita uma função entre fatores constantes. Escrevemos </a:t>
            </a:r>
            <a:r>
              <a:rPr lang="pt-BR" i="1" dirty="0"/>
              <a:t>f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Θ(</a:t>
            </a:r>
            <a:r>
              <a:rPr lang="pt-BR" i="1" dirty="0"/>
              <a:t>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)) se existirem </a:t>
            </a:r>
            <a:r>
              <a:rPr lang="pt-BR" dirty="0" smtClean="0"/>
              <a:t>constantes positivas </a:t>
            </a:r>
            <a:r>
              <a:rPr lang="pt-BR" i="1" dirty="0"/>
              <a:t>n</a:t>
            </a:r>
            <a:r>
              <a:rPr lang="pt-BR" baseline="-25000" dirty="0"/>
              <a:t>0</a:t>
            </a:r>
            <a:r>
              <a:rPr lang="pt-BR" dirty="0"/>
              <a:t>, </a:t>
            </a:r>
            <a:r>
              <a:rPr lang="pt-BR" i="1" dirty="0" smtClean="0"/>
              <a:t>c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i="1" dirty="0" smtClean="0"/>
              <a:t>c</a:t>
            </a:r>
            <a:r>
              <a:rPr lang="pt-BR" baseline="-25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tais </a:t>
            </a:r>
            <a:r>
              <a:rPr lang="pt-BR" dirty="0" smtClean="0"/>
              <a:t>que </a:t>
            </a:r>
            <a:r>
              <a:rPr lang="pt-BR" dirty="0"/>
              <a:t>em </a:t>
            </a:r>
            <a:r>
              <a:rPr lang="pt-BR" i="1" dirty="0" smtClean="0"/>
              <a:t>n</a:t>
            </a:r>
            <a:r>
              <a:rPr lang="pt-BR" baseline="-25000" dirty="0" smtClean="0"/>
              <a:t>0,</a:t>
            </a:r>
            <a:r>
              <a:rPr lang="pt-BR" dirty="0" smtClean="0"/>
              <a:t> </a:t>
            </a:r>
            <a:r>
              <a:rPr lang="pt-BR" dirty="0"/>
              <a:t>e à direita de </a:t>
            </a:r>
            <a:r>
              <a:rPr lang="pt-BR" i="1" dirty="0"/>
              <a:t>n</a:t>
            </a:r>
            <a:r>
              <a:rPr lang="pt-BR" baseline="-25000" dirty="0"/>
              <a:t>0</a:t>
            </a:r>
            <a:r>
              <a:rPr lang="pt-BR" dirty="0"/>
              <a:t> , o valor de </a:t>
            </a:r>
            <a:r>
              <a:rPr lang="pt-BR" i="1" dirty="0"/>
              <a:t>f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sempre encontrar-se entre </a:t>
            </a:r>
            <a:r>
              <a:rPr lang="pt-BR" i="1" dirty="0"/>
              <a:t>c</a:t>
            </a:r>
            <a:r>
              <a:rPr lang="pt-BR" baseline="-25000" dirty="0"/>
              <a:t>1</a:t>
            </a:r>
            <a:r>
              <a:rPr lang="pt-BR" dirty="0"/>
              <a:t> </a:t>
            </a:r>
            <a:r>
              <a:rPr lang="pt-BR" i="1" dirty="0"/>
              <a:t>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e </a:t>
            </a:r>
            <a:r>
              <a:rPr lang="pt-BR" i="1" dirty="0"/>
              <a:t>c</a:t>
            </a:r>
            <a:r>
              <a:rPr lang="pt-BR" baseline="-25000" dirty="0"/>
              <a:t>2</a:t>
            </a:r>
            <a:r>
              <a:rPr lang="pt-BR" dirty="0"/>
              <a:t> </a:t>
            </a:r>
            <a:r>
              <a:rPr lang="pt-BR" i="1" dirty="0"/>
              <a:t>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inclusive.</a:t>
            </a:r>
          </a:p>
        </p:txBody>
      </p:sp>
      <p:sp>
        <p:nvSpPr>
          <p:cNvPr id="4" name="Retângulo 3"/>
          <p:cNvSpPr/>
          <p:nvPr/>
        </p:nvSpPr>
        <p:spPr>
          <a:xfrm>
            <a:off x="611560" y="332656"/>
            <a:ext cx="1911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Notação Θ - </a:t>
            </a:r>
            <a:r>
              <a:rPr lang="pt-BR" b="1" dirty="0" err="1" smtClean="0"/>
              <a:t>Theta</a:t>
            </a:r>
            <a:endParaRPr lang="pt-BR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3573016"/>
            <a:ext cx="2729842" cy="272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1305342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Definição matemática formal da </a:t>
            </a:r>
            <a:r>
              <a:rPr lang="pt-BR" b="1" dirty="0" smtClean="0"/>
              <a:t>notação Θ </a:t>
            </a:r>
            <a:r>
              <a:rPr lang="pt-BR" b="1" dirty="0" err="1"/>
              <a:t>Theta</a:t>
            </a:r>
            <a:endParaRPr lang="pt-BR" b="1" dirty="0"/>
          </a:p>
          <a:p>
            <a:r>
              <a:rPr lang="pt-BR" dirty="0" smtClean="0"/>
              <a:t>Dada </a:t>
            </a:r>
            <a:r>
              <a:rPr lang="pt-BR" dirty="0"/>
              <a:t>duas funções de complexidade de tempo de algoritmos: </a:t>
            </a:r>
            <a:r>
              <a:rPr lang="pt-BR" b="1" dirty="0"/>
              <a:t>f(n)</a:t>
            </a:r>
            <a:r>
              <a:rPr lang="pt-BR" dirty="0"/>
              <a:t> e </a:t>
            </a:r>
            <a:r>
              <a:rPr lang="pt-BR" b="1" dirty="0"/>
              <a:t>g(n)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definição matemática formal estabelece que:</a:t>
            </a:r>
          </a:p>
          <a:p>
            <a:pPr fontAlgn="base"/>
            <a:endParaRPr lang="pt-BR" b="1" dirty="0" smtClean="0"/>
          </a:p>
          <a:p>
            <a:pPr fontAlgn="base"/>
            <a:r>
              <a:rPr lang="pt-BR" b="1" dirty="0" smtClean="0"/>
              <a:t>f(n</a:t>
            </a:r>
            <a:r>
              <a:rPr lang="pt-BR" b="1" dirty="0"/>
              <a:t>) = Θ(g(n))</a:t>
            </a:r>
            <a:r>
              <a:rPr lang="pt-BR" dirty="0"/>
              <a:t> (lê-se “f de n é </a:t>
            </a:r>
            <a:r>
              <a:rPr lang="pt-BR" dirty="0" err="1" smtClean="0"/>
              <a:t>theta</a:t>
            </a:r>
            <a:r>
              <a:rPr lang="pt-BR" dirty="0" smtClean="0"/>
              <a:t> </a:t>
            </a:r>
            <a:r>
              <a:rPr lang="pt-BR" dirty="0"/>
              <a:t>de g de n”) se existirem duas constantes positivas </a:t>
            </a:r>
            <a:r>
              <a:rPr lang="pt-BR" b="1" dirty="0"/>
              <a:t>c</a:t>
            </a:r>
            <a:r>
              <a:rPr lang="pt-BR" b="1" baseline="-25000" dirty="0"/>
              <a:t>1</a:t>
            </a:r>
            <a:r>
              <a:rPr lang="pt-BR" dirty="0"/>
              <a:t> e </a:t>
            </a:r>
            <a:r>
              <a:rPr lang="pt-BR" b="1" dirty="0"/>
              <a:t>c</a:t>
            </a:r>
            <a:r>
              <a:rPr lang="pt-BR" b="1" baseline="-25000" dirty="0"/>
              <a:t>2</a:t>
            </a:r>
            <a:r>
              <a:rPr lang="pt-BR" dirty="0"/>
              <a:t> e um valor </a:t>
            </a:r>
            <a:r>
              <a:rPr lang="pt-BR" b="1" dirty="0" smtClean="0"/>
              <a:t> n</a:t>
            </a:r>
            <a:r>
              <a:rPr lang="pt-BR" b="1" baseline="-25000" dirty="0" smtClean="0"/>
              <a:t>0</a:t>
            </a:r>
            <a:r>
              <a:rPr lang="pt-BR" dirty="0" smtClean="0"/>
              <a:t>, </a:t>
            </a:r>
            <a:r>
              <a:rPr lang="pt-BR" dirty="0"/>
              <a:t>tais que </a:t>
            </a:r>
            <a:r>
              <a:rPr lang="pt-BR" b="1" dirty="0"/>
              <a:t>c</a:t>
            </a:r>
            <a:r>
              <a:rPr lang="pt-BR" b="1" baseline="-25000" dirty="0"/>
              <a:t>1</a:t>
            </a:r>
            <a:r>
              <a:rPr lang="pt-BR" b="1" dirty="0"/>
              <a:t>.g(n) ≤ f(n) ≤ c</a:t>
            </a:r>
            <a:r>
              <a:rPr lang="pt-BR" b="1" baseline="-25000" dirty="0"/>
              <a:t>2</a:t>
            </a:r>
            <a:r>
              <a:rPr lang="pt-BR" b="1" dirty="0"/>
              <a:t>.g(n)</a:t>
            </a:r>
            <a:r>
              <a:rPr lang="pt-BR" dirty="0"/>
              <a:t> para todos os </a:t>
            </a:r>
            <a:r>
              <a:rPr lang="pt-BR" b="1" dirty="0"/>
              <a:t>n ≥ n</a:t>
            </a:r>
            <a:r>
              <a:rPr lang="pt-BR" b="1" baseline="-25000" dirty="0"/>
              <a:t>0</a:t>
            </a:r>
            <a:r>
              <a:rPr lang="pt-BR" dirty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Ou </a:t>
            </a:r>
            <a:r>
              <a:rPr lang="pt-BR" dirty="0"/>
              <a:t>seja, se ele for limitado </a:t>
            </a:r>
            <a:r>
              <a:rPr lang="pt-BR" b="1" dirty="0"/>
              <a:t>superiormente e inferiormente</a:t>
            </a:r>
            <a:r>
              <a:rPr lang="pt-BR" dirty="0"/>
              <a:t> pela mesma função </a:t>
            </a:r>
            <a:r>
              <a:rPr lang="pt-BR" b="1" dirty="0"/>
              <a:t>g(n)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335846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Exemplo1:  </a:t>
            </a:r>
            <a:r>
              <a:rPr lang="pt-BR" b="1" dirty="0"/>
              <a:t>do uso matemático da notação </a:t>
            </a:r>
            <a:r>
              <a:rPr lang="pt-BR" b="1" dirty="0" smtClean="0"/>
              <a:t>Θ -</a:t>
            </a:r>
            <a:r>
              <a:rPr lang="pt-BR" b="1" dirty="0" err="1" smtClean="0"/>
              <a:t>Theta</a:t>
            </a:r>
            <a:endParaRPr lang="pt-BR" b="1" dirty="0"/>
          </a:p>
          <a:p>
            <a:r>
              <a:rPr lang="pt-BR" dirty="0"/>
              <a:t>Vamos tentar demonstrar pela definição que </a:t>
            </a:r>
            <a:r>
              <a:rPr lang="pt-BR" b="1" dirty="0"/>
              <a:t>4n+1 = Θ(n)</a:t>
            </a:r>
            <a:r>
              <a:rPr lang="pt-BR" dirty="0"/>
              <a:t> (lê-se “é </a:t>
            </a:r>
            <a:r>
              <a:rPr lang="pt-BR" dirty="0" err="1" smtClean="0"/>
              <a:t>theta</a:t>
            </a:r>
            <a:r>
              <a:rPr lang="pt-BR" dirty="0" smtClean="0"/>
              <a:t> </a:t>
            </a:r>
            <a:r>
              <a:rPr lang="pt-BR" dirty="0"/>
              <a:t>de n”).</a:t>
            </a:r>
          </a:p>
          <a:p>
            <a:r>
              <a:rPr lang="pt-BR" dirty="0"/>
              <a:t>Pela definição, tudo o que precisamos fazer é demonstrar que existem duas constantes positivas </a:t>
            </a:r>
            <a:r>
              <a:rPr lang="pt-BR" b="1" dirty="0" smtClean="0"/>
              <a:t>c</a:t>
            </a:r>
            <a:r>
              <a:rPr lang="pt-BR" b="1" baseline="-25000" dirty="0" smtClean="0"/>
              <a:t>1</a:t>
            </a:r>
            <a:r>
              <a:rPr lang="pt-BR" dirty="0"/>
              <a:t> e </a:t>
            </a:r>
            <a:r>
              <a:rPr lang="pt-BR" b="1" dirty="0" smtClean="0"/>
              <a:t>c</a:t>
            </a:r>
            <a:r>
              <a:rPr lang="pt-BR" b="1" baseline="-25000" dirty="0" smtClean="0"/>
              <a:t>2</a:t>
            </a:r>
            <a:r>
              <a:rPr lang="pt-BR" dirty="0"/>
              <a:t> e um valor positivo </a:t>
            </a:r>
            <a:r>
              <a:rPr lang="pt-BR" b="1" dirty="0" smtClean="0"/>
              <a:t> n</a:t>
            </a:r>
            <a:r>
              <a:rPr lang="pt-BR" b="1" baseline="-25000" dirty="0" smtClean="0"/>
              <a:t>0 </a:t>
            </a:r>
            <a:r>
              <a:rPr lang="pt-BR" dirty="0"/>
              <a:t> inicial de forma que, para todos os valores de </a:t>
            </a:r>
            <a:r>
              <a:rPr lang="pt-BR" b="1" dirty="0"/>
              <a:t>n</a:t>
            </a:r>
            <a:r>
              <a:rPr lang="pt-BR" dirty="0"/>
              <a:t> maiores ou igual a </a:t>
            </a:r>
            <a:r>
              <a:rPr lang="pt-BR" b="1" dirty="0"/>
              <a:t>n</a:t>
            </a:r>
            <a:r>
              <a:rPr lang="pt-BR" b="1" baseline="-25000" dirty="0"/>
              <a:t>0</a:t>
            </a:r>
            <a:r>
              <a:rPr lang="pt-BR" dirty="0"/>
              <a:t>, </a:t>
            </a:r>
            <a:r>
              <a:rPr lang="pt-BR" b="1" dirty="0"/>
              <a:t>4n+1</a:t>
            </a:r>
            <a:r>
              <a:rPr lang="pt-BR" dirty="0"/>
              <a:t> sempre seja </a:t>
            </a:r>
            <a:r>
              <a:rPr lang="pt-BR" b="1" dirty="0"/>
              <a:t>maior ou </a:t>
            </a:r>
            <a:r>
              <a:rPr lang="pt-BR" b="1" dirty="0" smtClean="0"/>
              <a:t> igual</a:t>
            </a:r>
            <a:r>
              <a:rPr lang="pt-BR" dirty="0"/>
              <a:t> a </a:t>
            </a:r>
            <a:r>
              <a:rPr lang="pt-BR" b="1" dirty="0" smtClean="0"/>
              <a:t>c</a:t>
            </a:r>
            <a:r>
              <a:rPr lang="pt-BR" b="1" baseline="-25000" dirty="0" smtClean="0"/>
              <a:t>1</a:t>
            </a:r>
            <a:r>
              <a:rPr lang="pt-BR" dirty="0"/>
              <a:t> multiplicado por </a:t>
            </a:r>
            <a:r>
              <a:rPr lang="pt-BR" b="1" dirty="0"/>
              <a:t>n</a:t>
            </a:r>
            <a:r>
              <a:rPr lang="pt-BR" dirty="0"/>
              <a:t> e </a:t>
            </a:r>
            <a:r>
              <a:rPr lang="pt-BR" b="1" dirty="0"/>
              <a:t>menor ou igual</a:t>
            </a:r>
            <a:r>
              <a:rPr lang="pt-BR" dirty="0"/>
              <a:t> a </a:t>
            </a:r>
            <a:r>
              <a:rPr lang="pt-BR" b="1" dirty="0" smtClean="0"/>
              <a:t>c</a:t>
            </a:r>
            <a:r>
              <a:rPr lang="pt-BR" b="1" baseline="-25000" dirty="0" smtClean="0"/>
              <a:t>2</a:t>
            </a:r>
            <a:r>
              <a:rPr lang="pt-BR" dirty="0"/>
              <a:t> multiplicado por </a:t>
            </a:r>
            <a:r>
              <a:rPr lang="pt-BR" b="1" dirty="0"/>
              <a:t>n</a:t>
            </a:r>
            <a:r>
              <a:rPr lang="pt-BR" dirty="0"/>
              <a:t> (ao mesmo tempo</a:t>
            </a:r>
            <a:r>
              <a:rPr lang="pt-BR" dirty="0" smtClean="0"/>
              <a:t>).</a:t>
            </a:r>
          </a:p>
          <a:p>
            <a:r>
              <a:rPr lang="pt-BR" dirty="0" smtClean="0"/>
              <a:t>-Em </a:t>
            </a:r>
            <a:r>
              <a:rPr lang="pt-BR" dirty="0"/>
              <a:t>resumo: precisamos provar que </a:t>
            </a:r>
            <a:r>
              <a:rPr lang="pt-BR" b="1" dirty="0"/>
              <a:t>c</a:t>
            </a:r>
            <a:r>
              <a:rPr lang="pt-BR" b="1" baseline="-25000" dirty="0"/>
              <a:t>1</a:t>
            </a:r>
            <a:r>
              <a:rPr lang="pt-BR" b="1" dirty="0"/>
              <a:t>.n ≤ 4n+1 ≤ c</a:t>
            </a:r>
            <a:r>
              <a:rPr lang="pt-BR" b="1" baseline="-25000" dirty="0"/>
              <a:t>2</a:t>
            </a:r>
            <a:r>
              <a:rPr lang="pt-BR" b="1" dirty="0"/>
              <a:t>.n</a:t>
            </a:r>
            <a:r>
              <a:rPr lang="pt-BR" dirty="0"/>
              <a:t>, para </a:t>
            </a:r>
            <a:r>
              <a:rPr lang="pt-BR" dirty="0" smtClean="0"/>
              <a:t> constantes</a:t>
            </a:r>
            <a:r>
              <a:rPr lang="pt-BR" dirty="0"/>
              <a:t> </a:t>
            </a:r>
            <a:r>
              <a:rPr lang="pt-BR" b="1" dirty="0" smtClean="0"/>
              <a:t>c</a:t>
            </a:r>
            <a:r>
              <a:rPr lang="pt-BR" b="1" baseline="-25000" dirty="0" smtClean="0"/>
              <a:t>1</a:t>
            </a:r>
            <a:r>
              <a:rPr lang="pt-BR" dirty="0"/>
              <a:t> e </a:t>
            </a:r>
            <a:r>
              <a:rPr lang="pt-BR" b="1" dirty="0" smtClean="0"/>
              <a:t>c</a:t>
            </a:r>
            <a:r>
              <a:rPr lang="pt-BR" b="1" baseline="-25000" dirty="0" smtClean="0"/>
              <a:t>2</a:t>
            </a:r>
            <a:r>
              <a:rPr lang="pt-BR" dirty="0"/>
              <a:t> positivas e um valor </a:t>
            </a:r>
            <a:r>
              <a:rPr lang="pt-BR" b="1" dirty="0"/>
              <a:t>n</a:t>
            </a:r>
            <a:r>
              <a:rPr lang="pt-BR" b="1" baseline="-25000" dirty="0"/>
              <a:t>0</a:t>
            </a:r>
            <a:r>
              <a:rPr lang="pt-BR" dirty="0"/>
              <a:t> inicial positivo.</a:t>
            </a:r>
          </a:p>
          <a:p>
            <a:r>
              <a:rPr lang="pt-BR" dirty="0" smtClean="0"/>
              <a:t>- Para </a:t>
            </a:r>
            <a:r>
              <a:rPr lang="pt-BR" dirty="0"/>
              <a:t>tanto, a primeira decisão que precisamos tomar é escolher valores para as constantes </a:t>
            </a:r>
            <a:r>
              <a:rPr lang="pt-BR" b="1" dirty="0" smtClean="0"/>
              <a:t>c</a:t>
            </a:r>
            <a:r>
              <a:rPr lang="pt-BR" b="1" baseline="-25000" dirty="0" smtClean="0"/>
              <a:t>1</a:t>
            </a:r>
            <a:r>
              <a:rPr lang="pt-BR" dirty="0"/>
              <a:t> e </a:t>
            </a:r>
            <a:r>
              <a:rPr lang="pt-BR" b="1" dirty="0" smtClean="0"/>
              <a:t>c</a:t>
            </a:r>
            <a:r>
              <a:rPr lang="pt-BR" b="1" baseline="-25000" dirty="0" smtClean="0"/>
              <a:t>2</a:t>
            </a:r>
            <a:r>
              <a:rPr lang="pt-BR" dirty="0" smtClean="0"/>
              <a:t>. </a:t>
            </a:r>
            <a:r>
              <a:rPr lang="pt-BR" dirty="0"/>
              <a:t>Neste caso, vamos considerar </a:t>
            </a:r>
            <a:r>
              <a:rPr lang="pt-BR" b="1" dirty="0" smtClean="0"/>
              <a:t>c</a:t>
            </a:r>
            <a:r>
              <a:rPr lang="pt-BR" b="1" baseline="-25000" dirty="0" smtClean="0"/>
              <a:t>1</a:t>
            </a:r>
            <a:r>
              <a:rPr lang="pt-BR" dirty="0"/>
              <a:t> sendo igual ao valor </a:t>
            </a:r>
            <a:r>
              <a:rPr lang="pt-BR" b="1" dirty="0"/>
              <a:t>4</a:t>
            </a:r>
            <a:r>
              <a:rPr lang="pt-BR" dirty="0"/>
              <a:t> e </a:t>
            </a:r>
            <a:r>
              <a:rPr lang="pt-BR" b="1" dirty="0" smtClean="0"/>
              <a:t>c</a:t>
            </a:r>
            <a:r>
              <a:rPr lang="pt-BR" b="1" baseline="-25000" dirty="0" smtClean="0"/>
              <a:t>2</a:t>
            </a:r>
            <a:r>
              <a:rPr lang="pt-BR" dirty="0"/>
              <a:t> sendo igual ao valor </a:t>
            </a:r>
            <a:r>
              <a:rPr lang="pt-BR" b="1" dirty="0"/>
              <a:t>5</a:t>
            </a:r>
            <a:r>
              <a:rPr lang="pt-BR" dirty="0"/>
              <a:t>. Observe abaixo uma tabela que mostra os resultados da desigualdade para alguns valores de </a:t>
            </a:r>
            <a:r>
              <a:rPr lang="pt-BR" b="1" dirty="0"/>
              <a:t>n</a:t>
            </a:r>
            <a:r>
              <a:rPr lang="pt-BR" dirty="0"/>
              <a:t>: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42969"/>
            <a:ext cx="4824536" cy="305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99592" y="692696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Observe que, para todos os valores de </a:t>
            </a:r>
            <a:r>
              <a:rPr lang="pt-BR" b="1" dirty="0"/>
              <a:t>n ≥ 1</a:t>
            </a:r>
            <a:r>
              <a:rPr lang="pt-BR" dirty="0"/>
              <a:t> expressos na tabela, a função do algoritmo </a:t>
            </a:r>
            <a:r>
              <a:rPr lang="pt-BR" b="1" dirty="0"/>
              <a:t>4n+1</a:t>
            </a:r>
            <a:r>
              <a:rPr lang="pt-BR" dirty="0"/>
              <a:t> é sempre maior que </a:t>
            </a:r>
            <a:r>
              <a:rPr lang="pt-BR" b="1" dirty="0"/>
              <a:t>4n</a:t>
            </a:r>
            <a:r>
              <a:rPr lang="pt-BR" dirty="0"/>
              <a:t> e menor ou igual a </a:t>
            </a:r>
            <a:r>
              <a:rPr lang="pt-BR" b="1" dirty="0"/>
              <a:t>5n</a:t>
            </a:r>
            <a:r>
              <a:rPr lang="pt-BR" dirty="0"/>
              <a:t>. Quando plotamos um gráfico para ambas as funções, visualizamos com maior clareza como a função </a:t>
            </a:r>
            <a:r>
              <a:rPr lang="pt-BR" b="1" dirty="0"/>
              <a:t>4n+1</a:t>
            </a:r>
            <a:r>
              <a:rPr lang="pt-BR" dirty="0"/>
              <a:t> é limitada superiormente pela função </a:t>
            </a:r>
            <a:r>
              <a:rPr lang="pt-BR" b="1" dirty="0"/>
              <a:t>5n</a:t>
            </a:r>
            <a:r>
              <a:rPr lang="pt-BR" dirty="0"/>
              <a:t> e inferiormente pela função </a:t>
            </a:r>
            <a:r>
              <a:rPr lang="pt-BR" b="1" dirty="0"/>
              <a:t>4n</a:t>
            </a:r>
            <a:r>
              <a:rPr lang="pt-BR" dirty="0"/>
              <a:t>:</a:t>
            </a:r>
          </a:p>
        </p:txBody>
      </p:sp>
      <p:pic>
        <p:nvPicPr>
          <p:cNvPr id="18436" name="Picture 4" descr="https://algol.dev/wp-content/uploads/2020/10/x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48880"/>
            <a:ext cx="3456384" cy="206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0" y="3068960"/>
            <a:ext cx="4824536" cy="305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039201" y="5157192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</a:t>
            </a:r>
            <a:r>
              <a:rPr lang="pt-BR" b="1" baseline="-25000" dirty="0" smtClean="0"/>
              <a:t>1</a:t>
            </a:r>
            <a:r>
              <a:rPr lang="pt-BR" b="1" dirty="0" smtClean="0"/>
              <a:t>.n ≤ 4n+1 ≤ c</a:t>
            </a:r>
            <a:r>
              <a:rPr lang="pt-BR" b="1" baseline="-25000" dirty="0" smtClean="0"/>
              <a:t>2</a:t>
            </a:r>
            <a:r>
              <a:rPr lang="pt-BR" b="1" dirty="0" smtClean="0"/>
              <a:t>.n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39552" y="1120676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Isso significa que a função </a:t>
            </a:r>
            <a:r>
              <a:rPr lang="pt-BR" b="1" dirty="0"/>
              <a:t>4n+1</a:t>
            </a:r>
            <a:r>
              <a:rPr lang="pt-BR" dirty="0"/>
              <a:t> nunca terá um comportamento de crescimento inferior a </a:t>
            </a:r>
            <a:r>
              <a:rPr lang="pt-BR" b="1" dirty="0"/>
              <a:t>4n</a:t>
            </a:r>
            <a:r>
              <a:rPr lang="pt-BR" dirty="0"/>
              <a:t> e nem crescerá mais que </a:t>
            </a:r>
            <a:r>
              <a:rPr lang="pt-BR" b="1" dirty="0"/>
              <a:t>5n</a:t>
            </a:r>
            <a:r>
              <a:rPr lang="pt-BR" dirty="0"/>
              <a:t>. Por este motivo dizemos que </a:t>
            </a:r>
            <a:r>
              <a:rPr lang="pt-BR" b="1" dirty="0"/>
              <a:t>Θ(n)</a:t>
            </a:r>
            <a:r>
              <a:rPr lang="pt-BR" dirty="0"/>
              <a:t> representa um limite assintótico </a:t>
            </a:r>
            <a:r>
              <a:rPr lang="pt-BR" b="1" dirty="0"/>
              <a:t>justo </a:t>
            </a:r>
            <a:r>
              <a:rPr lang="pt-BR" dirty="0"/>
              <a:t>para a função </a:t>
            </a:r>
            <a:r>
              <a:rPr lang="pt-BR" b="1" dirty="0"/>
              <a:t>4n+1</a:t>
            </a:r>
            <a:r>
              <a:rPr lang="pt-BR" dirty="0"/>
              <a:t>, porque ela é limitada superiormente e inferiormente por duas outras funções de uma mesma classe assintótica, a classe linear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Desta forma, conseguimos provar o nosso objetivo. Existem duas constantes positivas </a:t>
            </a:r>
            <a:r>
              <a:rPr lang="pt-BR" b="1" dirty="0"/>
              <a:t>c1=4</a:t>
            </a:r>
            <a:r>
              <a:rPr lang="pt-BR" dirty="0"/>
              <a:t> e </a:t>
            </a:r>
            <a:r>
              <a:rPr lang="pt-BR" b="1" dirty="0"/>
              <a:t>c</a:t>
            </a:r>
            <a:r>
              <a:rPr lang="pt-BR" b="1" baseline="-25000" dirty="0"/>
              <a:t>2</a:t>
            </a:r>
            <a:r>
              <a:rPr lang="pt-BR" b="1" dirty="0"/>
              <a:t>=5</a:t>
            </a:r>
            <a:r>
              <a:rPr lang="pt-BR" dirty="0"/>
              <a:t> e um </a:t>
            </a:r>
            <a:r>
              <a:rPr lang="pt-BR" b="1" dirty="0"/>
              <a:t>n</a:t>
            </a:r>
            <a:r>
              <a:rPr lang="pt-BR" b="1" baseline="-25000" dirty="0"/>
              <a:t>0</a:t>
            </a:r>
            <a:r>
              <a:rPr lang="pt-BR" b="1" dirty="0"/>
              <a:t>=1</a:t>
            </a:r>
            <a:r>
              <a:rPr lang="pt-BR" dirty="0"/>
              <a:t>, tal que </a:t>
            </a:r>
            <a:r>
              <a:rPr lang="pt-BR" b="1" dirty="0"/>
              <a:t>c</a:t>
            </a:r>
            <a:r>
              <a:rPr lang="pt-BR" b="1" baseline="-25000" dirty="0"/>
              <a:t>1</a:t>
            </a:r>
            <a:r>
              <a:rPr lang="pt-BR" b="1" dirty="0"/>
              <a:t>.n ≤ 4n+1 ≤ c</a:t>
            </a:r>
            <a:r>
              <a:rPr lang="pt-BR" b="1" baseline="-25000" dirty="0"/>
              <a:t>2</a:t>
            </a:r>
            <a:r>
              <a:rPr lang="pt-BR" b="1" dirty="0"/>
              <a:t>.n</a:t>
            </a:r>
            <a:r>
              <a:rPr lang="pt-BR" dirty="0"/>
              <a:t> para todos os valores de </a:t>
            </a:r>
            <a:r>
              <a:rPr lang="pt-BR" b="1" dirty="0"/>
              <a:t>n</a:t>
            </a:r>
            <a:r>
              <a:rPr lang="pt-BR" dirty="0"/>
              <a:t> maiores ou igual a </a:t>
            </a:r>
            <a:r>
              <a:rPr lang="pt-BR" b="1" dirty="0"/>
              <a:t>n0</a:t>
            </a:r>
            <a:r>
              <a:rPr lang="pt-BR" dirty="0"/>
              <a:t>. Portanto, está provado que, de fato, </a:t>
            </a:r>
            <a:r>
              <a:rPr lang="pt-BR" b="1" dirty="0"/>
              <a:t>4n+1 = Θ(n)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1281534"/>
            <a:ext cx="82089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A notação Ω dá um limite inferior para uma função dentro de um fator constante. Escrevemos f(n) = Ω(g(n)) se existirem constantes positivas n</a:t>
            </a:r>
            <a:r>
              <a:rPr lang="pt-BR" sz="2000" baseline="-25000" dirty="0" smtClean="0"/>
              <a:t>0</a:t>
            </a:r>
            <a:r>
              <a:rPr lang="pt-BR" sz="2000" dirty="0" smtClean="0"/>
              <a:t> e c tais que, em n</a:t>
            </a:r>
            <a:r>
              <a:rPr lang="pt-BR" sz="2000" baseline="-25000" dirty="0" smtClean="0"/>
              <a:t>0</a:t>
            </a:r>
            <a:r>
              <a:rPr lang="pt-BR" sz="2000" dirty="0" smtClean="0"/>
              <a:t> e à direita de n</a:t>
            </a:r>
            <a:r>
              <a:rPr lang="pt-BR" sz="2000" baseline="-25000" dirty="0" smtClean="0"/>
              <a:t>0</a:t>
            </a:r>
            <a:r>
              <a:rPr lang="pt-BR" sz="2000" dirty="0" smtClean="0"/>
              <a:t> , o valor de f(n) sempre estiver acima de cg(n). </a:t>
            </a:r>
            <a:endParaRPr lang="pt-BR" sz="2000" dirty="0"/>
          </a:p>
        </p:txBody>
      </p:sp>
      <p:sp>
        <p:nvSpPr>
          <p:cNvPr id="3" name="Retângulo 2"/>
          <p:cNvSpPr/>
          <p:nvPr/>
        </p:nvSpPr>
        <p:spPr>
          <a:xfrm>
            <a:off x="582945" y="476672"/>
            <a:ext cx="4565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Notação assintótica: </a:t>
            </a:r>
            <a:r>
              <a:rPr lang="el-GR" sz="2400" b="1" dirty="0" smtClean="0"/>
              <a:t>Ω</a:t>
            </a:r>
            <a:r>
              <a:rPr lang="pt-BR" sz="2400" b="1" dirty="0" smtClean="0"/>
              <a:t> </a:t>
            </a:r>
            <a:r>
              <a:rPr lang="pt-BR" sz="2400" b="1" dirty="0"/>
              <a:t>(</a:t>
            </a:r>
            <a:r>
              <a:rPr lang="pt-BR" sz="2400" b="1" dirty="0" err="1"/>
              <a:t>omega</a:t>
            </a:r>
            <a:r>
              <a:rPr lang="pt-BR" sz="2400" b="1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3068960"/>
            <a:ext cx="2632496" cy="259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3" y="474345"/>
            <a:ext cx="83023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</a:t>
            </a:r>
            <a:r>
              <a:rPr lang="pt-BR" b="1" dirty="0" smtClean="0"/>
              <a:t>xemplo</a:t>
            </a:r>
            <a:r>
              <a:rPr lang="pt-BR" b="1" dirty="0"/>
              <a:t>: uma tentativa frustrada</a:t>
            </a:r>
          </a:p>
          <a:p>
            <a:r>
              <a:rPr lang="pt-BR" dirty="0"/>
              <a:t>Vamos tentar demonstrar pela definição que </a:t>
            </a:r>
            <a:r>
              <a:rPr lang="pt-BR" b="1" dirty="0"/>
              <a:t>5n</a:t>
            </a:r>
            <a:r>
              <a:rPr lang="pt-BR" b="1" baseline="30000" dirty="0"/>
              <a:t>2</a:t>
            </a:r>
            <a:r>
              <a:rPr lang="pt-BR" b="1" dirty="0"/>
              <a:t>-n+1 = Θ(n)</a:t>
            </a:r>
            <a:r>
              <a:rPr lang="pt-BR" dirty="0"/>
              <a:t>.</a:t>
            </a:r>
          </a:p>
          <a:p>
            <a:r>
              <a:rPr lang="pt-BR" dirty="0"/>
              <a:t>Pela definição, tudo o que precisamos fazer é demonstrar que existem duas constantes positivas </a:t>
            </a:r>
            <a:r>
              <a:rPr lang="pt-BR" b="1" dirty="0"/>
              <a:t>c1</a:t>
            </a:r>
            <a:r>
              <a:rPr lang="pt-BR" dirty="0"/>
              <a:t> e </a:t>
            </a:r>
            <a:r>
              <a:rPr lang="pt-BR" b="1" dirty="0"/>
              <a:t>c2</a:t>
            </a:r>
            <a:r>
              <a:rPr lang="pt-BR" dirty="0"/>
              <a:t> e um valor positivo </a:t>
            </a:r>
            <a:r>
              <a:rPr lang="pt-BR" b="1" dirty="0"/>
              <a:t>n</a:t>
            </a:r>
            <a:r>
              <a:rPr lang="pt-BR" b="1" baseline="-25000" dirty="0"/>
              <a:t>0</a:t>
            </a:r>
            <a:r>
              <a:rPr lang="pt-BR" dirty="0"/>
              <a:t> inicial de forma que, para todos os valores de </a:t>
            </a:r>
            <a:r>
              <a:rPr lang="pt-BR" b="1" dirty="0"/>
              <a:t>n</a:t>
            </a:r>
            <a:r>
              <a:rPr lang="pt-BR" dirty="0"/>
              <a:t> maiores ou igual a </a:t>
            </a:r>
            <a:r>
              <a:rPr lang="pt-BR" b="1" dirty="0"/>
              <a:t>n</a:t>
            </a:r>
            <a:r>
              <a:rPr lang="pt-BR" b="1" baseline="30000" dirty="0"/>
              <a:t>0</a:t>
            </a:r>
            <a:r>
              <a:rPr lang="pt-BR" dirty="0"/>
              <a:t>, </a:t>
            </a:r>
            <a:r>
              <a:rPr lang="pt-BR" b="1" dirty="0"/>
              <a:t>5n</a:t>
            </a:r>
            <a:r>
              <a:rPr lang="pt-BR" b="1" baseline="30000" dirty="0"/>
              <a:t>2</a:t>
            </a:r>
            <a:r>
              <a:rPr lang="pt-BR" b="1" dirty="0"/>
              <a:t>-n+1</a:t>
            </a:r>
            <a:r>
              <a:rPr lang="pt-BR" dirty="0"/>
              <a:t> sempre seja </a:t>
            </a:r>
            <a:r>
              <a:rPr lang="pt-BR" b="1" dirty="0"/>
              <a:t>maior ou igual</a:t>
            </a:r>
            <a:r>
              <a:rPr lang="pt-BR" dirty="0"/>
              <a:t> a </a:t>
            </a:r>
            <a:r>
              <a:rPr lang="pt-BR" b="1" dirty="0"/>
              <a:t>c1</a:t>
            </a:r>
            <a:r>
              <a:rPr lang="pt-BR" dirty="0"/>
              <a:t> multiplicado por </a:t>
            </a:r>
            <a:r>
              <a:rPr lang="pt-BR" b="1" dirty="0"/>
              <a:t>n</a:t>
            </a:r>
            <a:r>
              <a:rPr lang="pt-BR" dirty="0"/>
              <a:t> e </a:t>
            </a:r>
            <a:r>
              <a:rPr lang="pt-BR" b="1" dirty="0"/>
              <a:t>menor ou igual</a:t>
            </a:r>
            <a:r>
              <a:rPr lang="pt-BR" dirty="0"/>
              <a:t> a </a:t>
            </a:r>
            <a:r>
              <a:rPr lang="pt-BR" b="1" dirty="0"/>
              <a:t>c2</a:t>
            </a:r>
            <a:r>
              <a:rPr lang="pt-BR" dirty="0"/>
              <a:t> multiplicado por </a:t>
            </a:r>
            <a:r>
              <a:rPr lang="pt-BR" b="1" dirty="0"/>
              <a:t>n</a:t>
            </a:r>
            <a:r>
              <a:rPr lang="pt-BR" dirty="0"/>
              <a:t> (ao mesmo tempo).</a:t>
            </a:r>
          </a:p>
          <a:p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resumo: precisamos provar que </a:t>
            </a:r>
            <a:r>
              <a:rPr lang="pt-BR" b="1" dirty="0"/>
              <a:t>c</a:t>
            </a:r>
            <a:r>
              <a:rPr lang="pt-BR" b="1" baseline="-25000" dirty="0"/>
              <a:t>1</a:t>
            </a:r>
            <a:r>
              <a:rPr lang="pt-BR" b="1" dirty="0"/>
              <a:t>.n ≤ 5n</a:t>
            </a:r>
            <a:r>
              <a:rPr lang="pt-BR" b="1" baseline="30000" dirty="0"/>
              <a:t>2</a:t>
            </a:r>
            <a:r>
              <a:rPr lang="pt-BR" b="1" dirty="0"/>
              <a:t>-n+1 ≤ c</a:t>
            </a:r>
            <a:r>
              <a:rPr lang="pt-BR" b="1" baseline="-25000" dirty="0"/>
              <a:t>2</a:t>
            </a:r>
            <a:r>
              <a:rPr lang="pt-BR" b="1" dirty="0"/>
              <a:t>.n</a:t>
            </a:r>
            <a:r>
              <a:rPr lang="pt-BR" dirty="0"/>
              <a:t>, para constantes </a:t>
            </a:r>
            <a:r>
              <a:rPr lang="pt-BR" b="1" dirty="0"/>
              <a:t>c1</a:t>
            </a:r>
            <a:r>
              <a:rPr lang="pt-BR" dirty="0"/>
              <a:t> e </a:t>
            </a:r>
            <a:r>
              <a:rPr lang="pt-BR" b="1" dirty="0"/>
              <a:t>c2</a:t>
            </a:r>
            <a:r>
              <a:rPr lang="pt-BR" dirty="0"/>
              <a:t> positivas e um valor </a:t>
            </a:r>
            <a:r>
              <a:rPr lang="pt-BR" b="1" dirty="0"/>
              <a:t>n</a:t>
            </a:r>
            <a:r>
              <a:rPr lang="pt-BR" b="1" baseline="-25000" dirty="0"/>
              <a:t>0</a:t>
            </a:r>
            <a:r>
              <a:rPr lang="pt-BR" dirty="0"/>
              <a:t> inicial positivo.</a:t>
            </a:r>
          </a:p>
          <a:p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tanto, a primeira decisão que precisamos tomar é escolher valores para as constantes </a:t>
            </a:r>
            <a:r>
              <a:rPr lang="pt-BR" b="1" dirty="0"/>
              <a:t>c</a:t>
            </a:r>
            <a:r>
              <a:rPr lang="pt-BR" b="1" baseline="-25000" dirty="0"/>
              <a:t>1</a:t>
            </a:r>
            <a:r>
              <a:rPr lang="pt-BR" dirty="0"/>
              <a:t> e </a:t>
            </a:r>
            <a:r>
              <a:rPr lang="pt-BR" b="1" dirty="0"/>
              <a:t>c</a:t>
            </a:r>
            <a:r>
              <a:rPr lang="pt-BR" b="1" baseline="-25000" dirty="0"/>
              <a:t>2</a:t>
            </a:r>
            <a:r>
              <a:rPr lang="pt-BR" dirty="0"/>
              <a:t>. Neste caso, vamos considerar </a:t>
            </a:r>
            <a:r>
              <a:rPr lang="pt-BR" b="1" dirty="0"/>
              <a:t>c</a:t>
            </a:r>
            <a:r>
              <a:rPr lang="pt-BR" b="1" baseline="-25000" dirty="0"/>
              <a:t>1</a:t>
            </a:r>
            <a:r>
              <a:rPr lang="pt-BR" dirty="0"/>
              <a:t> sendo igual ao valor </a:t>
            </a:r>
            <a:r>
              <a:rPr lang="pt-BR" b="1" dirty="0"/>
              <a:t>5</a:t>
            </a:r>
            <a:r>
              <a:rPr lang="pt-BR" dirty="0"/>
              <a:t> e </a:t>
            </a:r>
            <a:r>
              <a:rPr lang="pt-BR" b="1" dirty="0"/>
              <a:t>c</a:t>
            </a:r>
            <a:r>
              <a:rPr lang="pt-BR" b="1" baseline="-25000" dirty="0"/>
              <a:t>2</a:t>
            </a:r>
            <a:r>
              <a:rPr lang="pt-BR" dirty="0"/>
              <a:t> sendo igual ao valor </a:t>
            </a:r>
            <a:r>
              <a:rPr lang="pt-BR" b="1" dirty="0"/>
              <a:t>10</a:t>
            </a:r>
            <a:r>
              <a:rPr lang="pt-BR" dirty="0"/>
              <a:t>. Observe abaixo uma tabela que mostra os resultados da desigualdade para alguns valores de </a:t>
            </a:r>
            <a:r>
              <a:rPr lang="pt-BR" b="1" dirty="0"/>
              <a:t>n</a:t>
            </a:r>
            <a:r>
              <a:rPr lang="pt-BR" dirty="0"/>
              <a:t>:</a:t>
            </a:r>
          </a:p>
        </p:txBody>
      </p:sp>
      <p:pic>
        <p:nvPicPr>
          <p:cNvPr id="19458" name="Picture 2" descr="https://algol.dev/wp-content/uploads/2020/10/x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4647164"/>
            <a:ext cx="4320480" cy="207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18" y="260648"/>
            <a:ext cx="4179366" cy="260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39552" y="2852936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Observe que, para todos os valores de </a:t>
            </a:r>
            <a:r>
              <a:rPr lang="pt-BR" b="1" dirty="0"/>
              <a:t>n ≥ 1</a:t>
            </a:r>
            <a:r>
              <a:rPr lang="pt-BR" dirty="0"/>
              <a:t> expressos na </a:t>
            </a:r>
            <a:r>
              <a:rPr lang="pt-BR" dirty="0" smtClean="0"/>
              <a:t>tabela acima, </a:t>
            </a:r>
            <a:r>
              <a:rPr lang="pt-BR" dirty="0"/>
              <a:t>a função do algoritmo </a:t>
            </a:r>
            <a:r>
              <a:rPr lang="pt-BR" b="1" dirty="0"/>
              <a:t>5n</a:t>
            </a:r>
            <a:r>
              <a:rPr lang="pt-BR" b="1" baseline="30000" dirty="0"/>
              <a:t>2</a:t>
            </a:r>
            <a:r>
              <a:rPr lang="pt-BR" b="1" dirty="0"/>
              <a:t>-n+1</a:t>
            </a:r>
            <a:r>
              <a:rPr lang="pt-BR" dirty="0"/>
              <a:t> é de fato maior ou igual à função </a:t>
            </a:r>
            <a:r>
              <a:rPr lang="pt-BR" b="1" dirty="0"/>
              <a:t>5n</a:t>
            </a:r>
            <a:r>
              <a:rPr lang="pt-BR" dirty="0"/>
              <a:t>. Contudo, quando o valor de </a:t>
            </a:r>
            <a:r>
              <a:rPr lang="pt-BR" b="1" dirty="0"/>
              <a:t>n=3</a:t>
            </a:r>
            <a:r>
              <a:rPr lang="pt-BR" dirty="0"/>
              <a:t> a função é superada pala função </a:t>
            </a:r>
            <a:r>
              <a:rPr lang="pt-BR" b="1" dirty="0"/>
              <a:t>10n</a:t>
            </a:r>
            <a:r>
              <a:rPr lang="pt-BR" dirty="0"/>
              <a:t>. Acontece que a função </a:t>
            </a:r>
            <a:r>
              <a:rPr lang="pt-BR" b="1" dirty="0"/>
              <a:t>10n</a:t>
            </a:r>
            <a:r>
              <a:rPr lang="pt-BR" dirty="0"/>
              <a:t>, sendo linear, nunca conseguirá superar a função </a:t>
            </a:r>
            <a:r>
              <a:rPr lang="pt-BR" b="1" dirty="0"/>
              <a:t>5n2-n+1</a:t>
            </a:r>
            <a:r>
              <a:rPr lang="pt-BR" dirty="0"/>
              <a:t>, que é quadrática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Veja no gráfico abaixo o relacionamento entre as funções. Podemos visualizar com maior clareza como a função </a:t>
            </a:r>
            <a:r>
              <a:rPr lang="pt-BR" b="1" dirty="0"/>
              <a:t>5n</a:t>
            </a:r>
            <a:r>
              <a:rPr lang="pt-BR" b="1" baseline="30000" dirty="0"/>
              <a:t>2</a:t>
            </a:r>
            <a:r>
              <a:rPr lang="pt-BR" b="1" dirty="0"/>
              <a:t>-n+1</a:t>
            </a:r>
            <a:r>
              <a:rPr lang="pt-BR" dirty="0"/>
              <a:t> é limitada inferiormente pela função </a:t>
            </a:r>
            <a:r>
              <a:rPr lang="pt-BR" b="1" dirty="0"/>
              <a:t>5n</a:t>
            </a:r>
            <a:r>
              <a:rPr lang="pt-BR" dirty="0"/>
              <a:t>, para valores de </a:t>
            </a:r>
            <a:r>
              <a:rPr lang="pt-BR" b="1" dirty="0"/>
              <a:t>n ≥ 1</a:t>
            </a:r>
            <a:r>
              <a:rPr lang="pt-BR" dirty="0"/>
              <a:t>. Mas perceba que a função </a:t>
            </a:r>
            <a:r>
              <a:rPr lang="pt-BR" b="1" dirty="0"/>
              <a:t>10n</a:t>
            </a:r>
            <a:r>
              <a:rPr lang="pt-BR" dirty="0"/>
              <a:t> não representa um limite assintótico superior, sendo superada pela função </a:t>
            </a:r>
            <a:r>
              <a:rPr lang="pt-BR" b="1" dirty="0"/>
              <a:t>5n2-n+1</a:t>
            </a:r>
            <a:r>
              <a:rPr lang="pt-BR" dirty="0"/>
              <a:t> para valores de </a:t>
            </a:r>
            <a:r>
              <a:rPr lang="pt-BR" b="1" dirty="0"/>
              <a:t>n &gt; 2</a:t>
            </a:r>
            <a:r>
              <a:rPr lang="pt-BR" dirty="0"/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539552" y="5592142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Isso significa que Θ(n) não representa um limite assintótico justo para a função 5n</a:t>
            </a:r>
            <a:r>
              <a:rPr lang="pt-BR" sz="1600" b="1" baseline="30000" dirty="0"/>
              <a:t>2</a:t>
            </a:r>
            <a:r>
              <a:rPr lang="pt-BR" sz="1600" b="1" dirty="0"/>
              <a:t>-n+1. Significa que não existem constantes c1 e c2 positivas e um n</a:t>
            </a:r>
            <a:r>
              <a:rPr lang="pt-BR" sz="1600" b="1" baseline="-25000" dirty="0"/>
              <a:t>0</a:t>
            </a:r>
            <a:r>
              <a:rPr lang="pt-BR" sz="1600" b="1" dirty="0"/>
              <a:t>=1, tal que c</a:t>
            </a:r>
            <a:r>
              <a:rPr lang="pt-BR" sz="1600" b="1" baseline="-25000" dirty="0"/>
              <a:t>1</a:t>
            </a:r>
            <a:r>
              <a:rPr lang="pt-BR" sz="1600" b="1" dirty="0"/>
              <a:t>.n ≤ 5n</a:t>
            </a:r>
            <a:r>
              <a:rPr lang="pt-BR" sz="1600" b="1" baseline="30000" dirty="0"/>
              <a:t>2</a:t>
            </a:r>
            <a:r>
              <a:rPr lang="pt-BR" sz="1600" b="1" dirty="0"/>
              <a:t>-n+1 ≤ c</a:t>
            </a:r>
            <a:r>
              <a:rPr lang="pt-BR" sz="1600" b="1" baseline="-25000" dirty="0"/>
              <a:t>2</a:t>
            </a:r>
            <a:r>
              <a:rPr lang="pt-BR" sz="1600" b="1" dirty="0"/>
              <a:t>.n para todos os valores de n maiores ou igual a n0. Desta forma, está provado que, de fato, 5n</a:t>
            </a:r>
            <a:r>
              <a:rPr lang="pt-BR" sz="1600" b="1" baseline="30000" dirty="0"/>
              <a:t>2</a:t>
            </a:r>
            <a:r>
              <a:rPr lang="pt-BR" sz="1600" b="1" dirty="0"/>
              <a:t>-n+1 ≠ Θ(n). (lê-se “não é </a:t>
            </a:r>
            <a:r>
              <a:rPr lang="pt-BR" sz="1600" b="1" dirty="0" err="1" smtClean="0"/>
              <a:t>theta</a:t>
            </a:r>
            <a:r>
              <a:rPr lang="pt-BR" sz="1600" b="1" dirty="0" smtClean="0"/>
              <a:t> </a:t>
            </a:r>
            <a:r>
              <a:rPr lang="pt-BR" sz="1600" b="1" dirty="0"/>
              <a:t>de n</a:t>
            </a:r>
            <a:r>
              <a:rPr lang="pt-BR" sz="1600" b="1" dirty="0" smtClean="0"/>
              <a:t>”).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474345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Exemplo 3: </a:t>
            </a:r>
            <a:r>
              <a:rPr lang="pt-BR" b="1" dirty="0"/>
              <a:t>outra tentativa frustrada</a:t>
            </a:r>
          </a:p>
          <a:p>
            <a:r>
              <a:rPr lang="pt-BR" dirty="0"/>
              <a:t>Vamos tentar demonstrar pela definição que </a:t>
            </a:r>
            <a:r>
              <a:rPr lang="pt-BR" b="1" dirty="0"/>
              <a:t>4n+4 = Θ(n</a:t>
            </a:r>
            <a:r>
              <a:rPr lang="pt-BR" b="1" baseline="30000" dirty="0"/>
              <a:t>2</a:t>
            </a:r>
            <a:r>
              <a:rPr lang="pt-BR" b="1" dirty="0"/>
              <a:t>)</a:t>
            </a:r>
            <a:r>
              <a:rPr lang="pt-BR" dirty="0"/>
              <a:t>.</a:t>
            </a:r>
          </a:p>
          <a:p>
            <a:r>
              <a:rPr lang="pt-BR" dirty="0" smtClean="0"/>
              <a:t>-Pela </a:t>
            </a:r>
            <a:r>
              <a:rPr lang="pt-BR" dirty="0"/>
              <a:t>definição, tudo o que precisamos fazer é demonstrar que existem duas constantes positivas </a:t>
            </a:r>
            <a:r>
              <a:rPr lang="pt-BR" b="1" dirty="0"/>
              <a:t>c1</a:t>
            </a:r>
            <a:r>
              <a:rPr lang="pt-BR" dirty="0"/>
              <a:t> e </a:t>
            </a:r>
            <a:r>
              <a:rPr lang="pt-BR" b="1" dirty="0"/>
              <a:t>c2</a:t>
            </a:r>
            <a:r>
              <a:rPr lang="pt-BR" dirty="0"/>
              <a:t> e um valor positivo </a:t>
            </a:r>
            <a:r>
              <a:rPr lang="pt-BR" b="1" dirty="0"/>
              <a:t>n0</a:t>
            </a:r>
            <a:r>
              <a:rPr lang="pt-BR" dirty="0"/>
              <a:t> inicial de forma que, para todos os valores de </a:t>
            </a:r>
            <a:r>
              <a:rPr lang="pt-BR" b="1" dirty="0"/>
              <a:t>n</a:t>
            </a:r>
            <a:r>
              <a:rPr lang="pt-BR" dirty="0"/>
              <a:t> maiores ou igual a </a:t>
            </a:r>
            <a:r>
              <a:rPr lang="pt-BR" b="1" dirty="0"/>
              <a:t>n0</a:t>
            </a:r>
            <a:r>
              <a:rPr lang="pt-BR" dirty="0"/>
              <a:t>, </a:t>
            </a:r>
            <a:r>
              <a:rPr lang="pt-BR" b="1" dirty="0"/>
              <a:t>4n+4</a:t>
            </a:r>
            <a:r>
              <a:rPr lang="pt-BR" dirty="0"/>
              <a:t> sempre seja </a:t>
            </a:r>
            <a:r>
              <a:rPr lang="pt-BR" b="1" dirty="0"/>
              <a:t>maior ou igual </a:t>
            </a:r>
            <a:r>
              <a:rPr lang="pt-BR" dirty="0"/>
              <a:t>a </a:t>
            </a:r>
            <a:r>
              <a:rPr lang="pt-BR" b="1" dirty="0"/>
              <a:t>c1</a:t>
            </a:r>
            <a:r>
              <a:rPr lang="pt-BR" dirty="0"/>
              <a:t> multiplicado por </a:t>
            </a:r>
            <a:r>
              <a:rPr lang="pt-BR" b="1" dirty="0"/>
              <a:t>n</a:t>
            </a:r>
            <a:r>
              <a:rPr lang="pt-BR" b="1" baseline="30000" dirty="0"/>
              <a:t>2</a:t>
            </a:r>
            <a:r>
              <a:rPr lang="pt-BR" dirty="0"/>
              <a:t> e </a:t>
            </a:r>
            <a:r>
              <a:rPr lang="pt-BR" b="1" dirty="0"/>
              <a:t>menor ou igual</a:t>
            </a:r>
            <a:r>
              <a:rPr lang="pt-BR" dirty="0"/>
              <a:t> a </a:t>
            </a:r>
            <a:r>
              <a:rPr lang="pt-BR" b="1" dirty="0"/>
              <a:t>c2</a:t>
            </a:r>
            <a:r>
              <a:rPr lang="pt-BR" dirty="0"/>
              <a:t> multiplicado por </a:t>
            </a:r>
            <a:r>
              <a:rPr lang="pt-BR" b="1" dirty="0"/>
              <a:t>n2</a:t>
            </a:r>
            <a:r>
              <a:rPr lang="pt-BR" dirty="0"/>
              <a:t> (ao mesmo tempo).</a:t>
            </a:r>
          </a:p>
          <a:p>
            <a:r>
              <a:rPr lang="pt-BR" dirty="0" smtClean="0"/>
              <a:t>- Precisamos </a:t>
            </a:r>
            <a:r>
              <a:rPr lang="pt-BR" dirty="0"/>
              <a:t>provar que </a:t>
            </a:r>
            <a:r>
              <a:rPr lang="pt-BR" b="1" dirty="0"/>
              <a:t>c</a:t>
            </a:r>
            <a:r>
              <a:rPr lang="pt-BR" b="1" baseline="-25000" dirty="0"/>
              <a:t>1</a:t>
            </a:r>
            <a:r>
              <a:rPr lang="pt-BR" b="1" dirty="0"/>
              <a:t>.n</a:t>
            </a:r>
            <a:r>
              <a:rPr lang="pt-BR" b="1" baseline="30000" dirty="0"/>
              <a:t>2</a:t>
            </a:r>
            <a:r>
              <a:rPr lang="pt-BR" b="1" dirty="0"/>
              <a:t> ≤ 4n+4 ≤ c</a:t>
            </a:r>
            <a:r>
              <a:rPr lang="pt-BR" b="1" baseline="-25000" dirty="0"/>
              <a:t>2</a:t>
            </a:r>
            <a:r>
              <a:rPr lang="pt-BR" b="1" dirty="0"/>
              <a:t>.n</a:t>
            </a:r>
            <a:r>
              <a:rPr lang="pt-BR" b="1" baseline="30000" dirty="0"/>
              <a:t>2</a:t>
            </a:r>
            <a:r>
              <a:rPr lang="pt-BR" dirty="0"/>
              <a:t>, para constantes </a:t>
            </a:r>
            <a:r>
              <a:rPr lang="pt-BR" b="1" dirty="0"/>
              <a:t>c1</a:t>
            </a:r>
            <a:r>
              <a:rPr lang="pt-BR" dirty="0"/>
              <a:t> e </a:t>
            </a:r>
            <a:r>
              <a:rPr lang="pt-BR" b="1" dirty="0"/>
              <a:t>c2</a:t>
            </a:r>
            <a:r>
              <a:rPr lang="pt-BR" dirty="0"/>
              <a:t> positivas e um valor </a:t>
            </a:r>
            <a:r>
              <a:rPr lang="pt-BR" b="1" dirty="0"/>
              <a:t>n0</a:t>
            </a:r>
            <a:r>
              <a:rPr lang="pt-BR" dirty="0"/>
              <a:t> inicial positivo.</a:t>
            </a:r>
          </a:p>
          <a:p>
            <a:r>
              <a:rPr lang="pt-BR" dirty="0" smtClean="0"/>
              <a:t>- Para </a:t>
            </a:r>
            <a:r>
              <a:rPr lang="pt-BR" dirty="0"/>
              <a:t>tanto, a primeira decisão que precisamos tomar é escolher valores para as constantes </a:t>
            </a:r>
            <a:r>
              <a:rPr lang="pt-BR" b="1" dirty="0"/>
              <a:t>c1</a:t>
            </a:r>
            <a:r>
              <a:rPr lang="pt-BR" dirty="0"/>
              <a:t> e </a:t>
            </a:r>
            <a:r>
              <a:rPr lang="pt-BR" b="1" dirty="0"/>
              <a:t>c2</a:t>
            </a:r>
            <a:r>
              <a:rPr lang="pt-BR" dirty="0"/>
              <a:t>. Neste caso, vamos considerar </a:t>
            </a:r>
            <a:r>
              <a:rPr lang="pt-BR" b="1" dirty="0"/>
              <a:t>c1</a:t>
            </a:r>
            <a:r>
              <a:rPr lang="pt-BR" dirty="0"/>
              <a:t> sendo igual ao valor </a:t>
            </a:r>
            <a:r>
              <a:rPr lang="pt-BR" b="1" dirty="0"/>
              <a:t>1</a:t>
            </a:r>
            <a:r>
              <a:rPr lang="pt-BR" dirty="0"/>
              <a:t> e </a:t>
            </a:r>
            <a:r>
              <a:rPr lang="pt-BR" b="1" dirty="0"/>
              <a:t>c2</a:t>
            </a:r>
            <a:r>
              <a:rPr lang="pt-BR" dirty="0"/>
              <a:t> sendo igual ao valor </a:t>
            </a:r>
            <a:r>
              <a:rPr lang="pt-BR" b="1" dirty="0"/>
              <a:t>3</a:t>
            </a:r>
            <a:r>
              <a:rPr lang="pt-BR" dirty="0"/>
              <a:t>. Observe abaixo uma tabela que mostra os resultados da desigualdade para alguns valores de </a:t>
            </a:r>
            <a:r>
              <a:rPr lang="pt-BR" b="1" dirty="0"/>
              <a:t>n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3356992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Observe que, para todos os valores de </a:t>
            </a:r>
            <a:r>
              <a:rPr lang="pt-BR" b="1" dirty="0"/>
              <a:t>n ≥ 2</a:t>
            </a:r>
            <a:r>
              <a:rPr lang="pt-BR" dirty="0"/>
              <a:t> expressos na tabela, a função do algoritmo </a:t>
            </a:r>
            <a:r>
              <a:rPr lang="pt-BR" b="1" dirty="0"/>
              <a:t>4n+4</a:t>
            </a:r>
            <a:r>
              <a:rPr lang="pt-BR" dirty="0"/>
              <a:t> é de fato menor ou igual à função </a:t>
            </a:r>
            <a:r>
              <a:rPr lang="pt-BR" b="1" dirty="0"/>
              <a:t>3n</a:t>
            </a:r>
            <a:r>
              <a:rPr lang="pt-BR" b="1" baseline="30000" dirty="0"/>
              <a:t>2</a:t>
            </a:r>
            <a:r>
              <a:rPr lang="pt-BR" dirty="0"/>
              <a:t>. Contudo, quando o valor de </a:t>
            </a:r>
            <a:r>
              <a:rPr lang="pt-BR" b="1" dirty="0"/>
              <a:t>n=5</a:t>
            </a:r>
            <a:r>
              <a:rPr lang="pt-BR" dirty="0"/>
              <a:t> a função é superada pala função </a:t>
            </a:r>
            <a:r>
              <a:rPr lang="pt-BR" b="1" dirty="0"/>
              <a:t>n</a:t>
            </a:r>
            <a:r>
              <a:rPr lang="pt-BR" b="1" baseline="30000" dirty="0"/>
              <a:t>2</a:t>
            </a:r>
            <a:r>
              <a:rPr lang="pt-BR" dirty="0"/>
              <a:t>. Acontece que a função </a:t>
            </a:r>
            <a:r>
              <a:rPr lang="pt-BR" b="1" dirty="0"/>
              <a:t>n</a:t>
            </a:r>
            <a:r>
              <a:rPr lang="pt-BR" b="1" baseline="30000" dirty="0"/>
              <a:t>2</a:t>
            </a:r>
            <a:r>
              <a:rPr lang="pt-BR" dirty="0"/>
              <a:t>, sendo quadrática, nunca conseguirá ser superada pela função </a:t>
            </a:r>
            <a:r>
              <a:rPr lang="pt-BR" b="1" dirty="0"/>
              <a:t>4n+4</a:t>
            </a:r>
            <a:r>
              <a:rPr lang="pt-BR" dirty="0"/>
              <a:t>, que é linear.</a:t>
            </a:r>
          </a:p>
          <a:p>
            <a:r>
              <a:rPr lang="pt-BR" dirty="0"/>
              <a:t>Veja no gráfico abaixo o relacionamento entre as funções. Podemos visualizar com maior clareza como a função </a:t>
            </a:r>
            <a:r>
              <a:rPr lang="pt-BR" b="1" dirty="0"/>
              <a:t>4n+4</a:t>
            </a:r>
            <a:r>
              <a:rPr lang="pt-BR" dirty="0"/>
              <a:t> é limitada superiormente pela função </a:t>
            </a:r>
            <a:r>
              <a:rPr lang="pt-BR" b="1" dirty="0"/>
              <a:t>3n</a:t>
            </a:r>
            <a:r>
              <a:rPr lang="pt-BR" b="1" baseline="30000" dirty="0"/>
              <a:t>2</a:t>
            </a:r>
            <a:r>
              <a:rPr lang="pt-BR" dirty="0"/>
              <a:t>, para valores de </a:t>
            </a:r>
            <a:r>
              <a:rPr lang="pt-BR" b="1" dirty="0"/>
              <a:t>n ≥ 1</a:t>
            </a:r>
            <a:r>
              <a:rPr lang="pt-BR" dirty="0"/>
              <a:t>. Mas perceba que a função </a:t>
            </a:r>
            <a:r>
              <a:rPr lang="pt-BR" b="1" dirty="0"/>
              <a:t>n2</a:t>
            </a:r>
            <a:r>
              <a:rPr lang="pt-BR" dirty="0"/>
              <a:t> não representa um limite assintótico inferior, pois supera a função </a:t>
            </a:r>
            <a:r>
              <a:rPr lang="pt-BR" b="1" dirty="0"/>
              <a:t>4n+4</a:t>
            </a:r>
            <a:r>
              <a:rPr lang="pt-BR" dirty="0"/>
              <a:t> para </a:t>
            </a:r>
            <a:r>
              <a:rPr lang="pt-BR" b="1" dirty="0"/>
              <a:t>n &gt; 4</a:t>
            </a:r>
            <a:r>
              <a:rPr lang="pt-BR" dirty="0"/>
              <a:t>.</a:t>
            </a:r>
          </a:p>
        </p:txBody>
      </p:sp>
      <p:pic>
        <p:nvPicPr>
          <p:cNvPr id="21508" name="Picture 4" descr="https://algol.dev/wp-content/uploads/2020/10/x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23654"/>
            <a:ext cx="3960440" cy="293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6516216" y="2276872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</a:t>
            </a:r>
            <a:r>
              <a:rPr lang="pt-BR" b="1" baseline="-25000" dirty="0" smtClean="0"/>
              <a:t>1</a:t>
            </a:r>
            <a:r>
              <a:rPr lang="pt-BR" b="1" dirty="0" smtClean="0"/>
              <a:t>.n</a:t>
            </a:r>
            <a:r>
              <a:rPr lang="pt-BR" b="1" baseline="30000" dirty="0" smtClean="0"/>
              <a:t>2</a:t>
            </a:r>
            <a:r>
              <a:rPr lang="pt-BR" b="1" dirty="0" smtClean="0"/>
              <a:t> ≤ 4n+4 ≤ c</a:t>
            </a:r>
            <a:r>
              <a:rPr lang="pt-BR" b="1" baseline="-25000" dirty="0" smtClean="0"/>
              <a:t>2</a:t>
            </a:r>
            <a:r>
              <a:rPr lang="pt-BR" b="1" dirty="0" smtClean="0"/>
              <a:t>.n</a:t>
            </a:r>
            <a:r>
              <a:rPr lang="pt-BR" b="1" baseline="30000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9987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6672"/>
            <a:ext cx="4608512" cy="282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11560" y="3645024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Isso </a:t>
            </a:r>
            <a:r>
              <a:rPr lang="pt-BR" dirty="0"/>
              <a:t>significa que </a:t>
            </a:r>
            <a:r>
              <a:rPr lang="pt-BR" b="1" dirty="0"/>
              <a:t>Θ(n</a:t>
            </a:r>
            <a:r>
              <a:rPr lang="pt-BR" b="1" baseline="30000" dirty="0"/>
              <a:t>2</a:t>
            </a:r>
            <a:r>
              <a:rPr lang="pt-BR" b="1" dirty="0"/>
              <a:t>)</a:t>
            </a:r>
            <a:r>
              <a:rPr lang="pt-BR" dirty="0"/>
              <a:t> não representa um limite assintótico justo para a função </a:t>
            </a:r>
            <a:r>
              <a:rPr lang="pt-BR" b="1" dirty="0"/>
              <a:t>4n+4</a:t>
            </a:r>
            <a:r>
              <a:rPr lang="pt-BR" dirty="0"/>
              <a:t>. Significa que não existem constantes </a:t>
            </a:r>
            <a:r>
              <a:rPr lang="pt-BR" b="1" dirty="0"/>
              <a:t>c1</a:t>
            </a:r>
            <a:r>
              <a:rPr lang="pt-BR" dirty="0"/>
              <a:t> e </a:t>
            </a:r>
            <a:r>
              <a:rPr lang="pt-BR" b="1" dirty="0"/>
              <a:t>c2</a:t>
            </a:r>
            <a:r>
              <a:rPr lang="pt-BR" dirty="0"/>
              <a:t> positivas e um </a:t>
            </a:r>
            <a:r>
              <a:rPr lang="pt-BR" b="1" dirty="0"/>
              <a:t>n0=1</a:t>
            </a:r>
            <a:r>
              <a:rPr lang="pt-BR" dirty="0"/>
              <a:t>, tal que </a:t>
            </a:r>
            <a:r>
              <a:rPr lang="pt-BR" b="1" dirty="0"/>
              <a:t>c1.n</a:t>
            </a:r>
            <a:r>
              <a:rPr lang="pt-BR" b="1" baseline="30000" dirty="0"/>
              <a:t>2</a:t>
            </a:r>
            <a:r>
              <a:rPr lang="pt-BR" b="1" dirty="0"/>
              <a:t> ≤ 4n+4 ≤ c2.n</a:t>
            </a:r>
            <a:r>
              <a:rPr lang="pt-BR" b="1" baseline="30000" dirty="0"/>
              <a:t>2</a:t>
            </a:r>
            <a:r>
              <a:rPr lang="pt-BR" dirty="0"/>
              <a:t> para todos os valores de </a:t>
            </a:r>
            <a:r>
              <a:rPr lang="pt-BR" b="1" dirty="0"/>
              <a:t>n</a:t>
            </a:r>
            <a:r>
              <a:rPr lang="pt-BR" dirty="0"/>
              <a:t> maiores ou igual a </a:t>
            </a:r>
            <a:r>
              <a:rPr lang="pt-BR" b="1" dirty="0"/>
              <a:t>n0</a:t>
            </a:r>
            <a:r>
              <a:rPr lang="pt-BR" dirty="0"/>
              <a:t>. Desta forma, está provado que, de fato, </a:t>
            </a:r>
            <a:r>
              <a:rPr lang="pt-BR" b="1" dirty="0"/>
              <a:t>4n+4 ≠ Θ(n</a:t>
            </a:r>
            <a:r>
              <a:rPr lang="pt-BR" b="1" baseline="30000" dirty="0"/>
              <a:t>2</a:t>
            </a:r>
            <a:r>
              <a:rPr lang="pt-BR" b="1" dirty="0"/>
              <a:t>)</a:t>
            </a:r>
            <a:r>
              <a:rPr lang="pt-BR" dirty="0"/>
              <a:t>. (lê-se “</a:t>
            </a:r>
            <a:r>
              <a:rPr lang="pt-BR" b="1" dirty="0"/>
              <a:t>não</a:t>
            </a:r>
            <a:r>
              <a:rPr lang="pt-BR" dirty="0"/>
              <a:t> é </a:t>
            </a:r>
            <a:r>
              <a:rPr lang="pt-BR" dirty="0" err="1" smtClean="0"/>
              <a:t>theta</a:t>
            </a:r>
            <a:r>
              <a:rPr lang="pt-BR" dirty="0" smtClean="0"/>
              <a:t> </a:t>
            </a:r>
            <a:r>
              <a:rPr lang="pt-BR" dirty="0"/>
              <a:t>de n ao quadrado”).</a:t>
            </a:r>
          </a:p>
        </p:txBody>
      </p:sp>
    </p:spTree>
    <p:extLst>
      <p:ext uri="{BB962C8B-B14F-4D97-AF65-F5344CB8AC3E}">
        <p14:creationId xmlns:p14="http://schemas.microsoft.com/office/powerpoint/2010/main" val="1099987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188640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Relações entre as notações Big O, Ômega e </a:t>
            </a:r>
            <a:r>
              <a:rPr lang="pt-BR" sz="1600" b="1" dirty="0" err="1"/>
              <a:t>Theta</a:t>
            </a:r>
            <a:endParaRPr lang="pt-BR" sz="1600" b="1" dirty="0"/>
          </a:p>
          <a:p>
            <a:r>
              <a:rPr lang="pt-BR" sz="1600" dirty="0"/>
              <a:t>Uma maneira fácil e prática de entender a relação entre as três notações assintóticas é determinar os limites assintóticos de uma determinada função por meio da construção do que chamamos de </a:t>
            </a:r>
            <a:r>
              <a:rPr lang="pt-BR" sz="1600" b="1" dirty="0"/>
              <a:t>tabela assintótica de relacionamento</a:t>
            </a:r>
            <a:r>
              <a:rPr lang="pt-BR" sz="1600" dirty="0"/>
              <a:t>. Veja como ela pode ser feita.</a:t>
            </a:r>
          </a:p>
          <a:p>
            <a:r>
              <a:rPr lang="pt-BR" sz="1600" dirty="0"/>
              <a:t>Dada uma função de complexidade de tempo </a:t>
            </a:r>
            <a:r>
              <a:rPr lang="pt-BR" sz="1600" b="1" dirty="0"/>
              <a:t>T(n) = 4n+4</a:t>
            </a:r>
            <a:r>
              <a:rPr lang="pt-BR" sz="1600" dirty="0"/>
              <a:t>, podemos facilmente descobrir todas as suas relações Big O, Ω e Θ construindo uma tabela onde as linhas representam as classes assintóticas e as colunas representam as notações Big O, Ω e Θ.</a:t>
            </a:r>
          </a:p>
        </p:txBody>
      </p:sp>
      <p:pic>
        <p:nvPicPr>
          <p:cNvPr id="23554" name="Picture 2" descr="https://algol.dev/wp-content/uploads/2020/10/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04523"/>
            <a:ext cx="5616624" cy="470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722284" y="4422591"/>
            <a:ext cx="33862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Perceba que uma função </a:t>
            </a:r>
            <a:r>
              <a:rPr lang="pt-BR" sz="1400" b="1" dirty="0"/>
              <a:t>T(n) = 4n+4</a:t>
            </a:r>
            <a:r>
              <a:rPr lang="pt-BR" sz="1400" dirty="0"/>
              <a:t> somente é </a:t>
            </a:r>
            <a:r>
              <a:rPr lang="pt-BR" sz="1400" b="1" dirty="0"/>
              <a:t>Θ(n)</a:t>
            </a:r>
            <a:r>
              <a:rPr lang="pt-BR" sz="1400" dirty="0"/>
              <a:t> (</a:t>
            </a:r>
            <a:r>
              <a:rPr lang="pt-BR" sz="1400" dirty="0" err="1"/>
              <a:t>Theta</a:t>
            </a:r>
            <a:r>
              <a:rPr lang="pt-BR" sz="1400" dirty="0"/>
              <a:t> de n) pois é </a:t>
            </a:r>
            <a:r>
              <a:rPr lang="pt-BR" sz="1400" b="1" dirty="0"/>
              <a:t>Ω(n)</a:t>
            </a:r>
            <a:r>
              <a:rPr lang="pt-BR" sz="1400" dirty="0"/>
              <a:t> (Ômega de n) e </a:t>
            </a:r>
            <a:r>
              <a:rPr lang="pt-BR" sz="1400" b="1" dirty="0"/>
              <a:t>O(n)</a:t>
            </a:r>
            <a:r>
              <a:rPr lang="pt-BR" sz="1400" dirty="0"/>
              <a:t> (Big O de n) ao mesmo tempo. Ou seja, uma função é </a:t>
            </a:r>
            <a:r>
              <a:rPr lang="pt-BR" sz="1400" dirty="0" err="1"/>
              <a:t>Theta</a:t>
            </a:r>
            <a:r>
              <a:rPr lang="pt-BR" sz="1400" dirty="0"/>
              <a:t> de uma classe se for Ômega e Big O dessa mesma classe assintótica!</a:t>
            </a:r>
          </a:p>
          <a:p>
            <a:r>
              <a:rPr lang="pt-BR" sz="1400" dirty="0"/>
              <a:t>Desta forma, entende-se o significado das notações </a:t>
            </a:r>
            <a:r>
              <a:rPr lang="pt-BR" sz="1400" dirty="0" smtClean="0"/>
              <a:t> assintóticas </a:t>
            </a:r>
            <a:r>
              <a:rPr lang="pt-BR" sz="1400" dirty="0"/>
              <a:t>Big O, Ω e Θ. Elas servem para representar limites de desempenho de algoritmos.</a:t>
            </a:r>
          </a:p>
        </p:txBody>
      </p:sp>
    </p:spTree>
    <p:extLst>
      <p:ext uri="{BB962C8B-B14F-4D97-AF65-F5344CB8AC3E}">
        <p14:creationId xmlns:p14="http://schemas.microsoft.com/office/powerpoint/2010/main" val="1099987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116632"/>
            <a:ext cx="7776864" cy="6914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Exercícios</a:t>
            </a:r>
          </a:p>
          <a:p>
            <a:r>
              <a:rPr lang="pt-BR" sz="1400" dirty="0"/>
              <a:t>Tente demonstrar matematicamente que </a:t>
            </a:r>
            <a:r>
              <a:rPr lang="pt-BR" sz="1400" b="1" dirty="0"/>
              <a:t>n</a:t>
            </a:r>
            <a:r>
              <a:rPr lang="pt-BR" sz="1400" b="1" baseline="30000" dirty="0"/>
              <a:t>2</a:t>
            </a:r>
            <a:r>
              <a:rPr lang="pt-BR" sz="1400" b="1" dirty="0"/>
              <a:t>+800 = Θ(n</a:t>
            </a:r>
            <a:r>
              <a:rPr lang="pt-BR" sz="1400" b="1" baseline="30000" dirty="0"/>
              <a:t>2</a:t>
            </a:r>
            <a:r>
              <a:rPr lang="pt-BR" sz="1400" b="1" dirty="0" smtClean="0"/>
              <a:t>)</a:t>
            </a:r>
            <a:r>
              <a:rPr lang="pt-BR" sz="1400" dirty="0" smtClean="0"/>
              <a:t>.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C1.n</a:t>
            </a:r>
            <a:r>
              <a:rPr lang="pt-BR" sz="1400" b="1" baseline="30000" dirty="0">
                <a:solidFill>
                  <a:srgbClr val="FF0000"/>
                </a:solidFill>
              </a:rPr>
              <a:t>2</a:t>
            </a:r>
            <a:r>
              <a:rPr lang="pt-BR" sz="1400" dirty="0" smtClean="0">
                <a:solidFill>
                  <a:srgbClr val="FF0000"/>
                </a:solidFill>
              </a:rPr>
              <a:t>&lt;=</a:t>
            </a:r>
            <a:r>
              <a:rPr lang="pt-BR" sz="1400" b="1" dirty="0" smtClean="0">
                <a:solidFill>
                  <a:srgbClr val="FF0000"/>
                </a:solidFill>
              </a:rPr>
              <a:t> n</a:t>
            </a:r>
            <a:r>
              <a:rPr lang="pt-BR" sz="1400" b="1" baseline="30000" dirty="0" smtClean="0">
                <a:solidFill>
                  <a:srgbClr val="FF0000"/>
                </a:solidFill>
              </a:rPr>
              <a:t>2</a:t>
            </a:r>
            <a:r>
              <a:rPr lang="pt-BR" sz="1400" b="1" dirty="0" smtClean="0">
                <a:solidFill>
                  <a:srgbClr val="FF0000"/>
                </a:solidFill>
              </a:rPr>
              <a:t>+800&lt;=</a:t>
            </a:r>
            <a:r>
              <a:rPr lang="pt-BR" sz="1400" dirty="0" smtClean="0">
                <a:solidFill>
                  <a:srgbClr val="FF0000"/>
                </a:solidFill>
              </a:rPr>
              <a:t>c2.n</a:t>
            </a:r>
            <a:r>
              <a:rPr lang="pt-BR" sz="1400" baseline="300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pt-BR" sz="1400" dirty="0">
                <a:solidFill>
                  <a:srgbClr val="FF0000"/>
                </a:solidFill>
              </a:rPr>
              <a:t>C1.n</a:t>
            </a:r>
            <a:r>
              <a:rPr lang="pt-BR" sz="1400" b="1" baseline="30000" dirty="0">
                <a:solidFill>
                  <a:srgbClr val="FF0000"/>
                </a:solidFill>
              </a:rPr>
              <a:t>2</a:t>
            </a:r>
            <a:r>
              <a:rPr lang="pt-BR" sz="1400" dirty="0">
                <a:solidFill>
                  <a:srgbClr val="FF0000"/>
                </a:solidFill>
              </a:rPr>
              <a:t>&lt;=</a:t>
            </a:r>
            <a:r>
              <a:rPr lang="pt-BR" sz="1400" b="1" dirty="0">
                <a:solidFill>
                  <a:srgbClr val="FF0000"/>
                </a:solidFill>
              </a:rPr>
              <a:t> </a:t>
            </a:r>
            <a:r>
              <a:rPr lang="pt-BR" sz="1400" b="1" dirty="0" smtClean="0">
                <a:solidFill>
                  <a:srgbClr val="FF0000"/>
                </a:solidFill>
              </a:rPr>
              <a:t>n</a:t>
            </a:r>
            <a:r>
              <a:rPr lang="pt-BR" sz="1400" b="1" baseline="30000" dirty="0" smtClean="0">
                <a:solidFill>
                  <a:srgbClr val="FF0000"/>
                </a:solidFill>
              </a:rPr>
              <a:t>2</a:t>
            </a:r>
            <a:r>
              <a:rPr lang="pt-BR" sz="1400" b="1" dirty="0" smtClean="0">
                <a:solidFill>
                  <a:srgbClr val="FF0000"/>
                </a:solidFill>
              </a:rPr>
              <a:t>+800</a:t>
            </a:r>
          </a:p>
          <a:p>
            <a:r>
              <a:rPr lang="pt-BR" sz="1400" b="1" dirty="0" smtClean="0">
                <a:solidFill>
                  <a:srgbClr val="FF0000"/>
                </a:solidFill>
              </a:rPr>
              <a:t>C1=1  n0=1</a:t>
            </a:r>
          </a:p>
          <a:p>
            <a:r>
              <a:rPr lang="pt-BR" sz="1400" b="1" dirty="0">
                <a:solidFill>
                  <a:srgbClr val="FF0000"/>
                </a:solidFill>
              </a:rPr>
              <a:t>n</a:t>
            </a:r>
            <a:r>
              <a:rPr lang="pt-BR" sz="1400" b="1" baseline="30000" dirty="0">
                <a:solidFill>
                  <a:srgbClr val="FF0000"/>
                </a:solidFill>
              </a:rPr>
              <a:t>2</a:t>
            </a:r>
            <a:r>
              <a:rPr lang="pt-BR" sz="1400" b="1" dirty="0">
                <a:solidFill>
                  <a:srgbClr val="FF0000"/>
                </a:solidFill>
              </a:rPr>
              <a:t>+800&lt;=</a:t>
            </a:r>
            <a:r>
              <a:rPr lang="pt-BR" sz="1400" dirty="0" smtClean="0">
                <a:solidFill>
                  <a:srgbClr val="FF0000"/>
                </a:solidFill>
              </a:rPr>
              <a:t>c2.n</a:t>
            </a:r>
            <a:r>
              <a:rPr lang="pt-BR" sz="1400" baseline="300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C2=800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N</a:t>
            </a:r>
            <a:r>
              <a:rPr lang="pt-BR" sz="1400" baseline="30000" dirty="0" smtClean="0">
                <a:solidFill>
                  <a:srgbClr val="FF0000"/>
                </a:solidFill>
              </a:rPr>
              <a:t>2</a:t>
            </a:r>
            <a:r>
              <a:rPr lang="pt-BR" sz="1400" dirty="0" smtClean="0">
                <a:solidFill>
                  <a:srgbClr val="FF0000"/>
                </a:solidFill>
              </a:rPr>
              <a:t>&gt;1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Para c1=1 ,c2=1 e n&gt;1 essa função atende </a:t>
            </a:r>
            <a:r>
              <a:rPr lang="pt-BR" sz="1400" b="1" dirty="0">
                <a:solidFill>
                  <a:srgbClr val="FF0000"/>
                </a:solidFill>
              </a:rPr>
              <a:t>Θ(n</a:t>
            </a:r>
            <a:r>
              <a:rPr lang="pt-BR" sz="1400" b="1" baseline="30000" dirty="0">
                <a:solidFill>
                  <a:srgbClr val="FF0000"/>
                </a:solidFill>
              </a:rPr>
              <a:t>2</a:t>
            </a:r>
            <a:r>
              <a:rPr lang="pt-BR" sz="1400" b="1" dirty="0">
                <a:solidFill>
                  <a:srgbClr val="FF0000"/>
                </a:solidFill>
              </a:rPr>
              <a:t>)</a:t>
            </a:r>
            <a:endParaRPr lang="pt-BR" sz="1400" dirty="0" smtClean="0">
              <a:solidFill>
                <a:srgbClr val="FF0000"/>
              </a:solidFill>
            </a:endParaRPr>
          </a:p>
          <a:p>
            <a:r>
              <a:rPr lang="pt-BR" sz="1400" dirty="0" smtClean="0"/>
              <a:t>Tente </a:t>
            </a:r>
            <a:r>
              <a:rPr lang="pt-BR" sz="1400" dirty="0"/>
              <a:t>demonstrar matematicamente que </a:t>
            </a:r>
            <a:r>
              <a:rPr lang="pt-BR" sz="1400" b="1" dirty="0"/>
              <a:t>n+10 = Θ(n</a:t>
            </a:r>
            <a:r>
              <a:rPr lang="pt-BR" sz="1400" b="1" baseline="30000" dirty="0"/>
              <a:t>2</a:t>
            </a:r>
            <a:r>
              <a:rPr lang="pt-BR" sz="1400" b="1" dirty="0" smtClean="0"/>
              <a:t>)</a:t>
            </a:r>
            <a:r>
              <a:rPr lang="pt-BR" sz="1400" dirty="0" smtClean="0"/>
              <a:t>.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A função não atende para c1.n</a:t>
            </a:r>
            <a:r>
              <a:rPr lang="pt-BR" sz="1400" baseline="30000" dirty="0" smtClean="0">
                <a:solidFill>
                  <a:srgbClr val="FF0000"/>
                </a:solidFill>
              </a:rPr>
              <a:t>2  </a:t>
            </a:r>
            <a:r>
              <a:rPr lang="pt-BR" sz="1400" dirty="0" smtClean="0">
                <a:solidFill>
                  <a:srgbClr val="FF0000"/>
                </a:solidFill>
              </a:rPr>
              <a:t>, Sendo assim não é </a:t>
            </a:r>
            <a:r>
              <a:rPr lang="pt-BR" sz="1400" b="1" dirty="0">
                <a:solidFill>
                  <a:srgbClr val="FF0000"/>
                </a:solidFill>
              </a:rPr>
              <a:t>Θ(n</a:t>
            </a:r>
            <a:r>
              <a:rPr lang="pt-BR" sz="1400" b="1" baseline="30000" dirty="0">
                <a:solidFill>
                  <a:srgbClr val="FF0000"/>
                </a:solidFill>
              </a:rPr>
              <a:t>2</a:t>
            </a:r>
            <a:r>
              <a:rPr lang="pt-BR" sz="1400" b="1" dirty="0" smtClean="0">
                <a:solidFill>
                  <a:srgbClr val="FF0000"/>
                </a:solidFill>
              </a:rPr>
              <a:t>)</a:t>
            </a:r>
          </a:p>
          <a:p>
            <a:endParaRPr lang="pt-BR" sz="1400" baseline="30000" dirty="0"/>
          </a:p>
          <a:p>
            <a:r>
              <a:rPr lang="pt-BR" sz="1400" dirty="0"/>
              <a:t>Tente demonstrar matematicamente que </a:t>
            </a:r>
            <a:r>
              <a:rPr lang="pt-BR" sz="1400" b="1" dirty="0"/>
              <a:t>2n+10 = Θ(n</a:t>
            </a:r>
            <a:r>
              <a:rPr lang="pt-BR" sz="1400" b="1" dirty="0" smtClean="0"/>
              <a:t>)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C1.n&lt;=</a:t>
            </a:r>
            <a:r>
              <a:rPr lang="pt-BR" sz="1400" b="1" dirty="0"/>
              <a:t> 2n+10 &lt;</a:t>
            </a:r>
            <a:r>
              <a:rPr lang="pt-BR" sz="1400" b="1" dirty="0" smtClean="0"/>
              <a:t>= c2.n</a:t>
            </a:r>
          </a:p>
          <a:p>
            <a:r>
              <a:rPr lang="pt-BR" sz="1400" dirty="0"/>
              <a:t>C1.n&lt;=</a:t>
            </a:r>
            <a:r>
              <a:rPr lang="pt-BR" sz="1400" b="1" dirty="0"/>
              <a:t> </a:t>
            </a:r>
            <a:r>
              <a:rPr lang="pt-BR" sz="1400" b="1" dirty="0" smtClean="0"/>
              <a:t>2n+10</a:t>
            </a:r>
          </a:p>
          <a:p>
            <a:r>
              <a:rPr lang="pt-BR" sz="1400" dirty="0" smtClean="0"/>
              <a:t>C1.n-</a:t>
            </a:r>
            <a:r>
              <a:rPr lang="pt-BR" sz="1400" b="1" dirty="0" smtClean="0"/>
              <a:t> 2n&lt;=10</a:t>
            </a:r>
          </a:p>
          <a:p>
            <a:r>
              <a:rPr lang="pt-BR" sz="1400" b="1" dirty="0" smtClean="0"/>
              <a:t>C1=1</a:t>
            </a:r>
          </a:p>
          <a:p>
            <a:r>
              <a:rPr lang="pt-BR" sz="1400" dirty="0" smtClean="0"/>
              <a:t>1.n-2n&lt;=10</a:t>
            </a:r>
          </a:p>
          <a:p>
            <a:r>
              <a:rPr lang="pt-BR" sz="1400" dirty="0" smtClean="0"/>
              <a:t>-n&lt;=10</a:t>
            </a:r>
          </a:p>
          <a:p>
            <a:r>
              <a:rPr lang="pt-BR" sz="1400" dirty="0" smtClean="0"/>
              <a:t>C1=1</a:t>
            </a:r>
          </a:p>
          <a:p>
            <a:r>
              <a:rPr lang="pt-BR" sz="1400" dirty="0" smtClean="0"/>
              <a:t>N&gt;=10</a:t>
            </a:r>
          </a:p>
          <a:p>
            <a:r>
              <a:rPr lang="pt-BR" sz="1400" b="1" dirty="0"/>
              <a:t>2n+10 &lt;= c2.n</a:t>
            </a:r>
            <a:endParaRPr lang="pt-BR" sz="1400" dirty="0"/>
          </a:p>
          <a:p>
            <a:r>
              <a:rPr lang="pt-BR" sz="1400" dirty="0" smtClean="0"/>
              <a:t>C2=3</a:t>
            </a:r>
          </a:p>
          <a:p>
            <a:r>
              <a:rPr lang="pt-BR" sz="1400" dirty="0"/>
              <a:t>N&gt;=10</a:t>
            </a:r>
          </a:p>
          <a:p>
            <a:r>
              <a:rPr lang="pt-BR" sz="1400" dirty="0">
                <a:solidFill>
                  <a:srgbClr val="FF0000"/>
                </a:solidFill>
              </a:rPr>
              <a:t>A função 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>
                <a:solidFill>
                  <a:srgbClr val="FF0000"/>
                </a:solidFill>
              </a:rPr>
              <a:t>atende para c1</a:t>
            </a:r>
            <a:r>
              <a:rPr lang="pt-BR" sz="1400" dirty="0" smtClean="0">
                <a:solidFill>
                  <a:srgbClr val="FF0000"/>
                </a:solidFill>
              </a:rPr>
              <a:t>.=1,c2=3 n&gt;=10</a:t>
            </a:r>
            <a:r>
              <a:rPr lang="pt-BR" sz="1400" baseline="30000" dirty="0" smtClean="0">
                <a:solidFill>
                  <a:srgbClr val="FF0000"/>
                </a:solidFill>
              </a:rPr>
              <a:t>  </a:t>
            </a:r>
            <a:r>
              <a:rPr lang="pt-BR" sz="1400" dirty="0">
                <a:solidFill>
                  <a:srgbClr val="FF0000"/>
                </a:solidFill>
              </a:rPr>
              <a:t>, Sendo 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b="1" dirty="0" smtClean="0">
                <a:solidFill>
                  <a:srgbClr val="FF0000"/>
                </a:solidFill>
              </a:rPr>
              <a:t>Θ(n)</a:t>
            </a:r>
            <a:endParaRPr lang="pt-BR" sz="1400" b="1" dirty="0">
              <a:solidFill>
                <a:srgbClr val="FF0000"/>
              </a:solidFill>
            </a:endParaRPr>
          </a:p>
          <a:p>
            <a:r>
              <a:rPr lang="pt-BR" sz="1400" dirty="0" smtClean="0"/>
              <a:t>Tente </a:t>
            </a:r>
            <a:r>
              <a:rPr lang="pt-BR" sz="1400" dirty="0"/>
              <a:t>demonstrar matematicamente que </a:t>
            </a:r>
            <a:r>
              <a:rPr lang="pt-BR" sz="1400" b="1" dirty="0"/>
              <a:t>7n-2 = Θ(1)</a:t>
            </a:r>
            <a:r>
              <a:rPr lang="pt-BR" sz="1400" dirty="0"/>
              <a:t>.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Não atende pois, </a:t>
            </a:r>
            <a:r>
              <a:rPr lang="pt-BR" sz="1400" b="1" dirty="0">
                <a:solidFill>
                  <a:srgbClr val="FF0000"/>
                </a:solidFill>
              </a:rPr>
              <a:t>Θ(1</a:t>
            </a:r>
            <a:r>
              <a:rPr lang="pt-BR" sz="1400" b="1" dirty="0" smtClean="0">
                <a:solidFill>
                  <a:srgbClr val="FF0000"/>
                </a:solidFill>
              </a:rPr>
              <a:t>) é uma função constante</a:t>
            </a:r>
            <a:endParaRPr lang="pt-BR" sz="1400" dirty="0" smtClean="0">
              <a:solidFill>
                <a:srgbClr val="FF0000"/>
              </a:solidFill>
            </a:endParaRPr>
          </a:p>
          <a:p>
            <a:r>
              <a:rPr lang="pt-BR" sz="1400" dirty="0" smtClean="0"/>
              <a:t>Tente </a:t>
            </a:r>
            <a:r>
              <a:rPr lang="pt-BR" sz="1400" dirty="0"/>
              <a:t>demonstrar matematicamente que </a:t>
            </a:r>
            <a:r>
              <a:rPr lang="pt-BR" sz="1400" b="1" dirty="0"/>
              <a:t>n</a:t>
            </a:r>
            <a:r>
              <a:rPr lang="pt-BR" sz="1400" b="1" baseline="30000" dirty="0"/>
              <a:t>2</a:t>
            </a:r>
            <a:r>
              <a:rPr lang="pt-BR" sz="1400" b="1" dirty="0"/>
              <a:t>+20n+5 = Θ(n</a:t>
            </a:r>
            <a:r>
              <a:rPr lang="pt-BR" sz="1400" b="1" baseline="30000" dirty="0"/>
              <a:t>3</a:t>
            </a:r>
            <a:r>
              <a:rPr lang="pt-BR" sz="1400" b="1" dirty="0" smtClean="0"/>
              <a:t>)</a:t>
            </a:r>
            <a:r>
              <a:rPr lang="pt-BR" sz="1400" dirty="0" smtClean="0"/>
              <a:t>.</a:t>
            </a:r>
          </a:p>
          <a:p>
            <a:r>
              <a:rPr lang="pt-BR" sz="1400" b="1" dirty="0" smtClean="0"/>
              <a:t>C1.</a:t>
            </a:r>
            <a:r>
              <a:rPr lang="pt-BR" sz="1400" b="1" dirty="0"/>
              <a:t> </a:t>
            </a:r>
            <a:r>
              <a:rPr lang="pt-BR" sz="1400" b="1" dirty="0" smtClean="0"/>
              <a:t>n</a:t>
            </a:r>
            <a:r>
              <a:rPr lang="pt-BR" sz="1400" b="1" baseline="30000" dirty="0" smtClean="0"/>
              <a:t>3</a:t>
            </a:r>
            <a:r>
              <a:rPr lang="pt-BR" sz="1400" b="1" dirty="0" smtClean="0"/>
              <a:t>&lt;=n</a:t>
            </a:r>
            <a:r>
              <a:rPr lang="pt-BR" sz="1400" b="1" baseline="30000" dirty="0" smtClean="0"/>
              <a:t>2</a:t>
            </a:r>
            <a:r>
              <a:rPr lang="pt-BR" sz="1400" b="1" dirty="0" smtClean="0"/>
              <a:t>+20n+5&lt; =c2n</a:t>
            </a:r>
            <a:r>
              <a:rPr lang="pt-BR" sz="1400" b="1" baseline="30000" dirty="0" smtClean="0"/>
              <a:t>3</a:t>
            </a:r>
            <a:endParaRPr lang="pt-BR" sz="1400" dirty="0" smtClean="0"/>
          </a:p>
          <a:p>
            <a:r>
              <a:rPr lang="pt-BR" sz="1400" dirty="0" smtClean="0">
                <a:solidFill>
                  <a:srgbClr val="FF0000"/>
                </a:solidFill>
              </a:rPr>
              <a:t>A função não atende para c1.n</a:t>
            </a:r>
            <a:r>
              <a:rPr lang="pt-BR" sz="1400" baseline="30000" dirty="0">
                <a:solidFill>
                  <a:srgbClr val="FF0000"/>
                </a:solidFill>
              </a:rPr>
              <a:t>3</a:t>
            </a:r>
            <a:r>
              <a:rPr lang="pt-BR" sz="1400" baseline="30000" dirty="0" smtClean="0">
                <a:solidFill>
                  <a:srgbClr val="FF0000"/>
                </a:solidFill>
              </a:rPr>
              <a:t>  </a:t>
            </a:r>
            <a:r>
              <a:rPr lang="pt-BR" sz="1400" dirty="0" smtClean="0">
                <a:solidFill>
                  <a:srgbClr val="FF0000"/>
                </a:solidFill>
              </a:rPr>
              <a:t>, Sendo assim não é </a:t>
            </a:r>
            <a:r>
              <a:rPr lang="pt-BR" sz="1400" b="1" dirty="0" smtClean="0">
                <a:solidFill>
                  <a:srgbClr val="FF0000"/>
                </a:solidFill>
              </a:rPr>
              <a:t>Θ(n</a:t>
            </a:r>
            <a:r>
              <a:rPr lang="pt-BR" sz="1400" b="1" baseline="30000" dirty="0">
                <a:solidFill>
                  <a:srgbClr val="FF0000"/>
                </a:solidFill>
              </a:rPr>
              <a:t>3</a:t>
            </a:r>
            <a:r>
              <a:rPr lang="pt-BR" sz="1400" b="1" dirty="0" smtClean="0">
                <a:solidFill>
                  <a:srgbClr val="FF0000"/>
                </a:solidFill>
              </a:rPr>
              <a:t>)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99987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5397023"/>
            <a:ext cx="5976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Referências:</a:t>
            </a:r>
          </a:p>
          <a:p>
            <a:r>
              <a:rPr lang="pt-BR" dirty="0" smtClean="0"/>
              <a:t>Algoritmos Teoria e práticas- 3º edição</a:t>
            </a:r>
          </a:p>
          <a:p>
            <a:r>
              <a:rPr lang="pt-BR" dirty="0" smtClean="0"/>
              <a:t>Thomas Comem</a:t>
            </a:r>
          </a:p>
          <a:p>
            <a:r>
              <a:rPr lang="pt-BR" dirty="0" smtClean="0"/>
              <a:t>Site: https://algol.dev/notacao-theta/</a:t>
            </a:r>
            <a:endParaRPr lang="pt-BR" dirty="0"/>
          </a:p>
        </p:txBody>
      </p:sp>
      <p:pic>
        <p:nvPicPr>
          <p:cNvPr id="3" name="Picture 2" descr="https://algol.dev/wp-content/uploads/2020/10/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502187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565920" y="404664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Preencha a tabela assintótica de relacionamento abaixo: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63688" y="1484784"/>
            <a:ext cx="3397084" cy="3508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C1. n</a:t>
            </a:r>
            <a:r>
              <a:rPr lang="pt-BR" b="1" baseline="30000" dirty="0"/>
              <a:t>3</a:t>
            </a:r>
            <a:r>
              <a:rPr lang="pt-BR" b="1" dirty="0" smtClean="0"/>
              <a:t>&lt;=1n</a:t>
            </a:r>
            <a:r>
              <a:rPr lang="pt-BR" b="1" baseline="30000" dirty="0" smtClean="0"/>
              <a:t>2</a:t>
            </a:r>
            <a:r>
              <a:rPr lang="pt-BR" b="1" dirty="0" smtClean="0"/>
              <a:t>+20n+5</a:t>
            </a:r>
            <a:r>
              <a:rPr lang="pt-BR" b="1" dirty="0"/>
              <a:t>&lt; =</a:t>
            </a:r>
            <a:r>
              <a:rPr lang="pt-BR" b="1" dirty="0" smtClean="0"/>
              <a:t>c2n</a:t>
            </a:r>
            <a:r>
              <a:rPr lang="pt-BR" b="1" baseline="30000" dirty="0" smtClean="0"/>
              <a:t>3</a:t>
            </a:r>
          </a:p>
          <a:p>
            <a:endParaRPr lang="pt-BR" b="1" baseline="30000" dirty="0"/>
          </a:p>
          <a:p>
            <a:endParaRPr lang="pt-BR" b="1" baseline="30000" dirty="0" smtClean="0"/>
          </a:p>
          <a:p>
            <a:r>
              <a:rPr lang="pt-BR" b="1" dirty="0"/>
              <a:t>C1. n</a:t>
            </a:r>
            <a:r>
              <a:rPr lang="pt-BR" b="1" baseline="30000" dirty="0"/>
              <a:t>3</a:t>
            </a:r>
            <a:r>
              <a:rPr lang="pt-BR" b="1" dirty="0"/>
              <a:t>&lt;=</a:t>
            </a:r>
            <a:r>
              <a:rPr lang="pt-BR" b="1" dirty="0" smtClean="0"/>
              <a:t>1n</a:t>
            </a:r>
            <a:r>
              <a:rPr lang="pt-BR" b="1" baseline="30000" dirty="0" smtClean="0"/>
              <a:t>2</a:t>
            </a:r>
            <a:r>
              <a:rPr lang="pt-BR" b="1" dirty="0" smtClean="0"/>
              <a:t>+20n+5</a:t>
            </a:r>
          </a:p>
          <a:p>
            <a:r>
              <a:rPr lang="pt-BR" b="1" dirty="0" smtClean="0"/>
              <a:t>C1 &lt;= - 1n</a:t>
            </a:r>
            <a:r>
              <a:rPr lang="pt-BR" b="1" baseline="30000" dirty="0" smtClean="0"/>
              <a:t>3 </a:t>
            </a:r>
            <a:r>
              <a:rPr lang="pt-BR" b="1" dirty="0" smtClean="0"/>
              <a:t>1n</a:t>
            </a:r>
            <a:r>
              <a:rPr lang="pt-BR" b="1" baseline="30000" dirty="0" smtClean="0"/>
              <a:t>2</a:t>
            </a:r>
            <a:r>
              <a:rPr lang="pt-BR" b="1" dirty="0" smtClean="0"/>
              <a:t>+20n+5</a:t>
            </a:r>
          </a:p>
          <a:p>
            <a:r>
              <a:rPr lang="pt-BR" b="1" dirty="0" smtClean="0"/>
              <a:t>C1&lt;=1n</a:t>
            </a:r>
            <a:r>
              <a:rPr lang="pt-BR" b="1" baseline="30000" dirty="0" smtClean="0"/>
              <a:t>3</a:t>
            </a:r>
            <a:r>
              <a:rPr lang="pt-BR" b="1" dirty="0" smtClean="0"/>
              <a:t>+1n</a:t>
            </a:r>
            <a:r>
              <a:rPr lang="pt-BR" b="1" baseline="30000" dirty="0" smtClean="0"/>
              <a:t>3</a:t>
            </a:r>
            <a:r>
              <a:rPr lang="pt-BR" b="1" dirty="0" smtClean="0"/>
              <a:t>+20n</a:t>
            </a:r>
            <a:r>
              <a:rPr lang="pt-BR" b="1" baseline="30000" dirty="0" smtClean="0"/>
              <a:t>3</a:t>
            </a:r>
            <a:r>
              <a:rPr lang="pt-BR" b="1" dirty="0" smtClean="0"/>
              <a:t>+5n</a:t>
            </a:r>
            <a:r>
              <a:rPr lang="pt-BR" b="1" baseline="30000" dirty="0" smtClean="0"/>
              <a:t>3</a:t>
            </a:r>
          </a:p>
          <a:p>
            <a:r>
              <a:rPr lang="pt-BR" b="1" dirty="0" smtClean="0"/>
              <a:t>C1&lt;=27</a:t>
            </a:r>
          </a:p>
          <a:p>
            <a:r>
              <a:rPr lang="pt-BR" b="1" dirty="0" smtClean="0"/>
              <a:t>      C1</a:t>
            </a:r>
            <a:r>
              <a:rPr lang="pt-BR" b="1" dirty="0"/>
              <a:t>. n</a:t>
            </a:r>
            <a:r>
              <a:rPr lang="pt-BR" b="1" baseline="30000" dirty="0"/>
              <a:t>3</a:t>
            </a:r>
            <a:r>
              <a:rPr lang="pt-BR" b="1" dirty="0"/>
              <a:t>&lt;=1n</a:t>
            </a:r>
            <a:r>
              <a:rPr lang="pt-BR" b="1" baseline="30000" dirty="0"/>
              <a:t>2</a:t>
            </a:r>
            <a:r>
              <a:rPr lang="pt-BR" b="1" dirty="0"/>
              <a:t>+20n+5</a:t>
            </a:r>
          </a:p>
          <a:p>
            <a:r>
              <a:rPr lang="pt-BR" b="1" dirty="0" smtClean="0"/>
              <a:t>N</a:t>
            </a:r>
          </a:p>
          <a:p>
            <a:r>
              <a:rPr lang="pt-BR" b="1" dirty="0" smtClean="0"/>
              <a:t>1       27.1</a:t>
            </a:r>
            <a:r>
              <a:rPr lang="pt-BR" b="1" dirty="0"/>
              <a:t>&lt;=1.1+20.1+5 ==27&lt;=27</a:t>
            </a:r>
            <a:endParaRPr lang="pt-BR" b="1" dirty="0" smtClean="0"/>
          </a:p>
          <a:p>
            <a:r>
              <a:rPr lang="pt-BR" b="1" dirty="0" smtClean="0"/>
              <a:t>2      27.8&lt;= 4+20.2+5 == 216&lt;= 49</a:t>
            </a:r>
          </a:p>
          <a:p>
            <a:r>
              <a:rPr lang="pt-BR" b="1" dirty="0" smtClean="0"/>
              <a:t>3</a:t>
            </a:r>
            <a:endParaRPr lang="pt-BR" b="1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716016" y="2420888"/>
            <a:ext cx="1584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1n</a:t>
            </a:r>
            <a:r>
              <a:rPr lang="pt-BR" b="1" baseline="30000" dirty="0" smtClean="0"/>
              <a:t>2</a:t>
            </a:r>
            <a:r>
              <a:rPr lang="pt-BR" b="1" dirty="0" smtClean="0"/>
              <a:t>+20n+5</a:t>
            </a:r>
          </a:p>
          <a:p>
            <a:r>
              <a:rPr lang="pt-BR" b="1" dirty="0" smtClean="0"/>
              <a:t>1+20+5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69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45" y="1019374"/>
            <a:ext cx="7780372" cy="435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82945" y="476672"/>
            <a:ext cx="4565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Notação assintótica: </a:t>
            </a:r>
            <a:r>
              <a:rPr lang="el-GR" sz="2400" b="1" dirty="0" smtClean="0"/>
              <a:t>Ω</a:t>
            </a:r>
            <a:r>
              <a:rPr lang="pt-BR" sz="2400" b="1" dirty="0" smtClean="0"/>
              <a:t> </a:t>
            </a:r>
            <a:r>
              <a:rPr lang="pt-BR" sz="2400" b="1" dirty="0"/>
              <a:t>(</a:t>
            </a:r>
            <a:r>
              <a:rPr lang="pt-BR" sz="2400" b="1" dirty="0" err="1"/>
              <a:t>omega</a:t>
            </a:r>
            <a:r>
              <a:rPr lang="pt-BR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404664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Exemplo para função </a:t>
            </a:r>
            <a:r>
              <a:rPr lang="pt-BR" b="1" dirty="0" smtClean="0"/>
              <a:t>linear:</a:t>
            </a:r>
          </a:p>
          <a:p>
            <a:endParaRPr lang="pt-BR" b="1" dirty="0"/>
          </a:p>
          <a:p>
            <a:r>
              <a:rPr lang="pt-BR" dirty="0"/>
              <a:t>Quando dizemos que a função </a:t>
            </a:r>
            <a:r>
              <a:rPr lang="pt-BR" b="1" dirty="0"/>
              <a:t>4n-3</a:t>
            </a:r>
            <a:r>
              <a:rPr lang="pt-BR" dirty="0"/>
              <a:t> é </a:t>
            </a:r>
            <a:r>
              <a:rPr lang="pt-BR" b="1" dirty="0"/>
              <a:t>Ω(n)</a:t>
            </a:r>
            <a:r>
              <a:rPr lang="pt-BR" dirty="0"/>
              <a:t> (lê-se “é ômega de n”), estamos afirmando que o comportamento assintótico de uma função linear </a:t>
            </a:r>
            <a:r>
              <a:rPr lang="pt-BR" b="1" dirty="0"/>
              <a:t>é igual ou inferior</a:t>
            </a:r>
            <a:r>
              <a:rPr lang="pt-BR" dirty="0"/>
              <a:t> ao dela. Significa dizer: a função </a:t>
            </a:r>
            <a:r>
              <a:rPr lang="pt-BR" b="1" dirty="0"/>
              <a:t>4n-3</a:t>
            </a:r>
            <a:r>
              <a:rPr lang="pt-BR" dirty="0"/>
              <a:t> nunca terá um comportamento de crescimento inferior ao de uma função com o comportamento linear. Desta forma, </a:t>
            </a:r>
            <a:r>
              <a:rPr lang="pt-BR" b="1" dirty="0"/>
              <a:t>Ω(n)</a:t>
            </a:r>
            <a:r>
              <a:rPr lang="pt-BR" dirty="0"/>
              <a:t> apresenta-se como um limite inferior, e sabemos que a função nunca apresentará um comportamento de crescimento que seja ultrapassado por esse limite inferior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Exemplo: para a função </a:t>
            </a:r>
            <a:r>
              <a:rPr lang="pt-BR" b="1" dirty="0"/>
              <a:t>4n-3</a:t>
            </a:r>
            <a:r>
              <a:rPr lang="pt-BR" dirty="0"/>
              <a:t>, existe uma outra função de comportamento linear que a limita inferiormente. Perceba no gráfico abaixo que, para valores de </a:t>
            </a:r>
            <a:r>
              <a:rPr lang="pt-BR" b="1" dirty="0"/>
              <a:t>n≥1</a:t>
            </a:r>
            <a:r>
              <a:rPr lang="pt-BR" dirty="0"/>
              <a:t>, a função </a:t>
            </a:r>
            <a:r>
              <a:rPr lang="pt-BR" b="1" dirty="0"/>
              <a:t>4n-3</a:t>
            </a:r>
            <a:r>
              <a:rPr lang="pt-BR" dirty="0"/>
              <a:t> supera a função </a:t>
            </a:r>
            <a:r>
              <a:rPr lang="pt-BR" b="1" dirty="0"/>
              <a:t>n</a:t>
            </a:r>
            <a:r>
              <a:rPr lang="pt-BR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933056"/>
            <a:ext cx="64293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764704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Da mesma forma, também é correto afirmar que </a:t>
            </a:r>
            <a:r>
              <a:rPr lang="pt-BR" b="1" dirty="0">
                <a:solidFill>
                  <a:srgbClr val="FF0000"/>
                </a:solidFill>
              </a:rPr>
              <a:t>4n-3</a:t>
            </a:r>
            <a:r>
              <a:rPr lang="pt-BR" dirty="0">
                <a:solidFill>
                  <a:srgbClr val="FF0000"/>
                </a:solidFill>
              </a:rPr>
              <a:t> </a:t>
            </a:r>
            <a:r>
              <a:rPr lang="pt-BR" dirty="0"/>
              <a:t>é </a:t>
            </a:r>
            <a:r>
              <a:rPr lang="pt-BR" b="1" dirty="0">
                <a:solidFill>
                  <a:srgbClr val="0070C0"/>
                </a:solidFill>
              </a:rPr>
              <a:t>Ω(1)</a:t>
            </a:r>
            <a:r>
              <a:rPr lang="pt-BR" dirty="0"/>
              <a:t>, pois a função </a:t>
            </a:r>
            <a:r>
              <a:rPr lang="pt-BR" b="1" dirty="0">
                <a:solidFill>
                  <a:srgbClr val="FF0000"/>
                </a:solidFill>
              </a:rPr>
              <a:t>4n-3</a:t>
            </a:r>
            <a:r>
              <a:rPr lang="pt-BR" dirty="0"/>
              <a:t> nunca apresentará um comportamento de crescimento que seja ultrapassado por um comportamento constante. Desta forma, </a:t>
            </a:r>
            <a:r>
              <a:rPr lang="pt-BR" b="1" dirty="0">
                <a:solidFill>
                  <a:srgbClr val="0070C0"/>
                </a:solidFill>
              </a:rPr>
              <a:t>Ω(1</a:t>
            </a:r>
            <a:r>
              <a:rPr lang="pt-BR" b="1" dirty="0"/>
              <a:t>)</a:t>
            </a:r>
            <a:r>
              <a:rPr lang="pt-BR" dirty="0"/>
              <a:t> também se apresenta como um limite assintótico inferior: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636912"/>
            <a:ext cx="66008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92149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Agora, seria </a:t>
            </a:r>
            <a:r>
              <a:rPr lang="pt-BR" b="1" dirty="0"/>
              <a:t>errado dizer que</a:t>
            </a:r>
            <a:r>
              <a:rPr lang="pt-BR" dirty="0"/>
              <a:t> </a:t>
            </a:r>
            <a:r>
              <a:rPr lang="pt-BR" b="1" dirty="0"/>
              <a:t>4n-3</a:t>
            </a:r>
            <a:r>
              <a:rPr lang="pt-BR" dirty="0"/>
              <a:t> é </a:t>
            </a:r>
            <a:r>
              <a:rPr lang="pt-BR" b="1" dirty="0"/>
              <a:t>Ω(n</a:t>
            </a:r>
            <a:r>
              <a:rPr lang="pt-BR" sz="2000" b="1" baseline="30000" dirty="0"/>
              <a:t>2</a:t>
            </a:r>
            <a:r>
              <a:rPr lang="pt-BR" b="1" dirty="0"/>
              <a:t>)</a:t>
            </a:r>
            <a:r>
              <a:rPr lang="pt-BR" dirty="0"/>
              <a:t>, pois a função </a:t>
            </a:r>
            <a:r>
              <a:rPr lang="pt-BR" b="1" dirty="0"/>
              <a:t>4n-3</a:t>
            </a:r>
            <a:r>
              <a:rPr lang="pt-BR" dirty="0"/>
              <a:t> nunca crescerá a ponto de ultrapassar o comportamento quadrático. Desta forma, </a:t>
            </a:r>
            <a:r>
              <a:rPr lang="pt-BR" b="1" dirty="0"/>
              <a:t>Ω(n</a:t>
            </a:r>
            <a:r>
              <a:rPr lang="pt-BR" sz="2000" b="1" baseline="30000" dirty="0"/>
              <a:t>2</a:t>
            </a:r>
            <a:r>
              <a:rPr lang="pt-BR" b="1" dirty="0"/>
              <a:t>)</a:t>
            </a:r>
            <a:r>
              <a:rPr lang="pt-BR" dirty="0"/>
              <a:t> </a:t>
            </a:r>
            <a:r>
              <a:rPr lang="pt-BR" b="1" dirty="0"/>
              <a:t>não se apresenta</a:t>
            </a:r>
            <a:r>
              <a:rPr lang="pt-BR" dirty="0"/>
              <a:t> como um limite assintótico inferior: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35" y="2021557"/>
            <a:ext cx="65627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1412776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Resumindo</a:t>
            </a:r>
            <a:r>
              <a:rPr lang="pt-BR" b="1" dirty="0" smtClean="0"/>
              <a:t>: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4n-3</a:t>
            </a:r>
            <a:r>
              <a:rPr lang="pt-BR" dirty="0"/>
              <a:t> não é </a:t>
            </a:r>
            <a:r>
              <a:rPr lang="pt-BR" b="1" dirty="0"/>
              <a:t>Ω(n</a:t>
            </a:r>
            <a:r>
              <a:rPr lang="pt-BR" b="1" baseline="30000" dirty="0"/>
              <a:t>2</a:t>
            </a:r>
            <a:r>
              <a:rPr lang="pt-BR" b="1" dirty="0"/>
              <a:t>)</a:t>
            </a:r>
            <a:r>
              <a:rPr lang="pt-BR" dirty="0"/>
              <a:t>, pois </a:t>
            </a:r>
            <a:r>
              <a:rPr lang="pt-BR" b="1" dirty="0"/>
              <a:t>não </a:t>
            </a:r>
            <a:r>
              <a:rPr lang="pt-BR" dirty="0"/>
              <a:t>pode superar (limitar inferiormente) uma função quadrática</a:t>
            </a:r>
            <a:r>
              <a:rPr lang="pt-BR" dirty="0" smtClean="0"/>
              <a:t>.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 smtClean="0"/>
              <a:t>4n-3</a:t>
            </a:r>
            <a:r>
              <a:rPr lang="pt-BR" dirty="0"/>
              <a:t> é </a:t>
            </a:r>
            <a:r>
              <a:rPr lang="pt-BR" b="1" dirty="0"/>
              <a:t>Ω(n)</a:t>
            </a:r>
            <a:r>
              <a:rPr lang="pt-BR" dirty="0"/>
              <a:t>, pois pode superar (limitar inferiormente) uma função linear.</a:t>
            </a:r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4n-3</a:t>
            </a:r>
            <a:r>
              <a:rPr lang="pt-BR" dirty="0"/>
              <a:t> é </a:t>
            </a:r>
            <a:r>
              <a:rPr lang="pt-BR" b="1" dirty="0"/>
              <a:t>Ω(1)</a:t>
            </a:r>
            <a:r>
              <a:rPr lang="pt-BR" dirty="0"/>
              <a:t>, pois pode superar (limitar inferiormente) uma função constante.</a:t>
            </a:r>
          </a:p>
        </p:txBody>
      </p:sp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548680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Exemplo para função quadrática</a:t>
            </a:r>
          </a:p>
          <a:p>
            <a:pPr algn="just"/>
            <a:r>
              <a:rPr lang="pt-BR" dirty="0"/>
              <a:t>Quando dizemos que a função </a:t>
            </a:r>
            <a:r>
              <a:rPr lang="pt-BR" b="1" dirty="0">
                <a:solidFill>
                  <a:srgbClr val="FF0000"/>
                </a:solidFill>
              </a:rPr>
              <a:t>5n</a:t>
            </a:r>
            <a:r>
              <a:rPr lang="pt-BR" b="1" baseline="30000" dirty="0">
                <a:solidFill>
                  <a:srgbClr val="FF0000"/>
                </a:solidFill>
              </a:rPr>
              <a:t>2</a:t>
            </a:r>
            <a:r>
              <a:rPr lang="pt-BR" b="1" dirty="0">
                <a:solidFill>
                  <a:srgbClr val="FF0000"/>
                </a:solidFill>
              </a:rPr>
              <a:t>-n-3</a:t>
            </a:r>
            <a:r>
              <a:rPr lang="pt-BR" dirty="0">
                <a:solidFill>
                  <a:srgbClr val="FF0000"/>
                </a:solidFill>
              </a:rPr>
              <a:t> </a:t>
            </a:r>
            <a:r>
              <a:rPr lang="pt-BR" dirty="0"/>
              <a:t>é </a:t>
            </a:r>
            <a:r>
              <a:rPr lang="pt-BR" b="1" dirty="0" smtClean="0">
                <a:solidFill>
                  <a:srgbClr val="0070C0"/>
                </a:solidFill>
              </a:rPr>
              <a:t>Ω(</a:t>
            </a:r>
            <a:r>
              <a:rPr lang="pt-BR" b="1" dirty="0" smtClean="0"/>
              <a:t>n</a:t>
            </a:r>
            <a:r>
              <a:rPr lang="pt-BR" b="1" baseline="30000" dirty="0" smtClean="0"/>
              <a:t>2</a:t>
            </a:r>
            <a:r>
              <a:rPr lang="pt-BR" b="1" dirty="0" smtClean="0">
                <a:solidFill>
                  <a:srgbClr val="0070C0"/>
                </a:solidFill>
              </a:rPr>
              <a:t>)</a:t>
            </a:r>
            <a:r>
              <a:rPr lang="pt-BR" dirty="0" smtClean="0"/>
              <a:t>, </a:t>
            </a:r>
            <a:r>
              <a:rPr lang="pt-BR" dirty="0"/>
              <a:t>estamos afirmando que o comportamento assintótico de uma função quadrática </a:t>
            </a:r>
            <a:r>
              <a:rPr lang="pt-BR" b="1" dirty="0"/>
              <a:t>é igual ou inferior</a:t>
            </a:r>
            <a:r>
              <a:rPr lang="pt-BR" dirty="0"/>
              <a:t> ao dela. Significa dizer: a função </a:t>
            </a:r>
            <a:r>
              <a:rPr lang="pt-BR" b="1" dirty="0">
                <a:solidFill>
                  <a:srgbClr val="FF0000"/>
                </a:solidFill>
              </a:rPr>
              <a:t>5n</a:t>
            </a:r>
            <a:r>
              <a:rPr lang="pt-BR" b="1" baseline="30000" dirty="0">
                <a:solidFill>
                  <a:srgbClr val="FF0000"/>
                </a:solidFill>
              </a:rPr>
              <a:t>2</a:t>
            </a:r>
            <a:r>
              <a:rPr lang="pt-BR" b="1" dirty="0">
                <a:solidFill>
                  <a:srgbClr val="FF0000"/>
                </a:solidFill>
              </a:rPr>
              <a:t>-n-3</a:t>
            </a:r>
            <a:r>
              <a:rPr lang="pt-BR" dirty="0"/>
              <a:t> nunca terá um comportamento de crescimento inferior ao de uma função com o comportamento quadrático. Desta forma, </a:t>
            </a:r>
            <a:r>
              <a:rPr lang="pt-BR" b="1" dirty="0" smtClean="0">
                <a:solidFill>
                  <a:srgbClr val="0070C0"/>
                </a:solidFill>
              </a:rPr>
              <a:t>Ω(</a:t>
            </a:r>
            <a:r>
              <a:rPr lang="pt-BR" b="1" dirty="0" smtClean="0"/>
              <a:t>n</a:t>
            </a:r>
            <a:r>
              <a:rPr lang="pt-BR" b="1" baseline="30000" dirty="0" smtClean="0"/>
              <a:t>2</a:t>
            </a:r>
            <a:r>
              <a:rPr lang="pt-BR" b="1" dirty="0" smtClean="0">
                <a:solidFill>
                  <a:srgbClr val="0070C0"/>
                </a:solidFill>
              </a:rPr>
              <a:t>)</a:t>
            </a:r>
            <a:r>
              <a:rPr lang="pt-BR" dirty="0"/>
              <a:t> apresenta-se como um limite inferior, e sabemos que a função nunca apresentará um comportamento de crescimento que seja ultrapassado por esse limite inferior.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Exemplo</a:t>
            </a:r>
            <a:r>
              <a:rPr lang="pt-BR" dirty="0"/>
              <a:t>: para a função </a:t>
            </a:r>
            <a:r>
              <a:rPr lang="pt-BR" b="1" dirty="0" smtClean="0">
                <a:solidFill>
                  <a:srgbClr val="FF0000"/>
                </a:solidFill>
              </a:rPr>
              <a:t>5n</a:t>
            </a:r>
            <a:r>
              <a:rPr lang="pt-BR" b="1" baseline="30000" dirty="0" smtClean="0">
                <a:solidFill>
                  <a:srgbClr val="FF0000"/>
                </a:solidFill>
              </a:rPr>
              <a:t>2</a:t>
            </a:r>
            <a:r>
              <a:rPr lang="pt-BR" b="1" dirty="0" smtClean="0">
                <a:solidFill>
                  <a:srgbClr val="FF0000"/>
                </a:solidFill>
              </a:rPr>
              <a:t>-n-3</a:t>
            </a:r>
            <a:r>
              <a:rPr lang="pt-BR" dirty="0"/>
              <a:t>, existe uma outra função de comportamento quadrático que a limita inferiormente. Perceba no gráfico abaixo que, para valores de </a:t>
            </a:r>
            <a:r>
              <a:rPr lang="pt-BR" b="1" dirty="0"/>
              <a:t>n≥1</a:t>
            </a:r>
            <a:r>
              <a:rPr lang="pt-BR" dirty="0"/>
              <a:t>, a função </a:t>
            </a:r>
            <a:r>
              <a:rPr lang="pt-BR" b="1" dirty="0" smtClean="0">
                <a:solidFill>
                  <a:srgbClr val="FF0000"/>
                </a:solidFill>
              </a:rPr>
              <a:t>5n</a:t>
            </a:r>
            <a:r>
              <a:rPr lang="pt-BR" b="1" baseline="30000" dirty="0" smtClean="0">
                <a:solidFill>
                  <a:srgbClr val="FF0000"/>
                </a:solidFill>
              </a:rPr>
              <a:t>2</a:t>
            </a:r>
            <a:r>
              <a:rPr lang="pt-BR" b="1" dirty="0" smtClean="0">
                <a:solidFill>
                  <a:srgbClr val="FF0000"/>
                </a:solidFill>
              </a:rPr>
              <a:t>-n-3</a:t>
            </a:r>
            <a:r>
              <a:rPr lang="pt-BR" dirty="0"/>
              <a:t> supera a função </a:t>
            </a:r>
            <a:r>
              <a:rPr lang="pt-BR" b="1" dirty="0" smtClean="0">
                <a:solidFill>
                  <a:srgbClr val="0070C0"/>
                </a:solidFill>
              </a:rPr>
              <a:t>n</a:t>
            </a:r>
            <a:r>
              <a:rPr lang="pt-BR" b="1" baseline="30000" dirty="0" smtClean="0">
                <a:solidFill>
                  <a:srgbClr val="0070C0"/>
                </a:solidFill>
              </a:rPr>
              <a:t>2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3965000"/>
            <a:ext cx="5835550" cy="270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44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754</Words>
  <Application>Microsoft Office PowerPoint</Application>
  <PresentationFormat>Apresentação na tela (4:3)</PresentationFormat>
  <Paragraphs>257</Paragraphs>
  <Slides>38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Algoritmo Estrutura de Dados II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42</cp:revision>
  <dcterms:created xsi:type="dcterms:W3CDTF">2021-08-10T16:13:24Z</dcterms:created>
  <dcterms:modified xsi:type="dcterms:W3CDTF">2021-12-21T22:41:25Z</dcterms:modified>
</cp:coreProperties>
</file>