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8" r:id="rId6"/>
    <p:sldId id="259" r:id="rId7"/>
    <p:sldId id="260" r:id="rId8"/>
    <p:sldId id="273" r:id="rId9"/>
    <p:sldId id="279" r:id="rId10"/>
    <p:sldId id="280" r:id="rId11"/>
    <p:sldId id="281" r:id="rId12"/>
    <p:sldId id="282" r:id="rId13"/>
    <p:sldId id="275" r:id="rId14"/>
    <p:sldId id="274" r:id="rId15"/>
    <p:sldId id="272" r:id="rId16"/>
    <p:sldId id="276" r:id="rId17"/>
    <p:sldId id="277" r:id="rId18"/>
    <p:sldId id="267" r:id="rId19"/>
    <p:sldId id="26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94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2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0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5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7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0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91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4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3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9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1D05-3B10-43FE-A4A5-5B804390EDB3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5B9-8BEE-4BFF-AC12-8EBBBECFC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pt-BR" dirty="0"/>
              <a:t>Algoritmo Estrutura de dados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Instância</a:t>
            </a:r>
          </a:p>
          <a:p>
            <a:r>
              <a:rPr lang="pt-BR" dirty="0">
                <a:solidFill>
                  <a:schemeClr val="tx1"/>
                </a:solidFill>
              </a:rPr>
              <a:t>Recorrência</a:t>
            </a:r>
          </a:p>
          <a:p>
            <a:r>
              <a:rPr lang="pt-BR" dirty="0">
                <a:solidFill>
                  <a:schemeClr val="tx1"/>
                </a:solidFill>
              </a:rPr>
              <a:t>Recursão</a:t>
            </a:r>
          </a:p>
        </p:txBody>
      </p:sp>
    </p:spTree>
    <p:extLst>
      <p:ext uri="{BB962C8B-B14F-4D97-AF65-F5344CB8AC3E}">
        <p14:creationId xmlns:p14="http://schemas.microsoft.com/office/powerpoint/2010/main" val="10117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576064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899592" y="3621402"/>
            <a:ext cx="68120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/>
              <a:t>Na Progressão Aritmética a diferença entre dois termos consecutivos é </a:t>
            </a:r>
          </a:p>
          <a:p>
            <a:r>
              <a:rPr lang="pt-BR" i="1" dirty="0"/>
              <a:t>sempre uma constante.</a:t>
            </a:r>
          </a:p>
          <a:p>
            <a:r>
              <a:rPr lang="pt-BR" i="1" dirty="0"/>
              <a:t>Exemplo:  PA{2,4,6,8,10....}  q= a</a:t>
            </a:r>
            <a:r>
              <a:rPr lang="pt-BR" i="1" baseline="-25000" dirty="0"/>
              <a:t>3</a:t>
            </a:r>
            <a:r>
              <a:rPr lang="pt-BR" i="1" dirty="0"/>
              <a:t>-a</a:t>
            </a:r>
            <a:r>
              <a:rPr lang="pt-BR" i="1" baseline="-25000" dirty="0"/>
              <a:t>2,</a:t>
            </a:r>
            <a:r>
              <a:rPr lang="pt-BR" i="1" dirty="0"/>
              <a:t> ou seja a razão é uma constante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9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50" y="620688"/>
            <a:ext cx="7720166" cy="47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48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24731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83230" y="4869160"/>
            <a:ext cx="78800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Na PG a divisão ou seja o quociente de dois termos consecutivos sempre o termos</a:t>
            </a:r>
          </a:p>
          <a:p>
            <a:r>
              <a:rPr lang="pt-BR" dirty="0"/>
              <a:t>Direita dividido pelo termo da esquerda é sempre uma constante.</a:t>
            </a:r>
          </a:p>
          <a:p>
            <a:r>
              <a:rPr lang="pt-BR" dirty="0"/>
              <a:t>Exemplo: {1,2,4,8,16....}  q= 4/2=2         </a:t>
            </a:r>
          </a:p>
        </p:txBody>
      </p:sp>
    </p:spTree>
    <p:extLst>
      <p:ext uri="{BB962C8B-B14F-4D97-AF65-F5344CB8AC3E}">
        <p14:creationId xmlns:p14="http://schemas.microsoft.com/office/powerpoint/2010/main" val="256662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Encontre a lei de formação para as sequencias abaixo</a:t>
            </a:r>
          </a:p>
          <a:p>
            <a:r>
              <a:rPr lang="pt-BR" sz="2000" dirty="0"/>
              <a:t>(1, 1, 2, 3, 5, ....)</a:t>
            </a:r>
          </a:p>
          <a:p>
            <a:r>
              <a:rPr lang="pt-BR" sz="2000" dirty="0"/>
              <a:t>(2, 6, 18, 54...)</a:t>
            </a:r>
          </a:p>
          <a:p>
            <a:r>
              <a:rPr lang="pt-BR" sz="2000" dirty="0"/>
              <a:t>Encontre a razão</a:t>
            </a:r>
          </a:p>
          <a:p>
            <a:r>
              <a:rPr lang="pt-BR" sz="2000" dirty="0"/>
              <a:t>a) -1, -2, -4, -8, -16....</a:t>
            </a:r>
          </a:p>
          <a:p>
            <a:r>
              <a:rPr lang="pt-BR" sz="2000" dirty="0"/>
              <a:t>b) 1, 2, 4, 8, 16....</a:t>
            </a:r>
          </a:p>
          <a:p>
            <a:r>
              <a:rPr lang="pt-BR" sz="2000" dirty="0"/>
              <a:t>c) 1, 1/3, 1/9, 1/27, 1/81....</a:t>
            </a:r>
          </a:p>
          <a:p>
            <a:r>
              <a:rPr lang="pt-BR" sz="2000" dirty="0"/>
              <a:t>d) -54, -18, -6, -2...</a:t>
            </a:r>
          </a:p>
        </p:txBody>
      </p:sp>
    </p:spTree>
    <p:extLst>
      <p:ext uri="{BB962C8B-B14F-4D97-AF65-F5344CB8AC3E}">
        <p14:creationId xmlns:p14="http://schemas.microsoft.com/office/powerpoint/2010/main" val="206708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Encontre a lei de formação para as sequencias abaixo</a:t>
            </a:r>
          </a:p>
          <a:p>
            <a:r>
              <a:rPr lang="pt-BR" sz="2400" dirty="0"/>
              <a:t>(1, 1, 2, 3, 5, ....)</a:t>
            </a:r>
          </a:p>
          <a:p>
            <a:r>
              <a:rPr lang="pt-BR" sz="2400" dirty="0"/>
              <a:t>T</a:t>
            </a:r>
            <a:r>
              <a:rPr lang="pt-BR" sz="2400" baseline="-25000" dirty="0"/>
              <a:t>n+2</a:t>
            </a:r>
            <a:r>
              <a:rPr lang="pt-BR" sz="2400" dirty="0"/>
              <a:t> = T</a:t>
            </a:r>
            <a:r>
              <a:rPr lang="pt-BR" sz="2400" baseline="-25000" dirty="0"/>
              <a:t>n+1</a:t>
            </a:r>
            <a:r>
              <a:rPr lang="pt-BR" sz="2400" dirty="0"/>
              <a:t> + </a:t>
            </a:r>
            <a:r>
              <a:rPr lang="pt-BR" sz="2400" dirty="0" err="1"/>
              <a:t>T</a:t>
            </a:r>
            <a:r>
              <a:rPr lang="pt-BR" sz="2400" baseline="-25000" dirty="0" err="1"/>
              <a:t>n</a:t>
            </a:r>
            <a:endParaRPr lang="pt-BR" sz="2400" dirty="0"/>
          </a:p>
          <a:p>
            <a:r>
              <a:rPr lang="pt-BR" sz="2400" dirty="0"/>
              <a:t>T</a:t>
            </a:r>
            <a:r>
              <a:rPr lang="pt-BR" sz="2400" baseline="-25000" dirty="0"/>
              <a:t>1</a:t>
            </a:r>
            <a:r>
              <a:rPr lang="pt-BR" sz="2400" dirty="0"/>
              <a:t>= 1</a:t>
            </a:r>
          </a:p>
          <a:p>
            <a:r>
              <a:rPr lang="pt-BR" sz="2400" dirty="0" err="1"/>
              <a:t>T</a:t>
            </a:r>
            <a:r>
              <a:rPr lang="pt-BR" sz="2400" baseline="-25000" dirty="0" err="1"/>
              <a:t>n</a:t>
            </a:r>
            <a:r>
              <a:rPr lang="pt-BR" sz="2400" dirty="0"/>
              <a:t>= 1</a:t>
            </a:r>
          </a:p>
          <a:p>
            <a:endParaRPr lang="pt-BR" sz="2400" dirty="0"/>
          </a:p>
          <a:p>
            <a:r>
              <a:rPr lang="pt-BR" sz="2400" dirty="0"/>
              <a:t>(2, 6, 18, 54...)		Progressão Geométrica</a:t>
            </a:r>
          </a:p>
          <a:p>
            <a:r>
              <a:rPr lang="pt-BR" sz="2400" dirty="0"/>
              <a:t>T</a:t>
            </a:r>
            <a:r>
              <a:rPr lang="pt-BR" sz="2400" baseline="-25000" dirty="0"/>
              <a:t>n+1</a:t>
            </a:r>
            <a:r>
              <a:rPr lang="pt-BR" sz="2400" dirty="0"/>
              <a:t> = 3T</a:t>
            </a:r>
            <a:r>
              <a:rPr lang="pt-BR" sz="2400" baseline="-25000" dirty="0"/>
              <a:t>n			</a:t>
            </a:r>
            <a:r>
              <a:rPr lang="pt-BR" sz="2400" dirty="0"/>
              <a:t> T</a:t>
            </a:r>
            <a:r>
              <a:rPr lang="pt-BR" sz="2400" baseline="-25000" dirty="0"/>
              <a:t>n+1</a:t>
            </a:r>
            <a:r>
              <a:rPr lang="pt-BR" sz="2400" dirty="0"/>
              <a:t> = q </a:t>
            </a:r>
            <a:r>
              <a:rPr lang="pt-BR" sz="2400" dirty="0" err="1"/>
              <a:t>Tn</a:t>
            </a:r>
            <a:endParaRPr lang="pt-BR" sz="2400" dirty="0"/>
          </a:p>
          <a:p>
            <a:r>
              <a:rPr lang="pt-BR" sz="2400" dirty="0"/>
              <a:t>T1= 2				q= razão</a:t>
            </a:r>
          </a:p>
          <a:p>
            <a:pPr lvl="8"/>
            <a:r>
              <a:rPr lang="pt-BR" sz="2400" dirty="0"/>
              <a:t> 	T</a:t>
            </a:r>
            <a:r>
              <a:rPr lang="pt-BR" sz="2400" baseline="-25000" dirty="0"/>
              <a:t>1</a:t>
            </a:r>
            <a:r>
              <a:rPr lang="pt-BR" sz="2400" dirty="0"/>
              <a:t>=a</a:t>
            </a:r>
          </a:p>
          <a:p>
            <a:pPr lvl="8"/>
            <a:r>
              <a:rPr lang="pt-BR" sz="2400" dirty="0"/>
              <a:t>(a, </a:t>
            </a:r>
            <a:r>
              <a:rPr lang="pt-BR" sz="2400" dirty="0" err="1"/>
              <a:t>aq</a:t>
            </a:r>
            <a:r>
              <a:rPr lang="pt-BR" sz="2400" dirty="0"/>
              <a:t>, aq</a:t>
            </a:r>
            <a:r>
              <a:rPr lang="pt-BR" sz="2400" baseline="30000" dirty="0"/>
              <a:t>2</a:t>
            </a:r>
            <a:r>
              <a:rPr lang="pt-BR" sz="2400" dirty="0"/>
              <a:t>, aq</a:t>
            </a:r>
            <a:r>
              <a:rPr lang="pt-BR" sz="2400" baseline="30000" dirty="0"/>
              <a:t>3</a:t>
            </a:r>
            <a:r>
              <a:rPr lang="pt-BR" sz="2400" dirty="0"/>
              <a:t>......)</a:t>
            </a:r>
          </a:p>
        </p:txBody>
      </p:sp>
    </p:spTree>
    <p:extLst>
      <p:ext uri="{BB962C8B-B14F-4D97-AF65-F5344CB8AC3E}">
        <p14:creationId xmlns:p14="http://schemas.microsoft.com/office/powerpoint/2010/main" val="336678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Recursão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47500" lnSpcReduction="20000"/>
          </a:bodyPr>
          <a:lstStyle/>
          <a:p>
            <a:r>
              <a:rPr lang="pt-BR" sz="4000" b="1" dirty="0"/>
              <a:t>Recursão</a:t>
            </a:r>
            <a:r>
              <a:rPr lang="pt-BR" dirty="0"/>
              <a:t> é uma característica, comum em matemática, de definir elementos com base em versões mais simples deles mesmos.</a:t>
            </a:r>
          </a:p>
          <a:p>
            <a:r>
              <a:rPr lang="pt-BR" dirty="0"/>
              <a:t>Algoritmos recursivos, em programação, a forma mais comum de recursão é um subprograma que chama a ele próprio.</a:t>
            </a:r>
          </a:p>
          <a:p>
            <a:r>
              <a:rPr lang="pt-BR" dirty="0"/>
              <a:t>Para analisar algoritmos recursivos é necessário resolver recorrências. </a:t>
            </a:r>
          </a:p>
          <a:p>
            <a:r>
              <a:rPr lang="pt-BR" dirty="0"/>
              <a:t>Uma função recursiva é  uma função que chama a si própria diretamente , por meio de uma outra função (recursão indireta) para resolver um problema .</a:t>
            </a:r>
          </a:p>
          <a:p>
            <a:r>
              <a:rPr lang="pt-BR" dirty="0"/>
              <a:t>Para resolver esse problema, a função divide em dois casos: Base e Geral</a:t>
            </a:r>
          </a:p>
          <a:p>
            <a:endParaRPr lang="pt-BR" dirty="0"/>
          </a:p>
          <a:p>
            <a:r>
              <a:rPr lang="pt-BR" dirty="0"/>
              <a:t>Operações da recursão:</a:t>
            </a:r>
          </a:p>
          <a:p>
            <a:r>
              <a:rPr lang="pt-BR" dirty="0"/>
              <a:t>É invocada para resolver um problema </a:t>
            </a:r>
          </a:p>
          <a:p>
            <a:r>
              <a:rPr lang="pt-BR" dirty="0"/>
              <a:t>A função  é capaz de resolver o caso mais  do problema , chamado do </a:t>
            </a:r>
            <a:r>
              <a:rPr lang="pt-BR" dirty="0" err="1"/>
              <a:t>code</a:t>
            </a:r>
            <a:r>
              <a:rPr lang="pt-BR" dirty="0"/>
              <a:t>-base</a:t>
            </a:r>
          </a:p>
          <a:p>
            <a:r>
              <a:rPr lang="pt-BR" dirty="0"/>
              <a:t>Quando invoca o </a:t>
            </a:r>
            <a:r>
              <a:rPr lang="pt-BR" dirty="0" err="1"/>
              <a:t>code</a:t>
            </a:r>
            <a:r>
              <a:rPr lang="pt-BR" dirty="0"/>
              <a:t>-base, retorna um resultado.</a:t>
            </a:r>
          </a:p>
          <a:p>
            <a:r>
              <a:rPr lang="pt-BR" dirty="0"/>
              <a:t>Se a função for invocada para um problema mais complexo, ela divide em duas partes.</a:t>
            </a:r>
          </a:p>
          <a:p>
            <a:endParaRPr lang="pt-BR" dirty="0"/>
          </a:p>
          <a:p>
            <a:r>
              <a:rPr lang="pt-BR" dirty="0"/>
              <a:t>Exemplo Fatorial </a:t>
            </a:r>
          </a:p>
          <a:p>
            <a:r>
              <a:rPr lang="pt-BR" dirty="0"/>
              <a:t>N! =n *(n-1) * (n-2)*....*1</a:t>
            </a:r>
          </a:p>
          <a:p>
            <a:r>
              <a:rPr lang="pt-BR" dirty="0"/>
              <a:t>Sendo que  1! e 0! São iguais a 1</a:t>
            </a:r>
          </a:p>
          <a:p>
            <a:r>
              <a:rPr lang="pt-BR" dirty="0"/>
              <a:t>5!=  5 * 4 * 3 * 2* 1=120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7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Recursão X Iteração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447031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b="1" dirty="0"/>
          </a:p>
          <a:p>
            <a:pPr algn="just"/>
            <a:r>
              <a:rPr lang="pt-BR" dirty="0"/>
              <a:t>Existe uma discussão acerca de quando devemos usar a recursão em nossa solução. Alguns problemas são naturalmente recursivos, e outros podem ser definidos em termos recursivos. Uma função pode ser escrita como uma função recursiva sem o uso de iteração e, portanto, reciprocamente, uma função recursiva pode ser descrita através de iterações sucessivas. Porém é preciso, antes de mais nada, entender a diferença entre recursão e iteração, para depois escolher qual usar.</a:t>
            </a:r>
          </a:p>
          <a:p>
            <a:pPr algn="just"/>
            <a:r>
              <a:rPr lang="pt-BR" dirty="0"/>
              <a:t>Tanto iteração quanto recursão usam repetição. A iteração usa repetição em forma de comandos de repetição (for, </a:t>
            </a:r>
            <a:r>
              <a:rPr lang="pt-BR" dirty="0" err="1"/>
              <a:t>while</a:t>
            </a:r>
            <a:r>
              <a:rPr lang="pt-BR" dirty="0"/>
              <a:t>, do-</a:t>
            </a:r>
            <a:r>
              <a:rPr lang="pt-BR" dirty="0" err="1"/>
              <a:t>while</a:t>
            </a:r>
            <a:r>
              <a:rPr lang="pt-BR" dirty="0"/>
              <a:t>), já a recursão usa a repetição na forma de chamadas repetitivas a uma rotina. Ambas precisam de um teste de terminação. A iteração termina quando a condição de teste falha e a recursão termina quando se atinge o caso trivial. Ambas podem entrar em loop infinito, no caso da iteração se o teste nunca se tornar falso e no caso da recursão se o problema não for reduzido de forma que convirja para o caso trivial.</a:t>
            </a:r>
          </a:p>
          <a:p>
            <a:pPr algn="just"/>
            <a:r>
              <a:rPr lang="pt-BR" dirty="0"/>
              <a:t>Algumas linguagens de programação também são do tipo recursivas, são as linguagens de programação funcional (LISP) e a programação Lógica (PROLOG), muito utilizadas inclusive em inteligência artificial, robótica e automação. Estruturas de Dados Dinâmicas como Árvores, Filas, Pilhas e Listas também fazem uso da recursão.</a:t>
            </a:r>
          </a:p>
        </p:txBody>
      </p:sp>
    </p:spTree>
    <p:extLst>
      <p:ext uri="{BB962C8B-B14F-4D97-AF65-F5344CB8AC3E}">
        <p14:creationId xmlns:p14="http://schemas.microsoft.com/office/powerpoint/2010/main" val="70293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Recursão X Iteração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20700"/>
            <a:ext cx="2152538" cy="176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7" y="2008982"/>
            <a:ext cx="2552153" cy="218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" y="4433888"/>
            <a:ext cx="366607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23657"/>
            <a:ext cx="45624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97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600" dirty="0"/>
              <a:t>Escreva uma função recursiva que receba uma base real e um expoente inteiro e retorne o valor da base elevada ao expoente. </a:t>
            </a:r>
          </a:p>
          <a:p>
            <a:endParaRPr lang="pt-BR" sz="2600" dirty="0"/>
          </a:p>
          <a:p>
            <a:r>
              <a:rPr lang="pt-BR" sz="2600" dirty="0"/>
              <a:t>É simples provar por indução matemática que a relação de recorrência </a:t>
            </a:r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 2T</a:t>
            </a:r>
            <a:r>
              <a:rPr lang="pt-BR" sz="2600" baseline="-25000" dirty="0"/>
              <a:t>n–1</a:t>
            </a:r>
            <a:r>
              <a:rPr lang="pt-BR" sz="2600" dirty="0"/>
              <a:t> + 1 é, para T</a:t>
            </a:r>
            <a:r>
              <a:rPr lang="pt-BR" sz="2600" baseline="-25000" dirty="0"/>
              <a:t>0</a:t>
            </a:r>
            <a:r>
              <a:rPr lang="pt-BR" sz="2600" dirty="0"/>
              <a:t> = 0, equivalente a </a:t>
            </a:r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 2n – 1. Escreva duas funções que recebam um inteiro n e retornem </a:t>
            </a:r>
            <a:r>
              <a:rPr lang="pt-BR" sz="2600" dirty="0" err="1"/>
              <a:t>Tn</a:t>
            </a:r>
            <a:r>
              <a:rPr lang="pt-BR" sz="2600" dirty="0"/>
              <a:t>, sendo uma recursiva e a outra não. </a:t>
            </a:r>
          </a:p>
          <a:p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 2T</a:t>
            </a:r>
            <a:r>
              <a:rPr lang="pt-BR" sz="2600" baseline="-25000" dirty="0"/>
              <a:t>n–1</a:t>
            </a:r>
            <a:r>
              <a:rPr lang="pt-BR" sz="2600" dirty="0"/>
              <a:t> + 1 é, para T</a:t>
            </a:r>
            <a:r>
              <a:rPr lang="pt-BR" sz="2600" baseline="-25000" dirty="0"/>
              <a:t>0</a:t>
            </a:r>
            <a:r>
              <a:rPr lang="pt-BR" sz="2600" dirty="0"/>
              <a:t> = 0</a:t>
            </a:r>
          </a:p>
          <a:p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=1</a:t>
            </a:r>
          </a:p>
          <a:p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 2n – 1</a:t>
            </a:r>
          </a:p>
          <a:p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 2.1 – 1</a:t>
            </a:r>
          </a:p>
          <a:p>
            <a:r>
              <a:rPr lang="pt-BR" sz="2600" dirty="0" err="1"/>
              <a:t>T</a:t>
            </a:r>
            <a:r>
              <a:rPr lang="pt-BR" sz="2600" baseline="-25000" dirty="0" err="1"/>
              <a:t>n</a:t>
            </a:r>
            <a:r>
              <a:rPr lang="pt-BR" sz="2600" dirty="0"/>
              <a:t> =1</a:t>
            </a:r>
          </a:p>
          <a:p>
            <a:r>
              <a:rPr lang="pt-BR" sz="2600" dirty="0"/>
              <a:t>O máximo divisor comum (MDC) de dois números inteiros x e y pode ser calculado usando-se uma definição recursiva: </a:t>
            </a:r>
          </a:p>
          <a:p>
            <a:r>
              <a:rPr lang="pt-BR" sz="2600" dirty="0"/>
              <a:t> MDC(x, y) = MDC(x − y, y), se x &gt; y </a:t>
            </a:r>
          </a:p>
          <a:p>
            <a:r>
              <a:rPr lang="pt-BR" sz="2600" dirty="0"/>
              <a:t> MDC(</a:t>
            </a:r>
            <a:r>
              <a:rPr lang="pt-BR" sz="2600" dirty="0" err="1"/>
              <a:t>x,y</a:t>
            </a:r>
            <a:r>
              <a:rPr lang="pt-BR" sz="2600" dirty="0"/>
              <a:t>) = MDC(</a:t>
            </a:r>
            <a:r>
              <a:rPr lang="pt-BR" sz="2600" dirty="0" err="1"/>
              <a:t>y,x</a:t>
            </a:r>
            <a:r>
              <a:rPr lang="pt-BR" sz="2600" dirty="0"/>
              <a:t>) </a:t>
            </a:r>
          </a:p>
          <a:p>
            <a:r>
              <a:rPr lang="pt-BR" sz="2600" dirty="0"/>
              <a:t> MDC(</a:t>
            </a:r>
            <a:r>
              <a:rPr lang="pt-BR" sz="2600" dirty="0" err="1"/>
              <a:t>x,x</a:t>
            </a:r>
            <a:r>
              <a:rPr lang="pt-BR" sz="2600" dirty="0"/>
              <a:t>) = x </a:t>
            </a:r>
          </a:p>
          <a:p>
            <a:r>
              <a:rPr lang="pt-BR" sz="2600" dirty="0"/>
              <a:t> Caso base? x == y</a:t>
            </a:r>
          </a:p>
        </p:txBody>
      </p:sp>
    </p:spTree>
    <p:extLst>
      <p:ext uri="{BB962C8B-B14F-4D97-AF65-F5344CB8AC3E}">
        <p14:creationId xmlns:p14="http://schemas.microsoft.com/office/powerpoint/2010/main" val="280449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1) Escreva as funções recursivas que unem dois (</a:t>
            </a:r>
            <a:r>
              <a:rPr lang="pt-BR" sz="1800" dirty="0" err="1"/>
              <a:t>arrays</a:t>
            </a:r>
            <a:r>
              <a:rPr lang="pt-BR" sz="1800" dirty="0"/>
              <a:t>), sem elementos repetidos, classificadas considerando que as duas listas não têm elementos em comum. </a:t>
            </a:r>
          </a:p>
          <a:p>
            <a:pPr marL="0" indent="0">
              <a:buNone/>
            </a:pPr>
            <a:r>
              <a:rPr lang="pt-BR" sz="1800" dirty="0"/>
              <a:t>Caso base? Quando ambos os </a:t>
            </a:r>
            <a:r>
              <a:rPr lang="pt-BR" sz="1800" dirty="0" err="1"/>
              <a:t>arrays</a:t>
            </a:r>
            <a:r>
              <a:rPr lang="pt-BR" sz="1800" dirty="0"/>
              <a:t> têm tamanho 0 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sz="1800" dirty="0"/>
              <a:t>2) Escreva um algoritmo recursivo capaz de gerar todos os elementos do conjunto potência dado um conjunto formado por letras. ● Caso base? 2{} = {</a:t>
            </a:r>
            <a:r>
              <a:rPr lang="pt-BR" sz="1800" dirty="0" err="1"/>
              <a:t>a,b,c,d</a:t>
            </a:r>
            <a:r>
              <a:rPr lang="pt-BR" sz="1800" dirty="0"/>
              <a:t>} </a:t>
            </a:r>
          </a:p>
          <a:p>
            <a:endParaRPr lang="pt-BR" sz="1800" dirty="0"/>
          </a:p>
          <a:p>
            <a:pPr marL="0" indent="0">
              <a:buNone/>
            </a:pPr>
            <a:r>
              <a:rPr lang="pt-BR" altLang="pt-BR" sz="1800" dirty="0"/>
              <a:t>3) Implemente uma função recursiva para computar o valor de 2</a:t>
            </a:r>
            <a:r>
              <a:rPr lang="pt-BR" altLang="pt-BR" sz="1800" baseline="30000" dirty="0"/>
              <a:t>n</a:t>
            </a:r>
          </a:p>
          <a:p>
            <a:pPr marL="0" indent="0">
              <a:buNone/>
            </a:pPr>
            <a:r>
              <a:rPr lang="pt-BR" sz="1800" dirty="0"/>
              <a:t>4)Implemente um algoritmo recursivo do somatório de 0 ate n. </a:t>
            </a:r>
          </a:p>
          <a:p>
            <a:pPr marL="0" indent="0">
              <a:buNone/>
            </a:pPr>
            <a:r>
              <a:rPr lang="pt-BR" sz="1800" dirty="0"/>
              <a:t>5) Implemente uma função recursiva e outra iterativa de: </a:t>
            </a:r>
          </a:p>
          <a:p>
            <a:r>
              <a:rPr lang="pt-BR" sz="1800" dirty="0"/>
              <a:t>a. Fibonacci </a:t>
            </a:r>
          </a:p>
          <a:p>
            <a:r>
              <a:rPr lang="pt-BR" sz="1800" dirty="0"/>
              <a:t>b. Fatorial </a:t>
            </a:r>
          </a:p>
          <a:p>
            <a:r>
              <a:rPr lang="pt-BR" sz="1800" dirty="0"/>
              <a:t>c. Potencia </a:t>
            </a:r>
            <a:r>
              <a:rPr lang="pt-BR" sz="1800" dirty="0" err="1"/>
              <a:t>a^b</a:t>
            </a:r>
            <a:r>
              <a:rPr lang="pt-BR" sz="1800" dirty="0"/>
              <a:t> </a:t>
            </a:r>
          </a:p>
          <a:p>
            <a:r>
              <a:rPr lang="pt-BR" sz="1800" dirty="0"/>
              <a:t>d. MMC</a:t>
            </a:r>
          </a:p>
          <a:p>
            <a:pPr marL="0" indent="0">
              <a:buNone/>
            </a:pPr>
            <a:r>
              <a:rPr lang="pt-BR" sz="1800" dirty="0"/>
              <a:t>6. Implemente uma função recursiva que inverte um vetor de </a:t>
            </a:r>
            <a:r>
              <a:rPr lang="pt-BR" sz="1800"/>
              <a:t>tamanho  n</a:t>
            </a:r>
            <a:r>
              <a:rPr lang="pt-BR" sz="1800" dirty="0"/>
              <a:t>. </a:t>
            </a:r>
          </a:p>
          <a:p>
            <a:pPr marL="0" indent="0">
              <a:buNone/>
            </a:pPr>
            <a:r>
              <a:rPr lang="pt-BR" sz="1800" dirty="0"/>
              <a:t>7. Implemente a solução da torre de </a:t>
            </a:r>
            <a:r>
              <a:rPr lang="pt-BR" sz="1800" dirty="0" err="1"/>
              <a:t>Hanoi</a:t>
            </a:r>
            <a:r>
              <a:rPr lang="pt-BR" sz="1800" dirty="0"/>
              <a:t>. </a:t>
            </a:r>
          </a:p>
          <a:p>
            <a:pPr marL="0" indent="0">
              <a:buNone/>
            </a:pPr>
            <a:r>
              <a:rPr lang="pt-BR" sz="1800" dirty="0"/>
              <a:t>8. Implemente uma função recursiva que faça uma busca binária de um vetor n ordenado</a:t>
            </a:r>
            <a:endParaRPr lang="pt-BR" alt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7238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Instância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700808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Instância</a:t>
            </a:r>
          </a:p>
          <a:p>
            <a:r>
              <a:rPr lang="pt-BR" dirty="0"/>
              <a:t>Em geral, problemas computacionais têm um ou mais parâmetros, ou “dados de entrada”.</a:t>
            </a:r>
          </a:p>
          <a:p>
            <a:r>
              <a:rPr lang="pt-BR" dirty="0"/>
              <a:t>Quando os valores desses parâmetros são especificados, temos uma </a:t>
            </a:r>
            <a:r>
              <a:rPr lang="pt-BR" b="1" dirty="0"/>
              <a:t>instância</a:t>
            </a:r>
          </a:p>
          <a:p>
            <a:r>
              <a:rPr lang="pt-BR" dirty="0"/>
              <a:t>do problema. Assim, todo problema computacional é uma coleção (em geral infinita)</a:t>
            </a:r>
          </a:p>
          <a:p>
            <a:r>
              <a:rPr lang="pt-BR" dirty="0"/>
              <a:t>de instâncias.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544" y="3429000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Exemplo: encontrar a média dos elementos de um vetor A[1 : : n] de números.</a:t>
            </a:r>
          </a:p>
          <a:p>
            <a:r>
              <a:rPr lang="pt-BR" dirty="0"/>
              <a:t>O parâmetro desse problema é o vetor A[1 : : n]. Uma das instâncias do problema</a:t>
            </a:r>
          </a:p>
          <a:p>
            <a:r>
              <a:rPr lang="pt-BR" dirty="0"/>
              <a:t>consiste em encontrar a média dos elementos do vetor (876,-145, 323, 112, 221).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4056" y="4365104"/>
            <a:ext cx="8100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b="1" dirty="0"/>
              <a:t>tamanho </a:t>
            </a:r>
            <a:r>
              <a:rPr lang="pt-BR" dirty="0"/>
              <a:t>de uma instância de um problema é a quantidade de dados necessária</a:t>
            </a:r>
          </a:p>
          <a:p>
            <a:r>
              <a:rPr lang="pt-BR" dirty="0"/>
              <a:t>para descrever a instância. A ideia de tamanho permite dizer que uma instância é menor ou maior que outra.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552" y="5385990"/>
            <a:ext cx="7956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É razoável dizer que o tamanho da instância (876,-145, 323, 112, 221) é 5 e que o tamanho de uma instância A[1 : : n] é n.</a:t>
            </a:r>
          </a:p>
        </p:txBody>
      </p:sp>
    </p:spTree>
    <p:extLst>
      <p:ext uri="{BB962C8B-B14F-4D97-AF65-F5344CB8AC3E}">
        <p14:creationId xmlns:p14="http://schemas.microsoft.com/office/powerpoint/2010/main" val="80788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Recorrência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Recorrência</a:t>
            </a:r>
          </a:p>
          <a:p>
            <a:r>
              <a:rPr lang="pt-BR" dirty="0"/>
              <a:t>é uma fórmula que define uma função, digamos T, em termos dela mesma. Mais precisamente, a recorrência define T(n) em termos de T(n+1), T(n+2), T(n+3), etc. Uma solução de uma recorrência é uma fórmula que exprime T(n) em termos de n apenas.</a:t>
            </a:r>
          </a:p>
          <a:p>
            <a:endParaRPr lang="pt-BR" b="1" dirty="0"/>
          </a:p>
          <a:p>
            <a:r>
              <a:rPr lang="pt-BR" b="1" dirty="0"/>
              <a:t>Recorrência</a:t>
            </a:r>
            <a:r>
              <a:rPr lang="pt-BR" dirty="0"/>
              <a:t> é uma regra que nos permite calcular um termo qualquer de uma </a:t>
            </a:r>
            <a:r>
              <a:rPr lang="pt-BR" b="1" dirty="0"/>
              <a:t>sequencia</a:t>
            </a:r>
            <a:r>
              <a:rPr lang="pt-BR" dirty="0"/>
              <a:t> em função de termos anteriores</a:t>
            </a:r>
          </a:p>
          <a:p>
            <a:r>
              <a:rPr lang="pt-BR" b="1" dirty="0"/>
              <a:t>Sequencia</a:t>
            </a:r>
            <a:r>
              <a:rPr lang="pt-BR" dirty="0"/>
              <a:t>: a sequencia é definida pela a ordem dos elementos que a compõe </a:t>
            </a:r>
          </a:p>
          <a:p>
            <a:r>
              <a:rPr lang="pt-BR" dirty="0"/>
              <a:t>Exemplo: (b, c, d) ≠ (c, d, b)</a:t>
            </a:r>
          </a:p>
          <a:p>
            <a:r>
              <a:rPr lang="pt-BR" dirty="0"/>
              <a:t>Numa sequência os termos tem a sua própria ordem</a:t>
            </a:r>
          </a:p>
        </p:txBody>
      </p:sp>
    </p:spTree>
    <p:extLst>
      <p:ext uri="{BB962C8B-B14F-4D97-AF65-F5344CB8AC3E}">
        <p14:creationId xmlns:p14="http://schemas.microsoft.com/office/powerpoint/2010/main" val="281822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Estrutura de dados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Sequencia lei de formação: </a:t>
            </a:r>
          </a:p>
          <a:p>
            <a:r>
              <a:rPr lang="pt-BR" dirty="0"/>
              <a:t>Toda sequencia obedece uma regra para sua formação.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(0, 1, 2, 3,....n+1)</a:t>
            </a:r>
          </a:p>
          <a:p>
            <a:r>
              <a:rPr lang="pt-BR" dirty="0"/>
              <a:t>(5, 10, 15, 20, ....n+5)</a:t>
            </a:r>
          </a:p>
          <a:p>
            <a:r>
              <a:rPr lang="pt-BR" dirty="0"/>
              <a:t>(2, 10, 12, 16, 17, 18, 19, 200) Embora possa não parecer mais existe alguns casos em que a lei de formação não tão obvia , como neste caso:</a:t>
            </a:r>
          </a:p>
          <a:p>
            <a:r>
              <a:rPr lang="pt-BR" dirty="0"/>
              <a:t> Escreva os números naturais em ordem crescente para aqueles em que o nome  do número comece com a letra D.</a:t>
            </a:r>
          </a:p>
          <a:p>
            <a:r>
              <a:rPr lang="pt-BR" dirty="0"/>
              <a:t>2, 10,12,....</a:t>
            </a:r>
          </a:p>
        </p:txBody>
      </p:sp>
    </p:spTree>
    <p:extLst>
      <p:ext uri="{BB962C8B-B14F-4D97-AF65-F5344CB8AC3E}">
        <p14:creationId xmlns:p14="http://schemas.microsoft.com/office/powerpoint/2010/main" val="216637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908720"/>
            <a:ext cx="7992888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</a:t>
            </a:r>
            <a:r>
              <a:rPr lang="pt-BR" dirty="0"/>
              <a:t> </a:t>
            </a:r>
          </a:p>
          <a:p>
            <a:r>
              <a:rPr lang="pt-BR" sz="2400" dirty="0" err="1"/>
              <a:t>a</a:t>
            </a:r>
            <a:r>
              <a:rPr lang="pt-BR" sz="2400" baseline="-25000" dirty="0" err="1"/>
              <a:t>n</a:t>
            </a:r>
            <a:r>
              <a:rPr lang="pt-BR" sz="2400" dirty="0"/>
              <a:t> =a</a:t>
            </a:r>
            <a:r>
              <a:rPr lang="pt-BR" sz="2400" baseline="-25000" dirty="0"/>
              <a:t>n-1</a:t>
            </a:r>
            <a:r>
              <a:rPr lang="pt-BR" sz="2400" dirty="0"/>
              <a:t>+1</a:t>
            </a:r>
          </a:p>
          <a:p>
            <a:r>
              <a:rPr lang="pt-BR" sz="2400" dirty="0"/>
              <a:t>Para sabermos o valor do 4º termo</a:t>
            </a:r>
          </a:p>
          <a:p>
            <a:r>
              <a:rPr lang="pt-BR" sz="2400" dirty="0"/>
              <a:t>a</a:t>
            </a:r>
            <a:r>
              <a:rPr lang="pt-BR" sz="2400" baseline="-25000" dirty="0"/>
              <a:t>4</a:t>
            </a:r>
            <a:r>
              <a:rPr lang="pt-BR" sz="2400" dirty="0"/>
              <a:t>= a</a:t>
            </a:r>
            <a:r>
              <a:rPr lang="pt-BR" sz="2400" baseline="-25000" dirty="0"/>
              <a:t>4-1</a:t>
            </a:r>
            <a:r>
              <a:rPr lang="pt-BR" sz="2400" dirty="0"/>
              <a:t> +1</a:t>
            </a:r>
            <a:r>
              <a:rPr lang="pt-BR" sz="2400" dirty="0">
                <a:sym typeface="Wingdings" panose="05000000000000000000" pitchFamily="2" charset="2"/>
              </a:rPr>
              <a:t>a</a:t>
            </a:r>
            <a:r>
              <a:rPr lang="pt-BR" sz="2400" baseline="-25000" dirty="0">
                <a:sym typeface="Wingdings" panose="05000000000000000000" pitchFamily="2" charset="2"/>
              </a:rPr>
              <a:t>3</a:t>
            </a:r>
            <a:r>
              <a:rPr lang="pt-BR" sz="2400" dirty="0">
                <a:sym typeface="Wingdings" panose="05000000000000000000" pitchFamily="2" charset="2"/>
              </a:rPr>
              <a:t> + 1  seria o valor do terceiro termo mais 1</a:t>
            </a:r>
          </a:p>
          <a:p>
            <a:endParaRPr lang="pt-BR" sz="2400" dirty="0">
              <a:sym typeface="Wingdings" panose="05000000000000000000" pitchFamily="2" charset="2"/>
            </a:endParaRPr>
          </a:p>
          <a:p>
            <a:r>
              <a:rPr lang="pt-BR" sz="2400" dirty="0"/>
              <a:t>Para sabermos o valor do 3º termo</a:t>
            </a:r>
          </a:p>
          <a:p>
            <a:r>
              <a:rPr lang="pt-BR" sz="2400" dirty="0"/>
              <a:t>a</a:t>
            </a:r>
            <a:r>
              <a:rPr lang="pt-BR" sz="2400" baseline="-25000" dirty="0"/>
              <a:t>3</a:t>
            </a:r>
            <a:r>
              <a:rPr lang="pt-BR" sz="2400" dirty="0"/>
              <a:t>= a</a:t>
            </a:r>
            <a:r>
              <a:rPr lang="pt-BR" sz="2400" baseline="-25000" dirty="0"/>
              <a:t>3-1</a:t>
            </a:r>
            <a:r>
              <a:rPr lang="pt-BR" sz="2400" dirty="0"/>
              <a:t> +1</a:t>
            </a:r>
            <a:r>
              <a:rPr lang="pt-BR" sz="2400" dirty="0">
                <a:sym typeface="Wingdings" panose="05000000000000000000" pitchFamily="2" charset="2"/>
              </a:rPr>
              <a:t>a</a:t>
            </a:r>
            <a:r>
              <a:rPr lang="pt-BR" sz="2400" baseline="-25000" dirty="0">
                <a:sym typeface="Wingdings" panose="05000000000000000000" pitchFamily="2" charset="2"/>
              </a:rPr>
              <a:t>2</a:t>
            </a:r>
            <a:r>
              <a:rPr lang="pt-BR" sz="2400" dirty="0">
                <a:sym typeface="Wingdings" panose="05000000000000000000" pitchFamily="2" charset="2"/>
              </a:rPr>
              <a:t> + 1  seria o valor do segundo termo mais 1</a:t>
            </a:r>
          </a:p>
          <a:p>
            <a:endParaRPr lang="pt-BR" sz="2400" dirty="0">
              <a:sym typeface="Wingdings" panose="05000000000000000000" pitchFamily="2" charset="2"/>
            </a:endParaRPr>
          </a:p>
          <a:p>
            <a:r>
              <a:rPr lang="pt-BR" sz="2400" dirty="0"/>
              <a:t>Para sabermos o valor do 2º termo</a:t>
            </a:r>
          </a:p>
          <a:p>
            <a:r>
              <a:rPr lang="pt-BR" sz="2400" dirty="0"/>
              <a:t>a</a:t>
            </a:r>
            <a:r>
              <a:rPr lang="pt-BR" sz="2400" baseline="-25000" dirty="0"/>
              <a:t>2</a:t>
            </a:r>
            <a:r>
              <a:rPr lang="pt-BR" sz="2400" dirty="0"/>
              <a:t>= a</a:t>
            </a:r>
            <a:r>
              <a:rPr lang="pt-BR" sz="2400" baseline="-25000" dirty="0"/>
              <a:t>2-1</a:t>
            </a:r>
            <a:r>
              <a:rPr lang="pt-BR" sz="2400" dirty="0"/>
              <a:t> +1</a:t>
            </a:r>
            <a:r>
              <a:rPr lang="pt-BR" sz="2400" dirty="0">
                <a:sym typeface="Wingdings" panose="05000000000000000000" pitchFamily="2" charset="2"/>
              </a:rPr>
              <a:t>a</a:t>
            </a:r>
            <a:r>
              <a:rPr lang="pt-BR" sz="2400" baseline="-25000" dirty="0">
                <a:sym typeface="Wingdings" panose="05000000000000000000" pitchFamily="2" charset="2"/>
              </a:rPr>
              <a:t>1</a:t>
            </a:r>
            <a:r>
              <a:rPr lang="pt-BR" sz="2400" dirty="0">
                <a:sym typeface="Wingdings" panose="05000000000000000000" pitchFamily="2" charset="2"/>
              </a:rPr>
              <a:t> + 1  seria o valor do primeiro termo mais 1</a:t>
            </a:r>
          </a:p>
          <a:p>
            <a:endParaRPr lang="pt-BR" sz="2400" dirty="0">
              <a:sym typeface="Wingdings" panose="05000000000000000000" pitchFamily="2" charset="2"/>
            </a:endParaRPr>
          </a:p>
          <a:p>
            <a:r>
              <a:rPr lang="pt-BR" sz="2400" dirty="0">
                <a:sym typeface="Wingdings" panose="05000000000000000000" pitchFamily="2" charset="2"/>
              </a:rPr>
              <a:t>No caso do primeiro termo depende do elemento antecessor ,porem não existe. </a:t>
            </a:r>
          </a:p>
          <a:p>
            <a:r>
              <a:rPr lang="pt-BR" sz="2400" dirty="0">
                <a:sym typeface="Wingdings" panose="05000000000000000000" pitchFamily="2" charset="2"/>
              </a:rPr>
              <a:t>Em situação em que haja necessidade de resolver uma recorrência sempre teremos o valor do primeiro termo.</a:t>
            </a:r>
          </a:p>
          <a:p>
            <a:r>
              <a:rPr lang="pt-BR" sz="2400" dirty="0">
                <a:sym typeface="Wingdings" panose="05000000000000000000" pitchFamily="2" charset="2"/>
              </a:rPr>
              <a:t> </a:t>
            </a:r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39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Estrutura de dados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Qual seria a lei de formação para essa sequencia?</a:t>
            </a:r>
          </a:p>
          <a:p>
            <a:r>
              <a:rPr lang="pt-BR" sz="2400" dirty="0"/>
              <a:t>(1, 3, 5,6....)</a:t>
            </a:r>
          </a:p>
          <a:p>
            <a:r>
              <a:rPr lang="pt-BR" sz="2400" dirty="0"/>
              <a:t>Não devemos presumir o próximo termo de uma sequencia se você não souber qual é a lei de formação.</a:t>
            </a:r>
          </a:p>
          <a:p>
            <a:r>
              <a:rPr lang="pt-BR" sz="2400" dirty="0" err="1"/>
              <a:t>T</a:t>
            </a:r>
            <a:r>
              <a:rPr lang="pt-BR" sz="2400" baseline="-25000" dirty="0" err="1"/>
              <a:t>n</a:t>
            </a:r>
            <a:r>
              <a:rPr lang="pt-BR" sz="2400" dirty="0"/>
              <a:t>= - n</a:t>
            </a:r>
            <a:r>
              <a:rPr lang="pt-BR" sz="2400" baseline="30000" dirty="0"/>
              <a:t>3</a:t>
            </a:r>
            <a:r>
              <a:rPr lang="pt-BR" sz="2400" dirty="0"/>
              <a:t>/6 + n</a:t>
            </a:r>
            <a:r>
              <a:rPr lang="pt-BR" sz="2400" baseline="30000" dirty="0"/>
              <a:t>2</a:t>
            </a:r>
            <a:r>
              <a:rPr lang="pt-BR" sz="2400" dirty="0"/>
              <a:t> + n/6</a:t>
            </a:r>
          </a:p>
          <a:p>
            <a:r>
              <a:rPr lang="pt-BR" sz="2400" dirty="0"/>
              <a:t>T1= -1/6 + 1 + 1/6 = 1 </a:t>
            </a:r>
            <a:r>
              <a:rPr lang="pt-BR" sz="2400" dirty="0">
                <a:sym typeface="Wingdings" panose="05000000000000000000" pitchFamily="2" charset="2"/>
              </a:rPr>
              <a:t> -1/6 + 1 +1/6= 1</a:t>
            </a:r>
            <a:endParaRPr lang="pt-BR" sz="2400" dirty="0"/>
          </a:p>
          <a:p>
            <a:r>
              <a:rPr lang="pt-BR" sz="2400" dirty="0"/>
              <a:t>T2=? -8/6 + 4 + 2/6=3 </a:t>
            </a:r>
            <a:r>
              <a:rPr lang="pt-BR" sz="2400" dirty="0">
                <a:sym typeface="Wingdings" panose="05000000000000000000" pitchFamily="2" charset="2"/>
              </a:rPr>
              <a:t> -4/3 +4 +1/3= -3/3 +4= -1 +4=3</a:t>
            </a:r>
            <a:endParaRPr lang="pt-BR" sz="2400" dirty="0"/>
          </a:p>
          <a:p>
            <a:r>
              <a:rPr lang="pt-BR" sz="2400" dirty="0"/>
              <a:t>T3=? </a:t>
            </a:r>
            <a:r>
              <a:rPr lang="pt-BR" sz="2400" b="1" dirty="0"/>
              <a:t>-27/6 + 9 + 3/6=5 </a:t>
            </a:r>
          </a:p>
          <a:p>
            <a:r>
              <a:rPr lang="pt-BR" sz="2400" dirty="0"/>
              <a:t>T4=? -64/6 +16 + 4/6= </a:t>
            </a:r>
            <a:r>
              <a:rPr lang="pt-BR" sz="2400" b="1" dirty="0"/>
              <a:t>6</a:t>
            </a:r>
          </a:p>
          <a:p>
            <a:r>
              <a:rPr lang="pt-BR" sz="2400" dirty="0"/>
              <a:t>Neste exemplo ,a </a:t>
            </a:r>
            <a:r>
              <a:rPr lang="pt-BR" sz="2400" b="1" dirty="0"/>
              <a:t>lei de formação</a:t>
            </a:r>
            <a:r>
              <a:rPr lang="pt-BR" sz="2400" dirty="0"/>
              <a:t>  permite calcular qualquer termo, sem que seja  necessário calcular  os termos que o antecedem , isso é  quando a </a:t>
            </a:r>
            <a:r>
              <a:rPr lang="pt-BR" sz="2400" b="1" dirty="0"/>
              <a:t>forma  fechada</a:t>
            </a:r>
            <a:r>
              <a:rPr lang="pt-BR" sz="2400" dirty="0"/>
              <a:t>. A lei de formação pode  apresentar  na forma de recursão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Estrutura de dados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Lei de formação – recursão</a:t>
            </a:r>
          </a:p>
          <a:p>
            <a:r>
              <a:rPr lang="pt-BR" sz="2400" dirty="0"/>
              <a:t>(3, 7,  15...) </a:t>
            </a:r>
          </a:p>
          <a:p>
            <a:r>
              <a:rPr lang="pt-BR" sz="2400" dirty="0"/>
              <a:t>T</a:t>
            </a:r>
            <a:r>
              <a:rPr lang="pt-BR" sz="2400" baseline="-25000" dirty="0"/>
              <a:t>n+1 </a:t>
            </a:r>
            <a:r>
              <a:rPr lang="pt-BR" sz="2400" dirty="0"/>
              <a:t> = 2T</a:t>
            </a:r>
            <a:r>
              <a:rPr lang="pt-BR" sz="2400" baseline="-25000" dirty="0"/>
              <a:t>n</a:t>
            </a:r>
            <a:r>
              <a:rPr lang="pt-BR" sz="2400" dirty="0"/>
              <a:t> +1</a:t>
            </a:r>
          </a:p>
          <a:p>
            <a:r>
              <a:rPr lang="pt-BR" sz="2400" dirty="0"/>
              <a:t>T</a:t>
            </a:r>
            <a:r>
              <a:rPr lang="pt-BR" sz="2400" baseline="-25000" dirty="0"/>
              <a:t>n+1 </a:t>
            </a:r>
            <a:r>
              <a:rPr lang="pt-BR" sz="2400" dirty="0"/>
              <a:t>  representa o termo da próxima posição</a:t>
            </a:r>
          </a:p>
          <a:p>
            <a:r>
              <a:rPr lang="pt-BR" sz="2400" dirty="0" err="1"/>
              <a:t>T</a:t>
            </a:r>
            <a:r>
              <a:rPr lang="pt-BR" sz="2400" baseline="-25000" dirty="0" err="1"/>
              <a:t>n</a:t>
            </a:r>
            <a:r>
              <a:rPr lang="pt-BR" sz="2400" dirty="0"/>
              <a:t>  representa o termo da posição atual, neste caso 3.</a:t>
            </a:r>
          </a:p>
          <a:p>
            <a:r>
              <a:rPr lang="pt-BR" sz="2400" dirty="0"/>
              <a:t>Para N=1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T</a:t>
            </a:r>
            <a:r>
              <a:rPr lang="pt-BR" sz="2400" baseline="-25000" dirty="0"/>
              <a:t>n+1 </a:t>
            </a:r>
            <a:r>
              <a:rPr lang="pt-BR" sz="2400" dirty="0"/>
              <a:t> = 2*1 +1</a:t>
            </a:r>
            <a:r>
              <a:rPr lang="pt-BR" sz="2400" dirty="0">
                <a:sym typeface="Wingdings" panose="05000000000000000000" pitchFamily="2" charset="2"/>
              </a:rPr>
              <a:t> =3</a:t>
            </a:r>
          </a:p>
          <a:p>
            <a:pPr marL="1828800" lvl="4" indent="0">
              <a:buNone/>
            </a:pPr>
            <a:endParaRPr lang="pt-BR" sz="1200" dirty="0">
              <a:sym typeface="Wingdings" panose="05000000000000000000" pitchFamily="2" charset="2"/>
            </a:endParaRPr>
          </a:p>
          <a:p>
            <a:pPr lvl="4"/>
            <a:r>
              <a:rPr lang="pt-BR" sz="2200" dirty="0">
                <a:latin typeface="+mj-lt"/>
              </a:rPr>
              <a:t> T</a:t>
            </a:r>
            <a:r>
              <a:rPr lang="pt-BR" sz="2200" baseline="-25000" dirty="0">
                <a:latin typeface="+mj-lt"/>
              </a:rPr>
              <a:t>n+1 </a:t>
            </a:r>
            <a:r>
              <a:rPr lang="pt-BR" sz="2200" dirty="0">
                <a:latin typeface="+mj-lt"/>
              </a:rPr>
              <a:t> = 2*3 +1</a:t>
            </a:r>
            <a:r>
              <a:rPr lang="pt-BR" sz="2200" dirty="0">
                <a:latin typeface="+mj-lt"/>
                <a:sym typeface="Wingdings" panose="05000000000000000000" pitchFamily="2" charset="2"/>
              </a:rPr>
              <a:t> =7</a:t>
            </a:r>
          </a:p>
          <a:p>
            <a:pPr lvl="4"/>
            <a:r>
              <a:rPr lang="pt-BR" sz="2400" dirty="0"/>
              <a:t> T</a:t>
            </a:r>
            <a:r>
              <a:rPr lang="pt-BR" sz="2400" baseline="-25000" dirty="0"/>
              <a:t>n+1 </a:t>
            </a:r>
            <a:r>
              <a:rPr lang="pt-BR" sz="2400" dirty="0"/>
              <a:t> = 2*7 +1</a:t>
            </a:r>
            <a:r>
              <a:rPr lang="pt-BR" sz="2400" dirty="0">
                <a:sym typeface="Wingdings" panose="05000000000000000000" pitchFamily="2" charset="2"/>
              </a:rPr>
              <a:t> =15</a:t>
            </a:r>
          </a:p>
          <a:p>
            <a:pPr lvl="4"/>
            <a:r>
              <a:rPr lang="pt-BR" sz="2400" dirty="0"/>
              <a:t> T</a:t>
            </a:r>
            <a:r>
              <a:rPr lang="pt-BR" sz="2400" baseline="-25000" dirty="0"/>
              <a:t>n+1 </a:t>
            </a:r>
            <a:r>
              <a:rPr lang="pt-BR" sz="2400" dirty="0"/>
              <a:t> = 2*15 +1</a:t>
            </a:r>
            <a:r>
              <a:rPr lang="pt-BR" sz="2400" dirty="0">
                <a:sym typeface="Wingdings" panose="05000000000000000000" pitchFamily="2" charset="2"/>
              </a:rPr>
              <a:t> =31</a:t>
            </a:r>
          </a:p>
          <a:p>
            <a:r>
              <a:rPr lang="pt-BR" sz="2200" dirty="0"/>
              <a:t>Dessa forma é possível calcular  próximo termo.</a:t>
            </a:r>
          </a:p>
          <a:p>
            <a:r>
              <a:rPr lang="pt-BR" sz="2200" dirty="0"/>
              <a:t>Desvantagem da lei de formação na forma recursiva é que  para sabermos o termo da posição n, temos que calcular termo a termo. 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6781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Estrutura de dados 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69160"/>
          </a:xfrm>
        </p:spPr>
        <p:txBody>
          <a:bodyPr>
            <a:noAutofit/>
          </a:bodyPr>
          <a:lstStyle/>
          <a:p>
            <a:r>
              <a:rPr lang="pt-BR" sz="1400" dirty="0"/>
              <a:t>Exemplos:</a:t>
            </a:r>
          </a:p>
          <a:p>
            <a:r>
              <a:rPr lang="pt-BR" sz="1400" dirty="0"/>
              <a:t>Sequencia de  números impares</a:t>
            </a:r>
          </a:p>
          <a:p>
            <a:r>
              <a:rPr lang="pt-BR" sz="1400" dirty="0"/>
              <a:t>(1, 3, 5, 7,....)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n+1</a:t>
            </a:r>
            <a:r>
              <a:rPr lang="pt-BR" sz="1400" dirty="0"/>
              <a:t> =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dirty="0"/>
              <a:t> +2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1</a:t>
            </a:r>
            <a:r>
              <a:rPr lang="pt-BR" sz="1400" dirty="0"/>
              <a:t> = 1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n+1</a:t>
            </a:r>
            <a:r>
              <a:rPr lang="pt-BR" sz="1400" dirty="0"/>
              <a:t> e 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baseline="-25000" dirty="0"/>
              <a:t> </a:t>
            </a:r>
            <a:r>
              <a:rPr lang="pt-BR" sz="1400" dirty="0"/>
              <a:t>são indicadores da posição do termo</a:t>
            </a:r>
          </a:p>
          <a:p>
            <a:r>
              <a:rPr lang="pt-BR" sz="1400" dirty="0"/>
              <a:t>Sequencia de  números  pares</a:t>
            </a:r>
          </a:p>
          <a:p>
            <a:r>
              <a:rPr lang="pt-BR" sz="1400" dirty="0"/>
              <a:t>(2, 4, 6, 8,....)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n+1</a:t>
            </a:r>
            <a:r>
              <a:rPr lang="pt-BR" sz="1400" dirty="0"/>
              <a:t> =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dirty="0"/>
              <a:t> +2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1</a:t>
            </a:r>
            <a:r>
              <a:rPr lang="pt-BR" sz="1400" dirty="0"/>
              <a:t> = 2</a:t>
            </a:r>
          </a:p>
          <a:p>
            <a:r>
              <a:rPr lang="pt-BR" sz="1400" dirty="0"/>
              <a:t>Uma mesma lei pode ser usada para uma ou mais sequência diferentes, isso pode causar ambiguidade. Para resolver esse problema o ideal informar qual deve ser o primeiro termo da sequência.</a:t>
            </a:r>
          </a:p>
          <a:p>
            <a:r>
              <a:rPr lang="pt-BR" sz="1400" dirty="0"/>
              <a:t>Para sequência de números impares, temos que informar a lei de formação e o primeiro termo: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n+1</a:t>
            </a:r>
            <a:r>
              <a:rPr lang="pt-BR" sz="1400" dirty="0"/>
              <a:t> =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dirty="0"/>
              <a:t> +2	T</a:t>
            </a:r>
            <a:r>
              <a:rPr lang="pt-BR" sz="1400" baseline="-25000" dirty="0"/>
              <a:t>1</a:t>
            </a:r>
            <a:r>
              <a:rPr lang="pt-BR" sz="1400" dirty="0"/>
              <a:t>=1</a:t>
            </a:r>
          </a:p>
          <a:p>
            <a:r>
              <a:rPr lang="pt-BR" sz="1400" dirty="0"/>
              <a:t>Para sequência de números  pares , temos que informar a lei de formação e o primeiro termo: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n+1</a:t>
            </a:r>
            <a:r>
              <a:rPr lang="pt-BR" sz="1400" dirty="0"/>
              <a:t> =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dirty="0"/>
              <a:t> +2	T</a:t>
            </a:r>
            <a:r>
              <a:rPr lang="pt-BR" sz="1400" baseline="-25000" dirty="0"/>
              <a:t>1</a:t>
            </a:r>
            <a:r>
              <a:rPr lang="pt-BR" sz="1400" dirty="0"/>
              <a:t>=2</a:t>
            </a:r>
          </a:p>
          <a:p>
            <a:r>
              <a:rPr lang="pt-BR" sz="1400" dirty="0"/>
              <a:t> Progressão aritmética</a:t>
            </a:r>
          </a:p>
          <a:p>
            <a:r>
              <a:rPr lang="pt-BR" sz="1400" dirty="0"/>
              <a:t>(4, 10, 16, 22, .....)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n+1</a:t>
            </a:r>
            <a:r>
              <a:rPr lang="pt-BR" sz="1400" dirty="0"/>
              <a:t> =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dirty="0"/>
              <a:t> + 6  			 T</a:t>
            </a:r>
            <a:r>
              <a:rPr lang="pt-BR" sz="1400" baseline="-25000" dirty="0"/>
              <a:t>n+1</a:t>
            </a:r>
            <a:r>
              <a:rPr lang="pt-BR" sz="1400" dirty="0"/>
              <a:t> = </a:t>
            </a:r>
            <a:r>
              <a:rPr lang="pt-BR" sz="1400" dirty="0" err="1"/>
              <a:t>T</a:t>
            </a:r>
            <a:r>
              <a:rPr lang="pt-BR" sz="1400" baseline="-25000" dirty="0" err="1"/>
              <a:t>n</a:t>
            </a:r>
            <a:r>
              <a:rPr lang="pt-BR" sz="1400" dirty="0"/>
              <a:t> +  r		r=razão</a:t>
            </a:r>
          </a:p>
          <a:p>
            <a:r>
              <a:rPr lang="pt-BR" sz="1400" dirty="0"/>
              <a:t>T</a:t>
            </a:r>
            <a:r>
              <a:rPr lang="pt-BR" sz="1400" baseline="-25000" dirty="0"/>
              <a:t>1</a:t>
            </a:r>
            <a:r>
              <a:rPr lang="pt-BR" sz="1400" dirty="0"/>
              <a:t> = 4				 T</a:t>
            </a:r>
            <a:r>
              <a:rPr lang="pt-BR" sz="1400" baseline="-25000" dirty="0"/>
              <a:t>1</a:t>
            </a:r>
            <a:r>
              <a:rPr lang="pt-BR" sz="1400" dirty="0"/>
              <a:t> = a</a:t>
            </a:r>
          </a:p>
          <a:p>
            <a:pPr marL="3657600" lvl="8" indent="0">
              <a:buNone/>
            </a:pPr>
            <a:r>
              <a:rPr lang="pt-BR" sz="1400" dirty="0"/>
              <a:t>  (a, </a:t>
            </a:r>
            <a:r>
              <a:rPr lang="pt-BR" sz="1400" dirty="0" err="1"/>
              <a:t>a+r</a:t>
            </a:r>
            <a:r>
              <a:rPr lang="pt-BR" sz="1400" dirty="0"/>
              <a:t>, a+2r,.....)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5086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335846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Progressão </a:t>
            </a:r>
            <a:r>
              <a:rPr lang="pt-BR" baseline="-25000" dirty="0"/>
              <a:t>Aritmética</a:t>
            </a:r>
            <a:r>
              <a:rPr lang="pt-BR" dirty="0"/>
              <a:t> (PA)</a:t>
            </a:r>
          </a:p>
          <a:p>
            <a:endParaRPr lang="pt-BR" dirty="0"/>
          </a:p>
          <a:p>
            <a:r>
              <a:rPr lang="pt-BR" dirty="0"/>
              <a:t>• Seja a sequência 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,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, ..., </a:t>
            </a:r>
            <a:r>
              <a:rPr lang="pt-BR" i="1" dirty="0" err="1"/>
              <a:t>a</a:t>
            </a:r>
            <a:r>
              <a:rPr lang="pt-BR" i="1" baseline="-25000" dirty="0" err="1"/>
              <a:t>k</a:t>
            </a:r>
            <a:r>
              <a:rPr lang="pt-BR" dirty="0"/>
              <a:t>, onde </a:t>
            </a:r>
            <a:r>
              <a:rPr lang="pt-BR" b="1" i="1" dirty="0"/>
              <a:t>a</a:t>
            </a:r>
            <a:r>
              <a:rPr lang="pt-BR" b="1" i="1" baseline="-25000" dirty="0"/>
              <a:t>i</a:t>
            </a:r>
            <a:r>
              <a:rPr lang="pt-BR" b="1" i="1" dirty="0"/>
              <a:t> </a:t>
            </a:r>
            <a:r>
              <a:rPr lang="pt-BR" b="1" dirty="0"/>
              <a:t>= </a:t>
            </a:r>
            <a:r>
              <a:rPr lang="pt-BR" b="1" i="1" dirty="0"/>
              <a:t>a</a:t>
            </a:r>
            <a:r>
              <a:rPr lang="pt-BR" b="1" i="1" baseline="-25000" dirty="0"/>
              <a:t>i</a:t>
            </a:r>
            <a:r>
              <a:rPr lang="pt-BR" b="1" baseline="-25000" dirty="0"/>
              <a:t>-1</a:t>
            </a:r>
            <a:r>
              <a:rPr lang="pt-BR" b="1" dirty="0"/>
              <a:t> + </a:t>
            </a:r>
            <a:r>
              <a:rPr lang="pt-BR" b="1" i="1" dirty="0"/>
              <a:t>r</a:t>
            </a:r>
            <a:r>
              <a:rPr lang="pt-BR" i="1" dirty="0"/>
              <a:t>, </a:t>
            </a:r>
            <a:r>
              <a:rPr lang="pt-BR" dirty="0"/>
              <a:t>para 2 ≤ i ≤ </a:t>
            </a:r>
            <a:r>
              <a:rPr lang="pt-BR" i="1" dirty="0"/>
              <a:t>k </a:t>
            </a:r>
            <a:r>
              <a:rPr lang="pt-BR" dirty="0"/>
              <a:t>e </a:t>
            </a:r>
            <a:r>
              <a:rPr lang="pt-BR" i="1" dirty="0"/>
              <a:t>r </a:t>
            </a:r>
            <a:r>
              <a:rPr lang="pt-BR" dirty="0"/>
              <a:t>constante.</a:t>
            </a:r>
          </a:p>
          <a:p>
            <a:r>
              <a:rPr lang="pt-BR" dirty="0"/>
              <a:t>• Exemplo 1:</a:t>
            </a:r>
          </a:p>
          <a:p>
            <a:r>
              <a:rPr lang="pt-BR" dirty="0"/>
              <a:t>1, 3, 5, 7, 9:</a:t>
            </a:r>
          </a:p>
          <a:p>
            <a:r>
              <a:rPr lang="pt-BR" dirty="0"/>
              <a:t>sequência em que</a:t>
            </a:r>
          </a:p>
          <a:p>
            <a:r>
              <a:rPr lang="pt-BR" i="1" dirty="0"/>
              <a:t> a</a:t>
            </a:r>
            <a:r>
              <a:rPr lang="pt-BR" baseline="-25000" dirty="0"/>
              <a:t>1</a:t>
            </a:r>
            <a:r>
              <a:rPr lang="pt-BR" dirty="0"/>
              <a:t> = 1,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= 3,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 = 5, ..., </a:t>
            </a:r>
            <a:r>
              <a:rPr lang="pt-BR" i="1" dirty="0" err="1"/>
              <a:t>a</a:t>
            </a:r>
            <a:r>
              <a:rPr lang="pt-BR" i="1" baseline="-25000" dirty="0" err="1"/>
              <a:t>k</a:t>
            </a:r>
            <a:r>
              <a:rPr lang="pt-BR" i="1" dirty="0"/>
              <a:t> </a:t>
            </a:r>
            <a:r>
              <a:rPr lang="pt-BR" dirty="0"/>
              <a:t>= </a:t>
            </a:r>
            <a:r>
              <a:rPr lang="pt-BR" i="1" dirty="0"/>
              <a:t>a</a:t>
            </a:r>
            <a:r>
              <a:rPr lang="pt-BR" baseline="-25000" dirty="0"/>
              <a:t>5 </a:t>
            </a:r>
            <a:r>
              <a:rPr lang="pt-BR" dirty="0"/>
              <a:t>= 9.</a:t>
            </a:r>
          </a:p>
          <a:p>
            <a:r>
              <a:rPr lang="pt-BR" dirty="0"/>
              <a:t> </a:t>
            </a:r>
            <a:r>
              <a:rPr lang="pt-BR" i="1" dirty="0"/>
              <a:t>k </a:t>
            </a:r>
            <a:r>
              <a:rPr lang="pt-BR" dirty="0"/>
              <a:t>= 5.</a:t>
            </a:r>
          </a:p>
          <a:p>
            <a:r>
              <a:rPr lang="pt-BR" dirty="0"/>
              <a:t> </a:t>
            </a:r>
            <a:r>
              <a:rPr lang="pt-BR" i="1" dirty="0"/>
              <a:t>r </a:t>
            </a:r>
            <a:r>
              <a:rPr lang="pt-BR" dirty="0"/>
              <a:t>= 2.</a:t>
            </a:r>
          </a:p>
          <a:p>
            <a:r>
              <a:rPr lang="pt-BR" dirty="0"/>
              <a:t>• Exemplo 2:</a:t>
            </a:r>
          </a:p>
          <a:p>
            <a:r>
              <a:rPr lang="pt-BR" dirty="0"/>
              <a:t>1, 2, 3, ..., </a:t>
            </a:r>
            <a:r>
              <a:rPr lang="pt-BR" i="1" dirty="0"/>
              <a:t>n</a:t>
            </a:r>
            <a:r>
              <a:rPr lang="pt-BR" dirty="0"/>
              <a:t>:</a:t>
            </a:r>
          </a:p>
          <a:p>
            <a:r>
              <a:rPr lang="pt-BR" dirty="0"/>
              <a:t>sequência em que</a:t>
            </a:r>
          </a:p>
          <a:p>
            <a:r>
              <a:rPr lang="pt-BR" i="1" dirty="0"/>
              <a:t> a</a:t>
            </a:r>
            <a:r>
              <a:rPr lang="pt-BR" baseline="-25000" dirty="0"/>
              <a:t>1</a:t>
            </a:r>
            <a:r>
              <a:rPr lang="pt-BR" dirty="0"/>
              <a:t> = 1,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= 2,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 = 3, ..., </a:t>
            </a:r>
            <a:r>
              <a:rPr lang="pt-BR" i="1" dirty="0" err="1"/>
              <a:t>a</a:t>
            </a:r>
            <a:r>
              <a:rPr lang="pt-BR" i="1" baseline="-25000" dirty="0" err="1"/>
              <a:t>k</a:t>
            </a:r>
            <a:r>
              <a:rPr lang="pt-BR" i="1" dirty="0"/>
              <a:t> </a:t>
            </a:r>
            <a:r>
              <a:rPr lang="pt-BR" dirty="0"/>
              <a:t>= </a:t>
            </a:r>
            <a:r>
              <a:rPr lang="pt-BR" i="1" dirty="0"/>
              <a:t>n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i="1" dirty="0"/>
              <a:t>k </a:t>
            </a:r>
            <a:r>
              <a:rPr lang="pt-BR" dirty="0"/>
              <a:t>= </a:t>
            </a:r>
            <a:r>
              <a:rPr lang="pt-BR" i="1" dirty="0"/>
              <a:t>n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i="1" dirty="0"/>
              <a:t>r </a:t>
            </a:r>
            <a:r>
              <a:rPr lang="pt-BR" dirty="0"/>
              <a:t>= 1.</a:t>
            </a:r>
          </a:p>
          <a:p>
            <a:r>
              <a:rPr lang="pt-BR" dirty="0"/>
              <a:t>• Exemplo 3:</a:t>
            </a:r>
          </a:p>
          <a:p>
            <a:r>
              <a:rPr lang="pt-BR" dirty="0"/>
              <a:t>9, 7, 5, 3, 1 :</a:t>
            </a:r>
          </a:p>
          <a:p>
            <a:r>
              <a:rPr lang="pt-BR" dirty="0"/>
              <a:t>sequência em que</a:t>
            </a:r>
          </a:p>
          <a:p>
            <a:r>
              <a:rPr lang="pt-BR" i="1" dirty="0"/>
              <a:t> a</a:t>
            </a:r>
            <a:r>
              <a:rPr lang="pt-BR" dirty="0"/>
              <a:t>1 = 9,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= 7, 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 = 5, ..., </a:t>
            </a:r>
            <a:r>
              <a:rPr lang="pt-BR" i="1" dirty="0" err="1"/>
              <a:t>a</a:t>
            </a:r>
            <a:r>
              <a:rPr lang="pt-BR" i="1" baseline="-25000" dirty="0" err="1"/>
              <a:t>k</a:t>
            </a:r>
            <a:r>
              <a:rPr lang="pt-BR" i="1" dirty="0"/>
              <a:t> </a:t>
            </a:r>
            <a:r>
              <a:rPr lang="pt-BR" dirty="0"/>
              <a:t>= </a:t>
            </a:r>
            <a:r>
              <a:rPr lang="pt-BR" i="1" dirty="0"/>
              <a:t>a</a:t>
            </a:r>
            <a:r>
              <a:rPr lang="pt-BR" baseline="-25000" dirty="0"/>
              <a:t>5</a:t>
            </a:r>
            <a:r>
              <a:rPr lang="pt-BR" dirty="0"/>
              <a:t> = 1.</a:t>
            </a:r>
          </a:p>
          <a:p>
            <a:r>
              <a:rPr lang="pt-BR" dirty="0"/>
              <a:t> </a:t>
            </a:r>
            <a:r>
              <a:rPr lang="pt-BR" i="1" dirty="0"/>
              <a:t>k </a:t>
            </a:r>
            <a:r>
              <a:rPr lang="pt-BR" dirty="0"/>
              <a:t>= 5.</a:t>
            </a:r>
          </a:p>
          <a:p>
            <a:r>
              <a:rPr lang="pt-BR" dirty="0"/>
              <a:t> </a:t>
            </a:r>
            <a:r>
              <a:rPr lang="pt-BR" i="1" dirty="0"/>
              <a:t>r </a:t>
            </a:r>
            <a:r>
              <a:rPr lang="pt-BR" dirty="0"/>
              <a:t>= -2.</a:t>
            </a:r>
          </a:p>
        </p:txBody>
      </p:sp>
    </p:spTree>
    <p:extLst>
      <p:ext uri="{BB962C8B-B14F-4D97-AF65-F5344CB8AC3E}">
        <p14:creationId xmlns:p14="http://schemas.microsoft.com/office/powerpoint/2010/main" val="1164642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1792</Words>
  <Application>Microsoft Office PowerPoint</Application>
  <PresentationFormat>Apresentação na tela (4:3)</PresentationFormat>
  <Paragraphs>193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Algoritmo Estrutura de dados II</vt:lpstr>
      <vt:lpstr>Instância</vt:lpstr>
      <vt:lpstr>Recorrência</vt:lpstr>
      <vt:lpstr>Algoritmo Estrutura de dados II</vt:lpstr>
      <vt:lpstr>Apresentação do PowerPoint</vt:lpstr>
      <vt:lpstr>Algoritmo Estrutura de dados II</vt:lpstr>
      <vt:lpstr>Algoritmo Estrutura de dados II</vt:lpstr>
      <vt:lpstr>Algoritmo Estrutura de dados II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Solução</vt:lpstr>
      <vt:lpstr>Recursão</vt:lpstr>
      <vt:lpstr>Recursão X Iteração</vt:lpstr>
      <vt:lpstr>Recursão X Iteração</vt:lpstr>
      <vt:lpstr>Exercício</vt:lpstr>
      <vt:lpstr>Exercício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Luiz Fernando Silva Lemos</cp:lastModifiedBy>
  <cp:revision>64</cp:revision>
  <dcterms:created xsi:type="dcterms:W3CDTF">2021-03-16T17:31:42Z</dcterms:created>
  <dcterms:modified xsi:type="dcterms:W3CDTF">2022-05-31T21:40:26Z</dcterms:modified>
</cp:coreProperties>
</file>